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8" r:id="rId5"/>
    <p:sldId id="257" r:id="rId6"/>
    <p:sldId id="260" r:id="rId7"/>
    <p:sldId id="259" r:id="rId8"/>
    <p:sldId id="261" r:id="rId9"/>
    <p:sldId id="262" r:id="rId10"/>
    <p:sldId id="263" r:id="rId11"/>
    <p:sldId id="264" r:id="rId12"/>
    <p:sldId id="265" r:id="rId13"/>
    <p:sldId id="266" r:id="rId14"/>
    <p:sldId id="268" r:id="rId15"/>
    <p:sldId id="267"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es, Peter" initials="DP" lastIdx="2" clrIdx="0">
    <p:extLst>
      <p:ext uri="{19B8F6BF-5375-455C-9EA6-DF929625EA0E}">
        <p15:presenceInfo xmlns:p15="http://schemas.microsoft.com/office/powerpoint/2012/main" userId="S::Peter.Davies@bexley.gov.uk::861ba736-5de7-4dbd-83e2-72c3338e44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35234-34B5-44D9-9170-2372BDD71BC3}" type="datetimeFigureOut">
              <a:rPr lang="en-GB" smtClean="0"/>
              <a:t>27/04/2022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88440-C6A4-4B58-9AA1-0A67419DA018}" type="slidenum">
              <a:rPr lang="en-GB" smtClean="0"/>
              <a:t>‹#›</a:t>
            </a:fld>
            <a:endParaRPr lang="en-GB"/>
          </a:p>
        </p:txBody>
      </p:sp>
    </p:spTree>
    <p:extLst>
      <p:ext uri="{BB962C8B-B14F-4D97-AF65-F5344CB8AC3E}">
        <p14:creationId xmlns:p14="http://schemas.microsoft.com/office/powerpoint/2010/main" val="174471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not try </a:t>
            </a:r>
            <a:r>
              <a:rPr lang="en-GB" sz="1200" b="1" i="0" kern="1200" dirty="0">
                <a:solidFill>
                  <a:schemeClr val="tx1"/>
                </a:solidFill>
                <a:effectLst/>
                <a:latin typeface="+mn-lt"/>
                <a:ea typeface="+mn-ea"/>
                <a:cs typeface="+mn-cs"/>
              </a:rPr>
              <a:t>Design Ideas</a:t>
            </a:r>
            <a:r>
              <a:rPr lang="en-GB" sz="1200" b="0" i="0" kern="1200" dirty="0">
                <a:solidFill>
                  <a:schemeClr val="tx1"/>
                </a:solidFill>
                <a:effectLst/>
                <a:latin typeface="+mn-lt"/>
                <a:ea typeface="+mn-ea"/>
                <a:cs typeface="+mn-cs"/>
              </a:rPr>
              <a:t> button in the Design tab for a variety of design choices based on the contents of your slide. Please note: The Bexley logo and web address must appear in the correct position on the title slide. If they are obscured you will need to copy and paste the header from the master slide to your title slide.</a:t>
            </a:r>
            <a:endParaRPr lang="en-GB" dirty="0"/>
          </a:p>
        </p:txBody>
      </p:sp>
      <p:sp>
        <p:nvSpPr>
          <p:cNvPr id="4" name="Slide Number Placeholder 3"/>
          <p:cNvSpPr>
            <a:spLocks noGrp="1"/>
          </p:cNvSpPr>
          <p:nvPr>
            <p:ph type="sldNum" sz="quarter" idx="5"/>
          </p:nvPr>
        </p:nvSpPr>
        <p:spPr/>
        <p:txBody>
          <a:bodyPr/>
          <a:lstStyle/>
          <a:p>
            <a:fld id="{C0D88440-C6A4-4B58-9AA1-0A67419DA018}" type="slidenum">
              <a:rPr lang="en-GB" smtClean="0"/>
              <a:t>1</a:t>
            </a:fld>
            <a:endParaRPr lang="en-GB"/>
          </a:p>
        </p:txBody>
      </p:sp>
    </p:spTree>
    <p:extLst>
      <p:ext uri="{BB962C8B-B14F-4D97-AF65-F5344CB8AC3E}">
        <p14:creationId xmlns:p14="http://schemas.microsoft.com/office/powerpoint/2010/main" val="310621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not try </a:t>
            </a:r>
            <a:r>
              <a:rPr lang="en-GB" sz="1200" b="1" i="0" kern="1200" dirty="0">
                <a:solidFill>
                  <a:schemeClr val="tx1"/>
                </a:solidFill>
                <a:effectLst/>
                <a:latin typeface="+mn-lt"/>
                <a:ea typeface="+mn-ea"/>
                <a:cs typeface="+mn-cs"/>
              </a:rPr>
              <a:t>Design Ideas</a:t>
            </a:r>
            <a:r>
              <a:rPr lang="en-GB" sz="1200" b="0" i="0" kern="1200" dirty="0">
                <a:solidFill>
                  <a:schemeClr val="tx1"/>
                </a:solidFill>
                <a:effectLst/>
                <a:latin typeface="+mn-lt"/>
                <a:ea typeface="+mn-ea"/>
                <a:cs typeface="+mn-cs"/>
              </a:rPr>
              <a:t> button in the Design tab. For a variety of design choices based on the contents of your slide.</a:t>
            </a:r>
            <a:endParaRPr lang="en-GB" dirty="0"/>
          </a:p>
        </p:txBody>
      </p:sp>
      <p:sp>
        <p:nvSpPr>
          <p:cNvPr id="4" name="Slide Number Placeholder 3"/>
          <p:cNvSpPr>
            <a:spLocks noGrp="1"/>
          </p:cNvSpPr>
          <p:nvPr>
            <p:ph type="sldNum" sz="quarter" idx="5"/>
          </p:nvPr>
        </p:nvSpPr>
        <p:spPr/>
        <p:txBody>
          <a:bodyPr/>
          <a:lstStyle/>
          <a:p>
            <a:fld id="{C0D88440-C6A4-4B58-9AA1-0A67419DA018}" type="slidenum">
              <a:rPr lang="en-GB" smtClean="0"/>
              <a:t>2</a:t>
            </a:fld>
            <a:endParaRPr lang="en-GB"/>
          </a:p>
        </p:txBody>
      </p:sp>
    </p:spTree>
    <p:extLst>
      <p:ext uri="{BB962C8B-B14F-4D97-AF65-F5344CB8AC3E}">
        <p14:creationId xmlns:p14="http://schemas.microsoft.com/office/powerpoint/2010/main" val="67278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not try </a:t>
            </a:r>
            <a:r>
              <a:rPr lang="en-GB" sz="1200" b="1" i="0" kern="1200" dirty="0">
                <a:solidFill>
                  <a:schemeClr val="tx1"/>
                </a:solidFill>
                <a:effectLst/>
                <a:latin typeface="+mn-lt"/>
                <a:ea typeface="+mn-ea"/>
                <a:cs typeface="+mn-cs"/>
              </a:rPr>
              <a:t>Design Ideas</a:t>
            </a:r>
            <a:r>
              <a:rPr lang="en-GB" sz="1200" b="0" i="0" kern="1200" dirty="0">
                <a:solidFill>
                  <a:schemeClr val="tx1"/>
                </a:solidFill>
                <a:effectLst/>
                <a:latin typeface="+mn-lt"/>
                <a:ea typeface="+mn-ea"/>
                <a:cs typeface="+mn-cs"/>
              </a:rPr>
              <a:t> button in the Design tab. For a variety of design choices based on the contents of your slide.</a:t>
            </a:r>
            <a:endParaRPr lang="en-GB" dirty="0"/>
          </a:p>
        </p:txBody>
      </p:sp>
      <p:sp>
        <p:nvSpPr>
          <p:cNvPr id="4" name="Slide Number Placeholder 3"/>
          <p:cNvSpPr>
            <a:spLocks noGrp="1"/>
          </p:cNvSpPr>
          <p:nvPr>
            <p:ph type="sldNum" sz="quarter" idx="5"/>
          </p:nvPr>
        </p:nvSpPr>
        <p:spPr/>
        <p:txBody>
          <a:bodyPr/>
          <a:lstStyle/>
          <a:p>
            <a:fld id="{C0D88440-C6A4-4B58-9AA1-0A67419DA018}" type="slidenum">
              <a:rPr lang="en-GB" smtClean="0"/>
              <a:t>3</a:t>
            </a:fld>
            <a:endParaRPr lang="en-GB"/>
          </a:p>
        </p:txBody>
      </p:sp>
    </p:spTree>
    <p:extLst>
      <p:ext uri="{BB962C8B-B14F-4D97-AF65-F5344CB8AC3E}">
        <p14:creationId xmlns:p14="http://schemas.microsoft.com/office/powerpoint/2010/main" val="86157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not try </a:t>
            </a:r>
            <a:r>
              <a:rPr lang="en-GB" sz="1200" b="1" i="0" kern="1200" dirty="0">
                <a:solidFill>
                  <a:schemeClr val="tx1"/>
                </a:solidFill>
                <a:effectLst/>
                <a:latin typeface="+mn-lt"/>
                <a:ea typeface="+mn-ea"/>
                <a:cs typeface="+mn-cs"/>
              </a:rPr>
              <a:t>Design Ideas</a:t>
            </a:r>
            <a:r>
              <a:rPr lang="en-GB" sz="1200" b="0" i="0" kern="1200" dirty="0">
                <a:solidFill>
                  <a:schemeClr val="tx1"/>
                </a:solidFill>
                <a:effectLst/>
                <a:latin typeface="+mn-lt"/>
                <a:ea typeface="+mn-ea"/>
                <a:cs typeface="+mn-cs"/>
              </a:rPr>
              <a:t> button in the Design tab. For a variety of design choices based on the contents of your slide.</a:t>
            </a:r>
            <a:endParaRPr lang="en-GB" dirty="0"/>
          </a:p>
        </p:txBody>
      </p:sp>
      <p:sp>
        <p:nvSpPr>
          <p:cNvPr id="4" name="Slide Number Placeholder 3"/>
          <p:cNvSpPr>
            <a:spLocks noGrp="1"/>
          </p:cNvSpPr>
          <p:nvPr>
            <p:ph type="sldNum" sz="quarter" idx="5"/>
          </p:nvPr>
        </p:nvSpPr>
        <p:spPr/>
        <p:txBody>
          <a:bodyPr/>
          <a:lstStyle/>
          <a:p>
            <a:fld id="{C0D88440-C6A4-4B58-9AA1-0A67419DA018}" type="slidenum">
              <a:rPr lang="en-GB" smtClean="0"/>
              <a:t>5</a:t>
            </a:fld>
            <a:endParaRPr lang="en-GB"/>
          </a:p>
        </p:txBody>
      </p:sp>
    </p:spTree>
    <p:extLst>
      <p:ext uri="{BB962C8B-B14F-4D97-AF65-F5344CB8AC3E}">
        <p14:creationId xmlns:p14="http://schemas.microsoft.com/office/powerpoint/2010/main" val="17752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not try </a:t>
            </a:r>
            <a:r>
              <a:rPr lang="en-GB" sz="1200" b="1" i="0" kern="1200" dirty="0">
                <a:solidFill>
                  <a:schemeClr val="tx1"/>
                </a:solidFill>
                <a:effectLst/>
                <a:latin typeface="+mn-lt"/>
                <a:ea typeface="+mn-ea"/>
                <a:cs typeface="+mn-cs"/>
              </a:rPr>
              <a:t>Design Ideas</a:t>
            </a:r>
            <a:r>
              <a:rPr lang="en-GB" sz="1200" b="0" i="0" kern="1200" dirty="0">
                <a:solidFill>
                  <a:schemeClr val="tx1"/>
                </a:solidFill>
                <a:effectLst/>
                <a:latin typeface="+mn-lt"/>
                <a:ea typeface="+mn-ea"/>
                <a:cs typeface="+mn-cs"/>
              </a:rPr>
              <a:t> button in the Design tab. For a variety of design choices based on the contents of your slide.</a:t>
            </a:r>
            <a:endParaRPr lang="en-GB" dirty="0"/>
          </a:p>
        </p:txBody>
      </p:sp>
      <p:sp>
        <p:nvSpPr>
          <p:cNvPr id="4" name="Slide Number Placeholder 3"/>
          <p:cNvSpPr>
            <a:spLocks noGrp="1"/>
          </p:cNvSpPr>
          <p:nvPr>
            <p:ph type="sldNum" sz="quarter" idx="5"/>
          </p:nvPr>
        </p:nvSpPr>
        <p:spPr/>
        <p:txBody>
          <a:bodyPr/>
          <a:lstStyle/>
          <a:p>
            <a:fld id="{C0D88440-C6A4-4B58-9AA1-0A67419DA018}" type="slidenum">
              <a:rPr lang="en-GB" smtClean="0"/>
              <a:t>6</a:t>
            </a:fld>
            <a:endParaRPr lang="en-GB"/>
          </a:p>
        </p:txBody>
      </p:sp>
    </p:spTree>
    <p:extLst>
      <p:ext uri="{BB962C8B-B14F-4D97-AF65-F5344CB8AC3E}">
        <p14:creationId xmlns:p14="http://schemas.microsoft.com/office/powerpoint/2010/main" val="106365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not try </a:t>
            </a:r>
            <a:r>
              <a:rPr lang="en-GB" sz="1200" b="1" i="0" kern="1200" dirty="0">
                <a:solidFill>
                  <a:schemeClr val="tx1"/>
                </a:solidFill>
                <a:effectLst/>
                <a:latin typeface="+mn-lt"/>
                <a:ea typeface="+mn-ea"/>
                <a:cs typeface="+mn-cs"/>
              </a:rPr>
              <a:t>Design Ideas</a:t>
            </a:r>
            <a:r>
              <a:rPr lang="en-GB" sz="1200" b="0" i="0" kern="1200" dirty="0">
                <a:solidFill>
                  <a:schemeClr val="tx1"/>
                </a:solidFill>
                <a:effectLst/>
                <a:latin typeface="+mn-lt"/>
                <a:ea typeface="+mn-ea"/>
                <a:cs typeface="+mn-cs"/>
              </a:rPr>
              <a:t> button in the Design tab. For a variety of design choices based on the contents of your slide.</a:t>
            </a:r>
            <a:endParaRPr lang="en-GB" dirty="0"/>
          </a:p>
        </p:txBody>
      </p:sp>
      <p:sp>
        <p:nvSpPr>
          <p:cNvPr id="4" name="Slide Number Placeholder 3"/>
          <p:cNvSpPr>
            <a:spLocks noGrp="1"/>
          </p:cNvSpPr>
          <p:nvPr>
            <p:ph type="sldNum" sz="quarter" idx="5"/>
          </p:nvPr>
        </p:nvSpPr>
        <p:spPr/>
        <p:txBody>
          <a:bodyPr/>
          <a:lstStyle/>
          <a:p>
            <a:fld id="{C0D88440-C6A4-4B58-9AA1-0A67419DA018}" type="slidenum">
              <a:rPr lang="en-GB" smtClean="0"/>
              <a:t>7</a:t>
            </a:fld>
            <a:endParaRPr lang="en-GB"/>
          </a:p>
        </p:txBody>
      </p:sp>
    </p:spTree>
    <p:extLst>
      <p:ext uri="{BB962C8B-B14F-4D97-AF65-F5344CB8AC3E}">
        <p14:creationId xmlns:p14="http://schemas.microsoft.com/office/powerpoint/2010/main" val="2613824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B9E4-6883-4116-AB16-710A3C81F8FF}"/>
              </a:ext>
            </a:extLst>
          </p:cNvPr>
          <p:cNvSpPr>
            <a:spLocks noGrp="1"/>
          </p:cNvSpPr>
          <p:nvPr>
            <p:ph type="ctrTitle"/>
          </p:nvPr>
        </p:nvSpPr>
        <p:spPr>
          <a:xfrm>
            <a:off x="1524000" y="1368095"/>
            <a:ext cx="9144000" cy="2387600"/>
          </a:xfrm>
        </p:spPr>
        <p:txBody>
          <a:bodyPr anchor="b"/>
          <a:lstStyle>
            <a:lvl1pPr algn="l">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C53138D-1E59-4BD6-AA5D-A8F5D7DEE6EE}"/>
              </a:ext>
            </a:extLst>
          </p:cNvPr>
          <p:cNvSpPr>
            <a:spLocks noGrp="1"/>
          </p:cNvSpPr>
          <p:nvPr>
            <p:ph type="subTitle" idx="1"/>
          </p:nvPr>
        </p:nvSpPr>
        <p:spPr>
          <a:xfrm>
            <a:off x="1524000" y="3847770"/>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pSp>
        <p:nvGrpSpPr>
          <p:cNvPr id="11" name="Group 10">
            <a:extLst>
              <a:ext uri="{FF2B5EF4-FFF2-40B4-BE49-F238E27FC236}">
                <a16:creationId xmlns:a16="http://schemas.microsoft.com/office/drawing/2014/main" id="{80A2F8FA-6E29-4077-AE31-E0757A104F9B}"/>
              </a:ext>
            </a:extLst>
          </p:cNvPr>
          <p:cNvGrpSpPr/>
          <p:nvPr userDrawn="1"/>
        </p:nvGrpSpPr>
        <p:grpSpPr>
          <a:xfrm>
            <a:off x="0" y="-932"/>
            <a:ext cx="12192000" cy="933255"/>
            <a:chOff x="0" y="-932"/>
            <a:chExt cx="12192000" cy="933255"/>
          </a:xfrm>
          <a:solidFill>
            <a:schemeClr val="accent1"/>
          </a:solidFill>
        </p:grpSpPr>
        <p:sp>
          <p:nvSpPr>
            <p:cNvPr id="8" name="Text Box 2">
              <a:extLst>
                <a:ext uri="{FF2B5EF4-FFF2-40B4-BE49-F238E27FC236}">
                  <a16:creationId xmlns:a16="http://schemas.microsoft.com/office/drawing/2014/main" id="{5135F4D6-158A-44F7-90C1-6C70F0853E6B}"/>
                </a:ext>
                <a:ext uri="{C183D7F6-B498-43B3-948B-1728B52AA6E4}">
                  <adec:decorative xmlns:adec="http://schemas.microsoft.com/office/drawing/2017/decorative" val="1"/>
                </a:ext>
              </a:extLst>
            </p:cNvPr>
            <p:cNvSpPr txBox="1">
              <a:spLocks noChangeArrowheads="1"/>
            </p:cNvSpPr>
            <p:nvPr/>
          </p:nvSpPr>
          <p:spPr bwMode="auto">
            <a:xfrm>
              <a:off x="0" y="-932"/>
              <a:ext cx="12192000" cy="933255"/>
            </a:xfrm>
            <a:prstGeom prst="rect">
              <a:avLst/>
            </a:prstGeom>
            <a:grpFill/>
            <a:ln w="9525">
              <a:noFill/>
              <a:miter lim="800000"/>
              <a:headEnd/>
              <a:tailEnd/>
            </a:ln>
          </p:spPr>
          <p:txBody>
            <a:bodyPr rot="0" vert="horz" wrap="square" lIns="0" tIns="0" rIns="0" bIns="0" anchor="t" anchorCtr="0">
              <a:noAutofit/>
            </a:bodyPr>
            <a:lstStyle/>
            <a:p>
              <a:pPr>
                <a:lnSpc>
                  <a:spcPct val="120000"/>
                </a:lnSpc>
                <a:spcBef>
                  <a:spcPts val="1200"/>
                </a:spcBef>
                <a:spcAft>
                  <a:spcPts val="750"/>
                </a:spcAft>
              </a:pPr>
              <a:r>
                <a:rPr lang="en-GB" sz="1100" dirty="0">
                  <a:solidFill>
                    <a:srgbClr val="00A1B3"/>
                  </a:solidFill>
                  <a:effectLst/>
                  <a:latin typeface="Lato" panose="020F0502020204030203" pitchFamily="34" charset="0"/>
                  <a:ea typeface="Gill Sans MT" panose="020B0502020104020203" pitchFamily="34" charset="0"/>
                  <a:cs typeface="Times New Roman" panose="02020603050405020304" pitchFamily="18" charset="0"/>
                </a:rPr>
                <a:t> </a:t>
              </a:r>
              <a:endParaRPr lang="en-GB" sz="1100" dirty="0">
                <a:effectLst/>
                <a:latin typeface="Lato" panose="020F0502020204030203" pitchFamily="34" charset="0"/>
                <a:ea typeface="Gill Sans MT" panose="020B0502020104020203" pitchFamily="34" charset="0"/>
                <a:cs typeface="Times New Roman" panose="02020603050405020304" pitchFamily="18" charset="0"/>
              </a:endParaRPr>
            </a:p>
          </p:txBody>
        </p:sp>
        <p:pic>
          <p:nvPicPr>
            <p:cNvPr id="9" name="Picture 8" descr="London Borough of Bexley.&#10;Trusted by Bexley residents">
              <a:extLst>
                <a:ext uri="{FF2B5EF4-FFF2-40B4-BE49-F238E27FC236}">
                  <a16:creationId xmlns:a16="http://schemas.microsoft.com/office/drawing/2014/main" id="{1C68DA84-3BF0-41E4-8442-F461B492782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2925" y="207153"/>
              <a:ext cx="1353185" cy="543560"/>
            </a:xfrm>
            <a:prstGeom prst="rect">
              <a:avLst/>
            </a:prstGeom>
            <a:grpFill/>
          </p:spPr>
        </p:pic>
        <p:sp>
          <p:nvSpPr>
            <p:cNvPr id="10" name="Text Box 7">
              <a:extLst>
                <a:ext uri="{FF2B5EF4-FFF2-40B4-BE49-F238E27FC236}">
                  <a16:creationId xmlns:a16="http://schemas.microsoft.com/office/drawing/2014/main" id="{24B1C2D0-398B-4044-B130-55BF1385EDD9}"/>
                </a:ext>
                <a:ext uri="{C183D7F6-B498-43B3-948B-1728B52AA6E4}">
                  <adec:decorative xmlns:adec="http://schemas.microsoft.com/office/drawing/2017/decorative" val="1"/>
                </a:ext>
              </a:extLst>
            </p:cNvPr>
            <p:cNvSpPr txBox="1"/>
            <p:nvPr/>
          </p:nvSpPr>
          <p:spPr>
            <a:xfrm>
              <a:off x="10217785" y="202708"/>
              <a:ext cx="1431290" cy="278130"/>
            </a:xfrm>
            <a:prstGeom prst="rect">
              <a:avLst/>
            </a:prstGeom>
            <a:grp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a:lnSpc>
                  <a:spcPct val="120000"/>
                </a:lnSpc>
                <a:spcAft>
                  <a:spcPts val="750"/>
                </a:spcAft>
              </a:pPr>
              <a:r>
                <a:rPr lang="en-GB" sz="1200" b="1" dirty="0">
                  <a:solidFill>
                    <a:srgbClr val="FFFFFF"/>
                  </a:solidFill>
                  <a:effectLst/>
                  <a:latin typeface="Lato" panose="020F0502020204030203" pitchFamily="34" charset="0"/>
                  <a:ea typeface="Gill Sans MT" panose="020B0502020104020203" pitchFamily="34" charset="0"/>
                  <a:cs typeface="Times New Roman" panose="02020603050405020304" pitchFamily="18" charset="0"/>
                </a:rPr>
                <a:t>www.bexley.gov.uk</a:t>
              </a:r>
              <a:endParaRPr lang="en-GB" sz="1100" dirty="0">
                <a:effectLst/>
                <a:latin typeface="Lato" panose="020F0502020204030203" pitchFamily="34" charset="0"/>
                <a:ea typeface="Gill Sans MT" panose="020B0502020104020203" pitchFamily="34" charset="0"/>
                <a:cs typeface="Times New Roman" panose="02020603050405020304" pitchFamily="18" charset="0"/>
              </a:endParaRPr>
            </a:p>
          </p:txBody>
        </p:sp>
      </p:grpSp>
    </p:spTree>
    <p:extLst>
      <p:ext uri="{BB962C8B-B14F-4D97-AF65-F5344CB8AC3E}">
        <p14:creationId xmlns:p14="http://schemas.microsoft.com/office/powerpoint/2010/main" val="359006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2A44-DB08-4410-8FB9-0904065FB43F}"/>
              </a:ext>
            </a:extLst>
          </p:cNvPr>
          <p:cNvSpPr>
            <a:spLocks noGrp="1"/>
          </p:cNvSpPr>
          <p:nvPr>
            <p:ph type="title"/>
          </p:nvPr>
        </p:nvSpPr>
        <p:spPr>
          <a:xfrm>
            <a:off x="838200" y="933364"/>
            <a:ext cx="10515600" cy="1325563"/>
          </a:xfr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3D8296-9C69-4721-AF50-FE98E1079E49}"/>
              </a:ext>
            </a:extLst>
          </p:cNvPr>
          <p:cNvSpPr>
            <a:spLocks noGrp="1"/>
          </p:cNvSpPr>
          <p:nvPr>
            <p:ph type="body" orient="vert" idx="1"/>
          </p:nvPr>
        </p:nvSpPr>
        <p:spPr>
          <a:xfrm>
            <a:off x="838200" y="2393864"/>
            <a:ext cx="10515600" cy="39624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62E4BE4F-E98D-4A6E-B1EF-69037ED46966}"/>
              </a:ext>
            </a:extLst>
          </p:cNvPr>
          <p:cNvSpPr>
            <a:spLocks noGrp="1"/>
          </p:cNvSpPr>
          <p:nvPr>
            <p:ph type="sldNum" sz="quarter" idx="12"/>
          </p:nvPr>
        </p:nvSpPr>
        <p:spPr/>
        <p:txBody>
          <a:bodyPr/>
          <a:lstStyle/>
          <a:p>
            <a:fld id="{9B368DBA-0579-44DE-9AAD-408CE240081B}" type="slidenum">
              <a:rPr lang="en-GB" smtClean="0"/>
              <a:t>‹#›</a:t>
            </a:fld>
            <a:endParaRPr lang="en-GB"/>
          </a:p>
        </p:txBody>
      </p:sp>
    </p:spTree>
    <p:extLst>
      <p:ext uri="{BB962C8B-B14F-4D97-AF65-F5344CB8AC3E}">
        <p14:creationId xmlns:p14="http://schemas.microsoft.com/office/powerpoint/2010/main" val="403822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19A648-0C31-4113-B064-8F35BFB23900}"/>
              </a:ext>
            </a:extLst>
          </p:cNvPr>
          <p:cNvSpPr>
            <a:spLocks noGrp="1"/>
          </p:cNvSpPr>
          <p:nvPr>
            <p:ph type="title" orient="vert"/>
          </p:nvPr>
        </p:nvSpPr>
        <p:spPr>
          <a:xfrm>
            <a:off x="8724900" y="734776"/>
            <a:ext cx="2628900" cy="5621574"/>
          </a:xfr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6FD0174D-4102-4E47-94E6-5C66C99A6EF6}"/>
              </a:ext>
            </a:extLst>
          </p:cNvPr>
          <p:cNvSpPr>
            <a:spLocks noGrp="1"/>
          </p:cNvSpPr>
          <p:nvPr>
            <p:ph type="body" orient="vert" idx="1"/>
          </p:nvPr>
        </p:nvSpPr>
        <p:spPr>
          <a:xfrm>
            <a:off x="838200" y="734776"/>
            <a:ext cx="7734300" cy="56215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ABCBEA13-D44B-4CD1-9B7B-D5748BD2AE90}"/>
              </a:ext>
            </a:extLst>
          </p:cNvPr>
          <p:cNvSpPr>
            <a:spLocks noGrp="1"/>
          </p:cNvSpPr>
          <p:nvPr>
            <p:ph type="sldNum" sz="quarter" idx="12"/>
          </p:nvPr>
        </p:nvSpPr>
        <p:spPr/>
        <p:txBody>
          <a:bodyPr/>
          <a:lstStyle/>
          <a:p>
            <a:fld id="{9B368DBA-0579-44DE-9AAD-408CE240081B}" type="slidenum">
              <a:rPr lang="en-GB" smtClean="0"/>
              <a:t>‹#›</a:t>
            </a:fld>
            <a:endParaRPr lang="en-GB"/>
          </a:p>
        </p:txBody>
      </p:sp>
    </p:spTree>
    <p:extLst>
      <p:ext uri="{BB962C8B-B14F-4D97-AF65-F5344CB8AC3E}">
        <p14:creationId xmlns:p14="http://schemas.microsoft.com/office/powerpoint/2010/main" val="428017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015C0-5BB1-4E7D-9D44-18F40885E980}"/>
              </a:ext>
            </a:extLst>
          </p:cNvPr>
          <p:cNvSpPr>
            <a:spLocks noGrp="1"/>
          </p:cNvSpPr>
          <p:nvPr>
            <p:ph idx="1"/>
          </p:nvPr>
        </p:nvSpPr>
        <p:spPr>
          <a:xfrm>
            <a:off x="838200" y="2370137"/>
            <a:ext cx="10515600" cy="398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A1C21FEE-8A92-4CA9-8AA0-72A76A330F56}"/>
              </a:ext>
            </a:extLst>
          </p:cNvPr>
          <p:cNvSpPr>
            <a:spLocks noGrp="1"/>
          </p:cNvSpPr>
          <p:nvPr>
            <p:ph type="title"/>
          </p:nvPr>
        </p:nvSpPr>
        <p:spPr/>
        <p:txBody>
          <a:bodyPr/>
          <a:lstStyle/>
          <a:p>
            <a:r>
              <a:rPr lang="en-US"/>
              <a:t>Click to edit Master title style</a:t>
            </a:r>
            <a:endParaRPr lang="en-GB"/>
          </a:p>
        </p:txBody>
      </p:sp>
      <p:sp>
        <p:nvSpPr>
          <p:cNvPr id="14" name="Slide Number Placeholder 13">
            <a:extLst>
              <a:ext uri="{FF2B5EF4-FFF2-40B4-BE49-F238E27FC236}">
                <a16:creationId xmlns:a16="http://schemas.microsoft.com/office/drawing/2014/main" id="{FE90FAEE-F5C4-4AEE-818B-E3FF5867E2D2}"/>
              </a:ext>
            </a:extLst>
          </p:cNvPr>
          <p:cNvSpPr>
            <a:spLocks noGrp="1"/>
          </p:cNvSpPr>
          <p:nvPr>
            <p:ph type="sldNum" sz="quarter" idx="12"/>
          </p:nvPr>
        </p:nvSpPr>
        <p:spPr/>
        <p:txBody>
          <a:bodyPr/>
          <a:lstStyle/>
          <a:p>
            <a:fld id="{9B368DBA-0579-44DE-9AAD-408CE240081B}" type="slidenum">
              <a:rPr lang="en-GB" smtClean="0"/>
              <a:t>‹#›</a:t>
            </a:fld>
            <a:endParaRPr lang="en-GB"/>
          </a:p>
        </p:txBody>
      </p:sp>
    </p:spTree>
    <p:extLst>
      <p:ext uri="{BB962C8B-B14F-4D97-AF65-F5344CB8AC3E}">
        <p14:creationId xmlns:p14="http://schemas.microsoft.com/office/powerpoint/2010/main" val="2270232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BE25-C571-4269-B1B4-3C5C06CD5B97}"/>
              </a:ext>
            </a:extLst>
          </p:cNvPr>
          <p:cNvSpPr>
            <a:spLocks noGrp="1"/>
          </p:cNvSpPr>
          <p:nvPr>
            <p:ph type="title"/>
          </p:nvPr>
        </p:nvSpPr>
        <p:spPr>
          <a:xfrm>
            <a:off x="831850" y="1243911"/>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2D7F56-4916-4A95-8F67-55D66BE8C969}"/>
              </a:ext>
            </a:extLst>
          </p:cNvPr>
          <p:cNvSpPr>
            <a:spLocks noGrp="1"/>
          </p:cNvSpPr>
          <p:nvPr>
            <p:ph type="body" idx="1"/>
          </p:nvPr>
        </p:nvSpPr>
        <p:spPr>
          <a:xfrm>
            <a:off x="831850" y="4123636"/>
            <a:ext cx="10515600" cy="17668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Slide Number Placeholder 9">
            <a:extLst>
              <a:ext uri="{FF2B5EF4-FFF2-40B4-BE49-F238E27FC236}">
                <a16:creationId xmlns:a16="http://schemas.microsoft.com/office/drawing/2014/main" id="{69C128B7-7BC7-4CC2-B0AD-06612158FFBD}"/>
              </a:ext>
            </a:extLst>
          </p:cNvPr>
          <p:cNvSpPr>
            <a:spLocks noGrp="1"/>
          </p:cNvSpPr>
          <p:nvPr>
            <p:ph type="sldNum" sz="quarter" idx="12"/>
          </p:nvPr>
        </p:nvSpPr>
        <p:spPr/>
        <p:txBody>
          <a:bodyPr/>
          <a:lstStyle/>
          <a:p>
            <a:fld id="{9B368DBA-0579-44DE-9AAD-408CE240081B}" type="slidenum">
              <a:rPr lang="en-GB" smtClean="0"/>
              <a:t>‹#›</a:t>
            </a:fld>
            <a:endParaRPr lang="en-GB"/>
          </a:p>
        </p:txBody>
      </p:sp>
    </p:spTree>
    <p:extLst>
      <p:ext uri="{BB962C8B-B14F-4D97-AF65-F5344CB8AC3E}">
        <p14:creationId xmlns:p14="http://schemas.microsoft.com/office/powerpoint/2010/main" val="370830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A233-FE9B-4C78-83F8-8440DF88D325}"/>
              </a:ext>
            </a:extLst>
          </p:cNvPr>
          <p:cNvSpPr>
            <a:spLocks noGrp="1"/>
          </p:cNvSpPr>
          <p:nvPr>
            <p:ph type="title"/>
          </p:nvPr>
        </p:nvSpPr>
        <p:spPr>
          <a:xfrm>
            <a:off x="838200" y="909637"/>
            <a:ext cx="10515600" cy="1325563"/>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4E5DC3E-E108-469A-A142-F9DB572BE1FB}"/>
              </a:ext>
            </a:extLst>
          </p:cNvPr>
          <p:cNvSpPr>
            <a:spLocks noGrp="1"/>
          </p:cNvSpPr>
          <p:nvPr>
            <p:ph sz="half" idx="1"/>
          </p:nvPr>
        </p:nvSpPr>
        <p:spPr>
          <a:xfrm>
            <a:off x="838200" y="2370137"/>
            <a:ext cx="5181600" cy="398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CD2331D4-B41F-4724-B15D-0220AC36B6F5}"/>
              </a:ext>
            </a:extLst>
          </p:cNvPr>
          <p:cNvSpPr>
            <a:spLocks noGrp="1"/>
          </p:cNvSpPr>
          <p:nvPr>
            <p:ph sz="half" idx="2"/>
          </p:nvPr>
        </p:nvSpPr>
        <p:spPr>
          <a:xfrm>
            <a:off x="6172200" y="2370137"/>
            <a:ext cx="5181600" cy="398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10">
            <a:extLst>
              <a:ext uri="{FF2B5EF4-FFF2-40B4-BE49-F238E27FC236}">
                <a16:creationId xmlns:a16="http://schemas.microsoft.com/office/drawing/2014/main" id="{66E90F3F-5CA8-4DC1-A8CA-0C9B9AA9F6B9}"/>
              </a:ext>
            </a:extLst>
          </p:cNvPr>
          <p:cNvSpPr>
            <a:spLocks noGrp="1"/>
          </p:cNvSpPr>
          <p:nvPr>
            <p:ph type="sldNum" sz="quarter" idx="12"/>
          </p:nvPr>
        </p:nvSpPr>
        <p:spPr/>
        <p:txBody>
          <a:bodyPr/>
          <a:lstStyle/>
          <a:p>
            <a:fld id="{9B368DBA-0579-44DE-9AAD-408CE240081B}" type="slidenum">
              <a:rPr lang="en-GB" smtClean="0"/>
              <a:t>‹#›</a:t>
            </a:fld>
            <a:endParaRPr lang="en-GB"/>
          </a:p>
        </p:txBody>
      </p:sp>
    </p:spTree>
    <p:extLst>
      <p:ext uri="{BB962C8B-B14F-4D97-AF65-F5344CB8AC3E}">
        <p14:creationId xmlns:p14="http://schemas.microsoft.com/office/powerpoint/2010/main" val="383818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414D-39A1-48AA-BC21-C4B49E29309B}"/>
              </a:ext>
            </a:extLst>
          </p:cNvPr>
          <p:cNvSpPr>
            <a:spLocks noGrp="1"/>
          </p:cNvSpPr>
          <p:nvPr>
            <p:ph type="title"/>
          </p:nvPr>
        </p:nvSpPr>
        <p:spPr>
          <a:xfrm>
            <a:off x="839788" y="916393"/>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13F055A-1BE2-42F2-B295-74234E938DF2}"/>
              </a:ext>
            </a:extLst>
          </p:cNvPr>
          <p:cNvSpPr>
            <a:spLocks noGrp="1"/>
          </p:cNvSpPr>
          <p:nvPr>
            <p:ph type="body" idx="1"/>
          </p:nvPr>
        </p:nvSpPr>
        <p:spPr>
          <a:xfrm>
            <a:off x="839788" y="22129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893C02-F120-469E-803D-7E06E02F3BC1}"/>
              </a:ext>
            </a:extLst>
          </p:cNvPr>
          <p:cNvSpPr>
            <a:spLocks noGrp="1"/>
          </p:cNvSpPr>
          <p:nvPr>
            <p:ph sz="half" idx="2"/>
          </p:nvPr>
        </p:nvSpPr>
        <p:spPr>
          <a:xfrm>
            <a:off x="839788" y="3056343"/>
            <a:ext cx="5157787" cy="3300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FDF4F4-F35D-4E57-A512-61E5EC07E7B5}"/>
              </a:ext>
            </a:extLst>
          </p:cNvPr>
          <p:cNvSpPr>
            <a:spLocks noGrp="1"/>
          </p:cNvSpPr>
          <p:nvPr>
            <p:ph type="body" sz="quarter" idx="3"/>
          </p:nvPr>
        </p:nvSpPr>
        <p:spPr>
          <a:xfrm>
            <a:off x="6172200" y="22129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9E284B-E98A-474D-9320-1A76F9E88F27}"/>
              </a:ext>
            </a:extLst>
          </p:cNvPr>
          <p:cNvSpPr>
            <a:spLocks noGrp="1"/>
          </p:cNvSpPr>
          <p:nvPr>
            <p:ph sz="quarter" idx="4"/>
          </p:nvPr>
        </p:nvSpPr>
        <p:spPr>
          <a:xfrm>
            <a:off x="6172200" y="3056344"/>
            <a:ext cx="5183188" cy="3300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Slide Number Placeholder 12">
            <a:extLst>
              <a:ext uri="{FF2B5EF4-FFF2-40B4-BE49-F238E27FC236}">
                <a16:creationId xmlns:a16="http://schemas.microsoft.com/office/drawing/2014/main" id="{645669E7-C24F-47A2-9415-9083203EC409}"/>
              </a:ext>
            </a:extLst>
          </p:cNvPr>
          <p:cNvSpPr>
            <a:spLocks noGrp="1"/>
          </p:cNvSpPr>
          <p:nvPr>
            <p:ph type="sldNum" sz="quarter" idx="12"/>
          </p:nvPr>
        </p:nvSpPr>
        <p:spPr/>
        <p:txBody>
          <a:bodyPr/>
          <a:lstStyle/>
          <a:p>
            <a:fld id="{9B368DBA-0579-44DE-9AAD-408CE240081B}" type="slidenum">
              <a:rPr lang="en-GB" smtClean="0"/>
              <a:t>‹#›</a:t>
            </a:fld>
            <a:endParaRPr lang="en-GB"/>
          </a:p>
        </p:txBody>
      </p:sp>
    </p:spTree>
    <p:extLst>
      <p:ext uri="{BB962C8B-B14F-4D97-AF65-F5344CB8AC3E}">
        <p14:creationId xmlns:p14="http://schemas.microsoft.com/office/powerpoint/2010/main" val="125477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B532-88CA-44EC-A639-F5D8F3BF943C}"/>
              </a:ext>
            </a:extLst>
          </p:cNvPr>
          <p:cNvSpPr>
            <a:spLocks noGrp="1"/>
          </p:cNvSpPr>
          <p:nvPr>
            <p:ph type="title"/>
          </p:nvPr>
        </p:nvSpPr>
        <p:spPr>
          <a:xfrm>
            <a:off x="838200" y="909874"/>
            <a:ext cx="10515600" cy="1325563"/>
          </a:xfrm>
        </p:spPr>
        <p:txBody>
          <a:bodyPr/>
          <a:lstStyle/>
          <a:p>
            <a:r>
              <a:rPr lang="en-US"/>
              <a:t>Click to edit Master title style</a:t>
            </a:r>
            <a:endParaRPr lang="en-GB" dirty="0"/>
          </a:p>
        </p:txBody>
      </p:sp>
      <p:sp>
        <p:nvSpPr>
          <p:cNvPr id="9" name="Slide Number Placeholder 8">
            <a:extLst>
              <a:ext uri="{FF2B5EF4-FFF2-40B4-BE49-F238E27FC236}">
                <a16:creationId xmlns:a16="http://schemas.microsoft.com/office/drawing/2014/main" id="{B15F1374-0D79-49E0-A5E5-1B64795B9C55}"/>
              </a:ext>
            </a:extLst>
          </p:cNvPr>
          <p:cNvSpPr>
            <a:spLocks noGrp="1"/>
          </p:cNvSpPr>
          <p:nvPr>
            <p:ph type="sldNum" sz="quarter" idx="12"/>
          </p:nvPr>
        </p:nvSpPr>
        <p:spPr/>
        <p:txBody>
          <a:bodyPr/>
          <a:lstStyle/>
          <a:p>
            <a:fld id="{9B368DBA-0579-44DE-9AAD-408CE240081B}" type="slidenum">
              <a:rPr lang="en-GB" smtClean="0"/>
              <a:t>‹#›</a:t>
            </a:fld>
            <a:endParaRPr lang="en-GB"/>
          </a:p>
        </p:txBody>
      </p:sp>
    </p:spTree>
    <p:extLst>
      <p:ext uri="{BB962C8B-B14F-4D97-AF65-F5344CB8AC3E}">
        <p14:creationId xmlns:p14="http://schemas.microsoft.com/office/powerpoint/2010/main" val="361811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21CA2A-7E40-417D-AB64-BD900FF8874D}"/>
              </a:ext>
            </a:extLst>
          </p:cNvPr>
          <p:cNvSpPr>
            <a:spLocks noGrp="1"/>
          </p:cNvSpPr>
          <p:nvPr>
            <p:ph type="sldNum" sz="quarter" idx="12"/>
          </p:nvPr>
        </p:nvSpPr>
        <p:spPr/>
        <p:txBody>
          <a:bodyPr/>
          <a:lstStyle/>
          <a:p>
            <a:fld id="{9B368DBA-0579-44DE-9AAD-408CE240081B}" type="slidenum">
              <a:rPr lang="en-GB" smtClean="0"/>
              <a:t>‹#›</a:t>
            </a:fld>
            <a:endParaRPr lang="en-GB"/>
          </a:p>
        </p:txBody>
      </p:sp>
    </p:spTree>
    <p:extLst>
      <p:ext uri="{BB962C8B-B14F-4D97-AF65-F5344CB8AC3E}">
        <p14:creationId xmlns:p14="http://schemas.microsoft.com/office/powerpoint/2010/main" val="237203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B2F3-DA32-4776-B824-7E757E5A4C0C}"/>
              </a:ext>
            </a:extLst>
          </p:cNvPr>
          <p:cNvSpPr>
            <a:spLocks noGrp="1"/>
          </p:cNvSpPr>
          <p:nvPr>
            <p:ph type="title"/>
          </p:nvPr>
        </p:nvSpPr>
        <p:spPr>
          <a:xfrm>
            <a:off x="839788" y="797668"/>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1904017-C4D9-45CB-B7C8-3D2ACC71DF93}"/>
              </a:ext>
            </a:extLst>
          </p:cNvPr>
          <p:cNvSpPr>
            <a:spLocks noGrp="1"/>
          </p:cNvSpPr>
          <p:nvPr>
            <p:ph idx="1"/>
          </p:nvPr>
        </p:nvSpPr>
        <p:spPr>
          <a:xfrm>
            <a:off x="5183188" y="1327893"/>
            <a:ext cx="6172200" cy="50284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86DBFD-3D83-4230-AC14-B5F9BC46E89A}"/>
              </a:ext>
            </a:extLst>
          </p:cNvPr>
          <p:cNvSpPr>
            <a:spLocks noGrp="1"/>
          </p:cNvSpPr>
          <p:nvPr>
            <p:ph type="body" sz="half" idx="2"/>
          </p:nvPr>
        </p:nvSpPr>
        <p:spPr>
          <a:xfrm>
            <a:off x="839788" y="2397868"/>
            <a:ext cx="3932237" cy="39584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EDCDEA1-BDEF-4E0C-AFC3-D7C51C6ECF9F}"/>
              </a:ext>
            </a:extLst>
          </p:cNvPr>
          <p:cNvSpPr>
            <a:spLocks noGrp="1"/>
          </p:cNvSpPr>
          <p:nvPr>
            <p:ph type="sldNum" sz="quarter" idx="12"/>
          </p:nvPr>
        </p:nvSpPr>
        <p:spPr/>
        <p:txBody>
          <a:bodyPr/>
          <a:lstStyle/>
          <a:p>
            <a:fld id="{9B368DBA-0579-44DE-9AAD-408CE240081B}" type="slidenum">
              <a:rPr lang="en-GB" smtClean="0"/>
              <a:t>‹#›</a:t>
            </a:fld>
            <a:endParaRPr lang="en-GB"/>
          </a:p>
        </p:txBody>
      </p:sp>
    </p:spTree>
    <p:extLst>
      <p:ext uri="{BB962C8B-B14F-4D97-AF65-F5344CB8AC3E}">
        <p14:creationId xmlns:p14="http://schemas.microsoft.com/office/powerpoint/2010/main" val="182182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5EBE-FEA5-4527-8431-9870B80F53BC}"/>
              </a:ext>
            </a:extLst>
          </p:cNvPr>
          <p:cNvSpPr>
            <a:spLocks noGrp="1"/>
          </p:cNvSpPr>
          <p:nvPr>
            <p:ph type="title"/>
          </p:nvPr>
        </p:nvSpPr>
        <p:spPr>
          <a:xfrm>
            <a:off x="839788" y="788917"/>
            <a:ext cx="3932237" cy="1600200"/>
          </a:xfrm>
        </p:spPr>
        <p:txBody>
          <a:bodyPr anchor="b"/>
          <a:lstStyle>
            <a:lvl1pPr>
              <a:defRPr sz="32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8CDE644F-4C6D-4641-90FC-9A5CD697B4AD}"/>
              </a:ext>
            </a:extLst>
          </p:cNvPr>
          <p:cNvSpPr>
            <a:spLocks noGrp="1"/>
          </p:cNvSpPr>
          <p:nvPr>
            <p:ph type="pic" idx="1"/>
          </p:nvPr>
        </p:nvSpPr>
        <p:spPr>
          <a:xfrm>
            <a:off x="5183188" y="1319142"/>
            <a:ext cx="6172200" cy="50372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0291F6C-7EA5-49E8-BC26-3F36572ABCEC}"/>
              </a:ext>
            </a:extLst>
          </p:cNvPr>
          <p:cNvSpPr>
            <a:spLocks noGrp="1"/>
          </p:cNvSpPr>
          <p:nvPr>
            <p:ph type="body" sz="half" idx="2"/>
          </p:nvPr>
        </p:nvSpPr>
        <p:spPr>
          <a:xfrm>
            <a:off x="839788" y="2389116"/>
            <a:ext cx="3932237" cy="39672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FE37061-7D8A-4952-A73C-36F0F16F060E}"/>
              </a:ext>
            </a:extLst>
          </p:cNvPr>
          <p:cNvSpPr>
            <a:spLocks noGrp="1"/>
          </p:cNvSpPr>
          <p:nvPr>
            <p:ph type="sldNum" sz="quarter" idx="12"/>
          </p:nvPr>
        </p:nvSpPr>
        <p:spPr/>
        <p:txBody>
          <a:bodyPr/>
          <a:lstStyle/>
          <a:p>
            <a:fld id="{9B368DBA-0579-44DE-9AAD-408CE240081B}" type="slidenum">
              <a:rPr lang="en-GB" smtClean="0"/>
              <a:t>‹#›</a:t>
            </a:fld>
            <a:endParaRPr lang="en-GB"/>
          </a:p>
        </p:txBody>
      </p:sp>
    </p:spTree>
    <p:extLst>
      <p:ext uri="{BB962C8B-B14F-4D97-AF65-F5344CB8AC3E}">
        <p14:creationId xmlns:p14="http://schemas.microsoft.com/office/powerpoint/2010/main" val="333649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C378B2-5188-4D55-A6EF-6A2F5720A62E}"/>
              </a:ext>
            </a:extLst>
          </p:cNvPr>
          <p:cNvSpPr>
            <a:spLocks noGrp="1"/>
          </p:cNvSpPr>
          <p:nvPr>
            <p:ph type="title"/>
          </p:nvPr>
        </p:nvSpPr>
        <p:spPr>
          <a:xfrm>
            <a:off x="838200" y="90963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F6110C-11A3-4024-8ADF-24177557DAC7}"/>
              </a:ext>
            </a:extLst>
          </p:cNvPr>
          <p:cNvSpPr>
            <a:spLocks noGrp="1"/>
          </p:cNvSpPr>
          <p:nvPr>
            <p:ph type="body" idx="1"/>
          </p:nvPr>
        </p:nvSpPr>
        <p:spPr>
          <a:xfrm>
            <a:off x="838200" y="237013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C6C88FF-9A2F-404F-BC0F-55CBAB8E3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7BA242F-8679-495C-82E1-90CCA0A32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68DBA-0579-44DE-9AAD-408CE240081B}" type="slidenum">
              <a:rPr lang="en-GB" smtClean="0"/>
              <a:t>‹#›</a:t>
            </a:fld>
            <a:endParaRPr lang="en-GB"/>
          </a:p>
        </p:txBody>
      </p:sp>
      <p:sp>
        <p:nvSpPr>
          <p:cNvPr id="7" name="Text Box 2">
            <a:extLst>
              <a:ext uri="{FF2B5EF4-FFF2-40B4-BE49-F238E27FC236}">
                <a16:creationId xmlns:a16="http://schemas.microsoft.com/office/drawing/2014/main" id="{1B39E6E1-0DCB-469C-9310-DE0E3D0DAFF5}"/>
              </a:ext>
              <a:ext uri="{C183D7F6-B498-43B3-948B-1728B52AA6E4}">
                <adec:decorative xmlns:adec="http://schemas.microsoft.com/office/drawing/2017/decorative" val="1"/>
              </a:ext>
            </a:extLst>
          </p:cNvPr>
          <p:cNvSpPr txBox="1">
            <a:spLocks noChangeArrowheads="1"/>
          </p:cNvSpPr>
          <p:nvPr userDrawn="1"/>
        </p:nvSpPr>
        <p:spPr bwMode="auto">
          <a:xfrm>
            <a:off x="0" y="-931"/>
            <a:ext cx="12192000" cy="365126"/>
          </a:xfrm>
          <a:prstGeom prst="rect">
            <a:avLst/>
          </a:prstGeom>
          <a:solidFill>
            <a:schemeClr val="accent1"/>
          </a:solidFill>
          <a:ln w="9525">
            <a:noFill/>
            <a:miter lim="800000"/>
            <a:headEnd/>
            <a:tailEnd/>
          </a:ln>
        </p:spPr>
        <p:txBody>
          <a:bodyPr rot="0" vert="horz" wrap="square" lIns="0" tIns="0" rIns="0" bIns="0" anchor="t" anchorCtr="0">
            <a:noAutofit/>
          </a:bodyPr>
          <a:lstStyle/>
          <a:p>
            <a:pPr>
              <a:lnSpc>
                <a:spcPct val="120000"/>
              </a:lnSpc>
              <a:spcBef>
                <a:spcPts val="1200"/>
              </a:spcBef>
              <a:spcAft>
                <a:spcPts val="750"/>
              </a:spcAft>
            </a:pPr>
            <a:r>
              <a:rPr lang="en-GB" sz="1100" dirty="0">
                <a:solidFill>
                  <a:srgbClr val="00A1B3"/>
                </a:solidFill>
                <a:effectLst/>
                <a:latin typeface="Lato" panose="020F0502020204030203" pitchFamily="34" charset="0"/>
                <a:ea typeface="Gill Sans MT" panose="020B0502020104020203" pitchFamily="34" charset="0"/>
                <a:cs typeface="Times New Roman" panose="02020603050405020304" pitchFamily="18" charset="0"/>
              </a:rPr>
              <a:t> </a:t>
            </a:r>
            <a:endParaRPr lang="en-GB" sz="1100" dirty="0">
              <a:effectLst/>
              <a:latin typeface="Lato" panose="020F0502020204030203" pitchFamily="34" charset="0"/>
              <a:ea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143073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reparingforadulthood.org.uk/" TargetMode="External"/><Relationship Id="rId7" Type="http://schemas.openxmlformats.org/officeDocument/2006/relationships/hyperlink" Target="mailto:diane.burrows@bexley.gov.uk" TargetMode="External"/><Relationship Id="rId2" Type="http://schemas.openxmlformats.org/officeDocument/2006/relationships/hyperlink" Target="mailto:CWDSAdmin@bexley.gov.uk" TargetMode="External"/><Relationship Id="rId1" Type="http://schemas.openxmlformats.org/officeDocument/2006/relationships/slideLayout" Target="../slideLayouts/slideLayout2.xml"/><Relationship Id="rId6" Type="http://schemas.openxmlformats.org/officeDocument/2006/relationships/hyperlink" Target="mailto:preparingforadulthoodteam@bexley.gov.uk" TargetMode="External"/><Relationship Id="rId5" Type="http://schemas.openxmlformats.org/officeDocument/2006/relationships/hyperlink" Target="http://www.bexleyvoice.org.uk/" TargetMode="External"/><Relationship Id="rId4" Type="http://schemas.openxmlformats.org/officeDocument/2006/relationships/hyperlink" Target="http://www.bexleylocaloffer.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lbbexley-my.sharepoint.com/personal/diane_burrows_bexley_gov_uk/Documents/Training/PFA%20-%20info%20sessions/EHCP%20Review%20example.docx?web=1" TargetMode="External"/><Relationship Id="rId2" Type="http://schemas.openxmlformats.org/officeDocument/2006/relationships/hyperlink" Target="https://lbbexley-my.sharepoint.com/personal/diane_burrows_bexley_gov_uk/Documents/Training/PFA%20-%20info%20sessions/EHCP%20example.docx?web=1" TargetMode="External"/><Relationship Id="rId1" Type="http://schemas.openxmlformats.org/officeDocument/2006/relationships/slideLayout" Target="../slideLayouts/slideLayout4.xml"/><Relationship Id="rId4" Type="http://schemas.openxmlformats.org/officeDocument/2006/relationships/hyperlink" Target="https://lbbexley-my.sharepoint.com/personal/diane_burrows_bexley_gov_uk/Documents/Form/Useful%20information/Preparing%20for%20Adulthood%20info/preparing_for_adulthood_guide_-_final_-_march_2019.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97B939-20F6-4953-87BB-600D1059EC06}"/>
              </a:ext>
            </a:extLst>
          </p:cNvPr>
          <p:cNvSpPr>
            <a:spLocks noGrp="1"/>
          </p:cNvSpPr>
          <p:nvPr>
            <p:ph type="subTitle" idx="1"/>
          </p:nvPr>
        </p:nvSpPr>
        <p:spPr>
          <a:xfrm>
            <a:off x="1524000" y="4027976"/>
            <a:ext cx="9144000" cy="2023641"/>
          </a:xfrm>
        </p:spPr>
        <p:txBody>
          <a:bodyPr>
            <a:normAutofit/>
          </a:bodyPr>
          <a:lstStyle/>
          <a:p>
            <a:pPr algn="ctr"/>
            <a:r>
              <a:rPr lang="en-GB" sz="4800"/>
              <a:t>Bexley Voice 15 03 2022</a:t>
            </a:r>
            <a:endParaRPr lang="en-GB" dirty="0"/>
          </a:p>
          <a:p>
            <a:pPr algn="ctr"/>
            <a:r>
              <a:rPr lang="en-GB" dirty="0"/>
              <a:t>Diane Burrows – Senior Social Worker</a:t>
            </a:r>
          </a:p>
        </p:txBody>
      </p:sp>
      <p:pic>
        <p:nvPicPr>
          <p:cNvPr id="4" name="Picture 3">
            <a:extLst>
              <a:ext uri="{FF2B5EF4-FFF2-40B4-BE49-F238E27FC236}">
                <a16:creationId xmlns:a16="http://schemas.microsoft.com/office/drawing/2014/main" id="{85CB8CF9-E45A-4AB4-8157-5CA87BFEA54C}"/>
              </a:ext>
            </a:extLst>
          </p:cNvPr>
          <p:cNvPicPr>
            <a:picLocks noChangeAspect="1"/>
          </p:cNvPicPr>
          <p:nvPr/>
        </p:nvPicPr>
        <p:blipFill>
          <a:blip r:embed="rId3"/>
          <a:stretch>
            <a:fillRect/>
          </a:stretch>
        </p:blipFill>
        <p:spPr>
          <a:xfrm>
            <a:off x="1874921" y="1340527"/>
            <a:ext cx="8442158" cy="2203848"/>
          </a:xfrm>
          <a:prstGeom prst="rect">
            <a:avLst/>
          </a:prstGeom>
        </p:spPr>
      </p:pic>
    </p:spTree>
    <p:extLst>
      <p:ext uri="{BB962C8B-B14F-4D97-AF65-F5344CB8AC3E}">
        <p14:creationId xmlns:p14="http://schemas.microsoft.com/office/powerpoint/2010/main" val="274186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AA2428-B29C-4A6F-B85D-B31E0A82707C}"/>
              </a:ext>
            </a:extLst>
          </p:cNvPr>
          <p:cNvSpPr>
            <a:spLocks noGrp="1"/>
          </p:cNvSpPr>
          <p:nvPr>
            <p:ph idx="1"/>
          </p:nvPr>
        </p:nvSpPr>
        <p:spPr>
          <a:xfrm>
            <a:off x="529389" y="1957136"/>
            <a:ext cx="11662611" cy="4780547"/>
          </a:xfrm>
        </p:spPr>
        <p:txBody>
          <a:bodyPr>
            <a:normAutofit/>
          </a:bodyPr>
          <a:lstStyle/>
          <a:p>
            <a:pPr marL="0" indent="0">
              <a:buNone/>
            </a:pPr>
            <a:r>
              <a:rPr lang="en-GB" dirty="0"/>
              <a:t>Steps to identify and provide support, if necessary:</a:t>
            </a:r>
          </a:p>
          <a:p>
            <a:pPr marL="0" indent="0">
              <a:buNone/>
            </a:pPr>
            <a:endParaRPr lang="en-GB" sz="2800" dirty="0"/>
          </a:p>
          <a:p>
            <a:r>
              <a:rPr lang="en-GB" sz="2800" dirty="0"/>
              <a:t>Finalise strength’s based single assessment</a:t>
            </a:r>
          </a:p>
          <a:p>
            <a:r>
              <a:rPr lang="en-GB" sz="2800" dirty="0"/>
              <a:t>Consider if NHS Continuing Healthcare funding is applicable, and support application</a:t>
            </a:r>
          </a:p>
          <a:p>
            <a:r>
              <a:rPr lang="en-GB" dirty="0"/>
              <a:t>Complete Resource Allocation Tool (RAS) for young people in the community to identify potential funding</a:t>
            </a:r>
          </a:p>
          <a:p>
            <a:r>
              <a:rPr lang="en-GB" sz="2800" dirty="0"/>
              <a:t>Financial assessment needed to determine personal contribution</a:t>
            </a:r>
          </a:p>
          <a:p>
            <a:r>
              <a:rPr lang="en-GB" sz="2800" dirty="0"/>
              <a:t>Where necessary, obtain funding agreement to support transition to adulthood</a:t>
            </a:r>
          </a:p>
          <a:p>
            <a:endParaRPr lang="en-GB" dirty="0"/>
          </a:p>
        </p:txBody>
      </p:sp>
      <p:sp>
        <p:nvSpPr>
          <p:cNvPr id="3" name="Title 2">
            <a:extLst>
              <a:ext uri="{FF2B5EF4-FFF2-40B4-BE49-F238E27FC236}">
                <a16:creationId xmlns:a16="http://schemas.microsoft.com/office/drawing/2014/main" id="{CADACB56-90D9-4FFC-9E4D-E5E600D04345}"/>
              </a:ext>
            </a:extLst>
          </p:cNvPr>
          <p:cNvSpPr>
            <a:spLocks noGrp="1"/>
          </p:cNvSpPr>
          <p:nvPr>
            <p:ph type="title"/>
          </p:nvPr>
        </p:nvSpPr>
        <p:spPr>
          <a:xfrm>
            <a:off x="838200" y="631574"/>
            <a:ext cx="10515600" cy="1325563"/>
          </a:xfrm>
        </p:spPr>
        <p:txBody>
          <a:bodyPr/>
          <a:lstStyle/>
          <a:p>
            <a:r>
              <a:rPr lang="en-GB" dirty="0"/>
              <a:t>Between 17 and 18 years…</a:t>
            </a:r>
          </a:p>
        </p:txBody>
      </p:sp>
    </p:spTree>
    <p:extLst>
      <p:ext uri="{BB962C8B-B14F-4D97-AF65-F5344CB8AC3E}">
        <p14:creationId xmlns:p14="http://schemas.microsoft.com/office/powerpoint/2010/main" val="110992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g celebrating birthday">
            <a:extLst>
              <a:ext uri="{FF2B5EF4-FFF2-40B4-BE49-F238E27FC236}">
                <a16:creationId xmlns:a16="http://schemas.microsoft.com/office/drawing/2014/main" id="{C7734E09-638F-43AE-A65F-F21AD3A7294B}"/>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a:off x="3106744" y="2370138"/>
            <a:ext cx="5978512" cy="3986212"/>
          </a:xfrm>
          <a:prstGeom prst="rect">
            <a:avLst/>
          </a:prstGeom>
        </p:spPr>
      </p:pic>
      <p:sp>
        <p:nvSpPr>
          <p:cNvPr id="2" name="TextBox 1">
            <a:extLst>
              <a:ext uri="{FF2B5EF4-FFF2-40B4-BE49-F238E27FC236}">
                <a16:creationId xmlns:a16="http://schemas.microsoft.com/office/drawing/2014/main" id="{CFF17F6A-22AF-43FE-8A3E-0F131447D282}"/>
              </a:ext>
            </a:extLst>
          </p:cNvPr>
          <p:cNvSpPr txBox="1"/>
          <p:nvPr/>
        </p:nvSpPr>
        <p:spPr>
          <a:xfrm>
            <a:off x="2995612" y="828675"/>
            <a:ext cx="6200775" cy="1015663"/>
          </a:xfrm>
          <a:prstGeom prst="rect">
            <a:avLst/>
          </a:prstGeom>
          <a:noFill/>
        </p:spPr>
        <p:txBody>
          <a:bodyPr wrap="square" rtlCol="0">
            <a:spAutoFit/>
          </a:bodyPr>
          <a:lstStyle/>
          <a:p>
            <a:pPr algn="ctr"/>
            <a:r>
              <a:rPr lang="en-GB" sz="6000" dirty="0">
                <a:solidFill>
                  <a:schemeClr val="accent2">
                    <a:lumMod val="75000"/>
                  </a:schemeClr>
                </a:solidFill>
              </a:rPr>
              <a:t>18</a:t>
            </a:r>
            <a:r>
              <a:rPr lang="en-GB" sz="6000" baseline="30000" dirty="0">
                <a:solidFill>
                  <a:schemeClr val="accent2">
                    <a:lumMod val="75000"/>
                  </a:schemeClr>
                </a:solidFill>
              </a:rPr>
              <a:t>th</a:t>
            </a:r>
            <a:r>
              <a:rPr lang="en-GB" sz="6000" dirty="0">
                <a:solidFill>
                  <a:schemeClr val="accent2">
                    <a:lumMod val="75000"/>
                  </a:schemeClr>
                </a:solidFill>
              </a:rPr>
              <a:t> Birthday!</a:t>
            </a:r>
          </a:p>
        </p:txBody>
      </p:sp>
      <p:pic>
        <p:nvPicPr>
          <p:cNvPr id="7" name="Picture 6" descr="Chart, bubble chart&#10;&#10;Description automatically generated">
            <a:extLst>
              <a:ext uri="{FF2B5EF4-FFF2-40B4-BE49-F238E27FC236}">
                <a16:creationId xmlns:a16="http://schemas.microsoft.com/office/drawing/2014/main" id="{E6DBA675-FFC7-41D8-B446-E5F32AB1F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87" y="2370138"/>
            <a:ext cx="1571625" cy="2905125"/>
          </a:xfrm>
          <a:prstGeom prst="rect">
            <a:avLst/>
          </a:prstGeom>
        </p:spPr>
      </p:pic>
      <p:pic>
        <p:nvPicPr>
          <p:cNvPr id="8" name="Picture 7">
            <a:extLst>
              <a:ext uri="{FF2B5EF4-FFF2-40B4-BE49-F238E27FC236}">
                <a16:creationId xmlns:a16="http://schemas.microsoft.com/office/drawing/2014/main" id="{2F35A656-74B5-4456-92D8-8E500ACE4305}"/>
              </a:ext>
            </a:extLst>
          </p:cNvPr>
          <p:cNvPicPr>
            <a:picLocks noChangeAspect="1"/>
          </p:cNvPicPr>
          <p:nvPr/>
        </p:nvPicPr>
        <p:blipFill>
          <a:blip r:embed="rId4"/>
          <a:stretch>
            <a:fillRect/>
          </a:stretch>
        </p:blipFill>
        <p:spPr>
          <a:xfrm>
            <a:off x="9690409" y="2373315"/>
            <a:ext cx="1572904" cy="2901948"/>
          </a:xfrm>
          <a:prstGeom prst="rect">
            <a:avLst/>
          </a:prstGeom>
        </p:spPr>
      </p:pic>
    </p:spTree>
    <p:extLst>
      <p:ext uri="{BB962C8B-B14F-4D97-AF65-F5344CB8AC3E}">
        <p14:creationId xmlns:p14="http://schemas.microsoft.com/office/powerpoint/2010/main" val="69658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BFEF95-5C64-407C-8DE4-886E0990B9E2}"/>
              </a:ext>
            </a:extLst>
          </p:cNvPr>
          <p:cNvSpPr>
            <a:spLocks noGrp="1"/>
          </p:cNvSpPr>
          <p:nvPr>
            <p:ph type="title"/>
          </p:nvPr>
        </p:nvSpPr>
        <p:spPr>
          <a:xfrm>
            <a:off x="3014662" y="248758"/>
            <a:ext cx="6162675" cy="827567"/>
          </a:xfrm>
        </p:spPr>
        <p:txBody>
          <a:bodyPr/>
          <a:lstStyle/>
          <a:p>
            <a:r>
              <a:rPr lang="en-GB" dirty="0"/>
              <a:t>Welcome to Adulthood</a:t>
            </a:r>
          </a:p>
        </p:txBody>
      </p:sp>
      <p:graphicFrame>
        <p:nvGraphicFramePr>
          <p:cNvPr id="11" name="Table 5">
            <a:extLst>
              <a:ext uri="{FF2B5EF4-FFF2-40B4-BE49-F238E27FC236}">
                <a16:creationId xmlns:a16="http://schemas.microsoft.com/office/drawing/2014/main" id="{C8A2CF38-AD65-46A7-95D3-BBC561CEA1D2}"/>
              </a:ext>
            </a:extLst>
          </p:cNvPr>
          <p:cNvGraphicFramePr>
            <a:graphicFrameLocks noGrp="1"/>
          </p:cNvGraphicFramePr>
          <p:nvPr>
            <p:ph idx="1"/>
            <p:extLst>
              <p:ext uri="{D42A27DB-BD31-4B8C-83A1-F6EECF244321}">
                <p14:modId xmlns:p14="http://schemas.microsoft.com/office/powerpoint/2010/main" val="185130153"/>
              </p:ext>
            </p:extLst>
          </p:nvPr>
        </p:nvGraphicFramePr>
        <p:xfrm>
          <a:off x="9525" y="1076325"/>
          <a:ext cx="12182474" cy="6084565"/>
        </p:xfrm>
        <a:graphic>
          <a:graphicData uri="http://schemas.openxmlformats.org/drawingml/2006/table">
            <a:tbl>
              <a:tblPr firstRow="1" bandRow="1">
                <a:tableStyleId>{21E4AEA4-8DFA-4A89-87EB-49C32662AFE0}</a:tableStyleId>
              </a:tblPr>
              <a:tblGrid>
                <a:gridCol w="6093562">
                  <a:extLst>
                    <a:ext uri="{9D8B030D-6E8A-4147-A177-3AD203B41FA5}">
                      <a16:colId xmlns:a16="http://schemas.microsoft.com/office/drawing/2014/main" val="404174248"/>
                    </a:ext>
                  </a:extLst>
                </a:gridCol>
                <a:gridCol w="6088912">
                  <a:extLst>
                    <a:ext uri="{9D8B030D-6E8A-4147-A177-3AD203B41FA5}">
                      <a16:colId xmlns:a16="http://schemas.microsoft.com/office/drawing/2014/main" val="1102123649"/>
                    </a:ext>
                  </a:extLst>
                </a:gridCol>
              </a:tblGrid>
              <a:tr h="803639">
                <a:tc>
                  <a:txBody>
                    <a:bodyPr/>
                    <a:lstStyle/>
                    <a:p>
                      <a:r>
                        <a:rPr lang="en-GB" sz="2000" dirty="0"/>
                        <a:t>Change for young person</a:t>
                      </a:r>
                    </a:p>
                  </a:txBody>
                  <a:tcPr/>
                </a:tc>
                <a:tc>
                  <a:txBody>
                    <a:bodyPr/>
                    <a:lstStyle/>
                    <a:p>
                      <a:r>
                        <a:rPr lang="en-GB" sz="2000" dirty="0"/>
                        <a:t>Change for parent / carer</a:t>
                      </a:r>
                    </a:p>
                  </a:txBody>
                  <a:tcPr/>
                </a:tc>
                <a:extLst>
                  <a:ext uri="{0D108BD9-81ED-4DB2-BD59-A6C34878D82A}">
                    <a16:rowId xmlns:a16="http://schemas.microsoft.com/office/drawing/2014/main" val="1828930442"/>
                  </a:ext>
                </a:extLst>
              </a:tr>
              <a:tr h="764962">
                <a:tc>
                  <a:txBody>
                    <a:bodyPr/>
                    <a:lstStyle/>
                    <a:p>
                      <a:r>
                        <a:rPr lang="en-GB" sz="2000" dirty="0"/>
                        <a:t>Will be making their own decisions, unless assessed as lacking mental capacity to do so</a:t>
                      </a:r>
                    </a:p>
                    <a:p>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Parental responsibility ends / role as carer begins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Parent’s contribute to decision making </a:t>
                      </a:r>
                    </a:p>
                    <a:p>
                      <a:endParaRPr lang="en-GB" sz="2000" dirty="0"/>
                    </a:p>
                  </a:txBody>
                  <a:tcPr/>
                </a:tc>
                <a:extLst>
                  <a:ext uri="{0D108BD9-81ED-4DB2-BD59-A6C34878D82A}">
                    <a16:rowId xmlns:a16="http://schemas.microsoft.com/office/drawing/2014/main" val="1435293819"/>
                  </a:ext>
                </a:extLst>
              </a:tr>
              <a:tr h="555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Pre-arranged support starts</a:t>
                      </a:r>
                    </a:p>
                  </a:txBody>
                  <a:tcPr/>
                </a:tc>
                <a:tc>
                  <a:txBody>
                    <a:bodyPr/>
                    <a:lstStyle/>
                    <a:p>
                      <a:r>
                        <a:rPr lang="en-GB" sz="2000" dirty="0"/>
                        <a:t>Support for carer – respite / direct payments</a:t>
                      </a:r>
                    </a:p>
                  </a:txBody>
                  <a:tcPr/>
                </a:tc>
                <a:extLst>
                  <a:ext uri="{0D108BD9-81ED-4DB2-BD59-A6C34878D82A}">
                    <a16:rowId xmlns:a16="http://schemas.microsoft.com/office/drawing/2014/main" val="2668872654"/>
                  </a:ext>
                </a:extLst>
              </a:tr>
              <a:tr h="801694">
                <a:tc>
                  <a:txBody>
                    <a:bodyPr/>
                    <a:lstStyle/>
                    <a:p>
                      <a:r>
                        <a:rPr lang="en-GB" sz="2000" dirty="0"/>
                        <a:t>Benefit entitlements may increase – Universal Credit </a:t>
                      </a:r>
                    </a:p>
                  </a:txBody>
                  <a:tcPr/>
                </a:tc>
                <a:tc>
                  <a:txBody>
                    <a:bodyPr/>
                    <a:lstStyle/>
                    <a:p>
                      <a:pPr marL="0" indent="0">
                        <a:buFont typeface="Arial" panose="020B0604020202020204" pitchFamily="34" charset="0"/>
                        <a:buNone/>
                      </a:pPr>
                      <a:r>
                        <a:rPr lang="en-GB" sz="2000" dirty="0"/>
                        <a:t>Benefit entitlements may decrease – Family Tax Credit / Child Benefit </a:t>
                      </a:r>
                    </a:p>
                  </a:txBody>
                  <a:tcPr/>
                </a:tc>
                <a:extLst>
                  <a:ext uri="{0D108BD9-81ED-4DB2-BD59-A6C34878D82A}">
                    <a16:rowId xmlns:a16="http://schemas.microsoft.com/office/drawing/2014/main" val="3316403545"/>
                  </a:ext>
                </a:extLst>
              </a:tr>
              <a:tr h="1112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Child Looked After / Care Leavers to begin working with a Personal Adviser from Bexley’s Leaving Care Team / £2000 settlement allowance</a:t>
                      </a:r>
                    </a:p>
                    <a:p>
                      <a:endParaRPr lang="en-GB" sz="2000" dirty="0"/>
                    </a:p>
                  </a:txBody>
                  <a:tcPr/>
                </a:tc>
                <a:tc>
                  <a:txBody>
                    <a:bodyPr/>
                    <a:lstStyle/>
                    <a:p>
                      <a:r>
                        <a:rPr lang="en-GB" sz="2000" dirty="0"/>
                        <a:t>End of having an assigned case worker</a:t>
                      </a:r>
                    </a:p>
                  </a:txBody>
                  <a:tcPr/>
                </a:tc>
                <a:extLst>
                  <a:ext uri="{0D108BD9-81ED-4DB2-BD59-A6C34878D82A}">
                    <a16:rowId xmlns:a16="http://schemas.microsoft.com/office/drawing/2014/main" val="680733223"/>
                  </a:ext>
                </a:extLst>
              </a:tr>
              <a:tr h="803639">
                <a:tc>
                  <a:txBody>
                    <a:bodyPr/>
                    <a:lstStyle/>
                    <a:p>
                      <a:r>
                        <a:rPr lang="en-GB" sz="2000" dirty="0"/>
                        <a:t>Safeguarding Adults Protection </a:t>
                      </a:r>
                    </a:p>
                  </a:txBody>
                  <a:tcPr/>
                </a:tc>
                <a:tc>
                  <a:txBody>
                    <a:bodyPr/>
                    <a:lstStyle/>
                    <a:p>
                      <a:r>
                        <a:rPr lang="en-GB" sz="2000" dirty="0"/>
                        <a:t>Can apply for deputyship for Health and Welfare and Property &amp; Affairs</a:t>
                      </a:r>
                    </a:p>
                  </a:txBody>
                  <a:tcPr/>
                </a:tc>
                <a:extLst>
                  <a:ext uri="{0D108BD9-81ED-4DB2-BD59-A6C34878D82A}">
                    <a16:rowId xmlns:a16="http://schemas.microsoft.com/office/drawing/2014/main" val="3689398195"/>
                  </a:ext>
                </a:extLst>
              </a:tr>
              <a:tr h="803639">
                <a:tc>
                  <a:txBody>
                    <a:bodyPr/>
                    <a:lstStyle/>
                    <a:p>
                      <a:r>
                        <a:rPr lang="en-GB" sz="2000" dirty="0"/>
                        <a:t>Role of advocate</a:t>
                      </a:r>
                    </a:p>
                  </a:txBody>
                  <a:tcPr/>
                </a:tc>
                <a:tc>
                  <a:txBody>
                    <a:bodyPr/>
                    <a:lstStyle/>
                    <a:p>
                      <a:endParaRPr lang="en-GB" dirty="0"/>
                    </a:p>
                  </a:txBody>
                  <a:tcPr/>
                </a:tc>
                <a:extLst>
                  <a:ext uri="{0D108BD9-81ED-4DB2-BD59-A6C34878D82A}">
                    <a16:rowId xmlns:a16="http://schemas.microsoft.com/office/drawing/2014/main" val="2320494088"/>
                  </a:ext>
                </a:extLst>
              </a:tr>
            </a:tbl>
          </a:graphicData>
        </a:graphic>
      </p:graphicFrame>
    </p:spTree>
    <p:extLst>
      <p:ext uri="{BB962C8B-B14F-4D97-AF65-F5344CB8AC3E}">
        <p14:creationId xmlns:p14="http://schemas.microsoft.com/office/powerpoint/2010/main" val="413755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2DC28B-3C90-4811-A8E9-8DAD5E774505}"/>
              </a:ext>
            </a:extLst>
          </p:cNvPr>
          <p:cNvSpPr>
            <a:spLocks noGrp="1"/>
          </p:cNvSpPr>
          <p:nvPr>
            <p:ph idx="1"/>
          </p:nvPr>
        </p:nvSpPr>
        <p:spPr>
          <a:xfrm>
            <a:off x="616689" y="2370137"/>
            <a:ext cx="11334306" cy="3986213"/>
          </a:xfrm>
        </p:spPr>
        <p:txBody>
          <a:bodyPr>
            <a:normAutofit lnSpcReduction="10000"/>
          </a:bodyPr>
          <a:lstStyle/>
          <a:p>
            <a:r>
              <a:rPr lang="en-GB" sz="2800" dirty="0"/>
              <a:t>Information &amp; Signposting</a:t>
            </a:r>
          </a:p>
          <a:p>
            <a:r>
              <a:rPr lang="en-GB" dirty="0"/>
              <a:t>Personal Budgets</a:t>
            </a:r>
          </a:p>
          <a:p>
            <a:r>
              <a:rPr lang="en-GB" dirty="0"/>
              <a:t>Self or Managed Service</a:t>
            </a:r>
            <a:endParaRPr lang="en-GB" sz="2800" dirty="0"/>
          </a:p>
          <a:p>
            <a:r>
              <a:rPr lang="en-GB" sz="2800" dirty="0"/>
              <a:t>Direct Payments / Pre-paid Cards </a:t>
            </a:r>
          </a:p>
          <a:p>
            <a:r>
              <a:rPr lang="en-GB" sz="2800" dirty="0"/>
              <a:t>Community Individual Service Funds (ISF)</a:t>
            </a:r>
          </a:p>
          <a:p>
            <a:r>
              <a:rPr lang="en-GB" sz="2800" dirty="0"/>
              <a:t>Respite for carers</a:t>
            </a:r>
          </a:p>
          <a:p>
            <a:r>
              <a:rPr lang="en-GB" sz="2800" dirty="0"/>
              <a:t>Accommodation including Shared Lives</a:t>
            </a:r>
          </a:p>
          <a:p>
            <a:r>
              <a:rPr lang="en-GB" sz="2800" dirty="0"/>
              <a:t>Employment / training opportunities</a:t>
            </a:r>
          </a:p>
          <a:p>
            <a:endParaRPr lang="en-GB" dirty="0"/>
          </a:p>
        </p:txBody>
      </p:sp>
      <p:sp>
        <p:nvSpPr>
          <p:cNvPr id="3" name="Title 2">
            <a:extLst>
              <a:ext uri="{FF2B5EF4-FFF2-40B4-BE49-F238E27FC236}">
                <a16:creationId xmlns:a16="http://schemas.microsoft.com/office/drawing/2014/main" id="{6402638F-C667-4EB1-ABE4-B416BE55E00F}"/>
              </a:ext>
            </a:extLst>
          </p:cNvPr>
          <p:cNvSpPr>
            <a:spLocks noGrp="1"/>
          </p:cNvSpPr>
          <p:nvPr>
            <p:ph type="title"/>
          </p:nvPr>
        </p:nvSpPr>
        <p:spPr/>
        <p:txBody>
          <a:bodyPr/>
          <a:lstStyle/>
          <a:p>
            <a:r>
              <a:rPr lang="en-GB" dirty="0"/>
              <a:t>Support to achieve outcomes</a:t>
            </a:r>
          </a:p>
        </p:txBody>
      </p:sp>
    </p:spTree>
    <p:extLst>
      <p:ext uri="{BB962C8B-B14F-4D97-AF65-F5344CB8AC3E}">
        <p14:creationId xmlns:p14="http://schemas.microsoft.com/office/powerpoint/2010/main" val="387227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AC636B-5A11-4422-8CAF-0C8B4CFA06E9}"/>
              </a:ext>
            </a:extLst>
          </p:cNvPr>
          <p:cNvSpPr>
            <a:spLocks noGrp="1"/>
          </p:cNvSpPr>
          <p:nvPr>
            <p:ph type="title"/>
          </p:nvPr>
        </p:nvSpPr>
        <p:spPr>
          <a:xfrm>
            <a:off x="838200" y="250419"/>
            <a:ext cx="10515600" cy="1325563"/>
          </a:xfrm>
        </p:spPr>
        <p:txBody>
          <a:bodyPr/>
          <a:lstStyle/>
          <a:p>
            <a:pPr algn="ctr"/>
            <a:r>
              <a:rPr lang="en-GB" dirty="0"/>
              <a:t>Direct payments &amp; ISF</a:t>
            </a:r>
          </a:p>
        </p:txBody>
      </p:sp>
      <p:sp>
        <p:nvSpPr>
          <p:cNvPr id="4" name="Content Placeholder 2">
            <a:extLst>
              <a:ext uri="{FF2B5EF4-FFF2-40B4-BE49-F238E27FC236}">
                <a16:creationId xmlns:a16="http://schemas.microsoft.com/office/drawing/2014/main" id="{DF6DCCB3-0D43-405E-9DDD-FC960EF4D3E3}"/>
              </a:ext>
            </a:extLst>
          </p:cNvPr>
          <p:cNvSpPr>
            <a:spLocks noGrp="1"/>
          </p:cNvSpPr>
          <p:nvPr>
            <p:ph sz="half" idx="1"/>
          </p:nvPr>
        </p:nvSpPr>
        <p:spPr>
          <a:xfrm>
            <a:off x="236966" y="1453154"/>
            <a:ext cx="5590812" cy="5277253"/>
          </a:xfrm>
        </p:spPr>
        <p:txBody>
          <a:bodyPr>
            <a:normAutofit/>
          </a:bodyPr>
          <a:lstStyle/>
          <a:p>
            <a:pPr marL="0" indent="0" algn="ctr">
              <a:buNone/>
            </a:pPr>
            <a:r>
              <a:rPr lang="en-GB" b="1" dirty="0"/>
              <a:t>Direct Payments</a:t>
            </a:r>
          </a:p>
          <a:p>
            <a:r>
              <a:rPr lang="en-GB" dirty="0"/>
              <a:t>Purchase support from an agency</a:t>
            </a:r>
          </a:p>
          <a:p>
            <a:r>
              <a:rPr lang="en-GB" dirty="0"/>
              <a:t>Employ own Personal Assistant</a:t>
            </a:r>
          </a:p>
          <a:p>
            <a:r>
              <a:rPr lang="en-GB" dirty="0"/>
              <a:t>Choose other respite services</a:t>
            </a:r>
          </a:p>
          <a:p>
            <a:r>
              <a:rPr lang="en-GB" dirty="0"/>
              <a:t>Attend day centres / groups / clubs</a:t>
            </a:r>
          </a:p>
          <a:p>
            <a:r>
              <a:rPr lang="en-GB" dirty="0"/>
              <a:t>Creative uses include: Merlin Pass, Gym Membership, Annual Cinema Pass</a:t>
            </a:r>
          </a:p>
          <a:p>
            <a:endParaRPr lang="en-GB" dirty="0"/>
          </a:p>
        </p:txBody>
      </p:sp>
      <p:sp>
        <p:nvSpPr>
          <p:cNvPr id="5" name="Content Placeholder 3">
            <a:extLst>
              <a:ext uri="{FF2B5EF4-FFF2-40B4-BE49-F238E27FC236}">
                <a16:creationId xmlns:a16="http://schemas.microsoft.com/office/drawing/2014/main" id="{092430FF-6ACE-4C10-B9D4-180C63D1E90F}"/>
              </a:ext>
            </a:extLst>
          </p:cNvPr>
          <p:cNvSpPr txBox="1">
            <a:spLocks/>
          </p:cNvSpPr>
          <p:nvPr/>
        </p:nvSpPr>
        <p:spPr>
          <a:xfrm>
            <a:off x="6096000" y="1453154"/>
            <a:ext cx="5971953" cy="53528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Individual Service Fund</a:t>
            </a:r>
          </a:p>
          <a:p>
            <a:r>
              <a:rPr lang="en-GB" dirty="0"/>
              <a:t>Individual budget is calculated based on needs</a:t>
            </a:r>
          </a:p>
          <a:p>
            <a:r>
              <a:rPr lang="en-GB" dirty="0"/>
              <a:t>Assessment sent to the agencies on the ISF Framework</a:t>
            </a:r>
          </a:p>
          <a:p>
            <a:r>
              <a:rPr lang="en-GB" dirty="0"/>
              <a:t>Agencies will arrange an assessment</a:t>
            </a:r>
          </a:p>
          <a:p>
            <a:r>
              <a:rPr lang="en-GB" dirty="0"/>
              <a:t>Adult chooses from those agencies who are able to meet the person’s needs</a:t>
            </a:r>
          </a:p>
          <a:p>
            <a:r>
              <a:rPr lang="en-GB" dirty="0"/>
              <a:t>Agency and adult work together to decide how to use the budget to the meet their needs</a:t>
            </a:r>
          </a:p>
        </p:txBody>
      </p:sp>
    </p:spTree>
    <p:extLst>
      <p:ext uri="{BB962C8B-B14F-4D97-AF65-F5344CB8AC3E}">
        <p14:creationId xmlns:p14="http://schemas.microsoft.com/office/powerpoint/2010/main" val="217860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2B506-1325-4514-AF6D-978F025D70E0}"/>
              </a:ext>
            </a:extLst>
          </p:cNvPr>
          <p:cNvSpPr>
            <a:spLocks noGrp="1"/>
          </p:cNvSpPr>
          <p:nvPr>
            <p:ph type="title"/>
          </p:nvPr>
        </p:nvSpPr>
        <p:spPr>
          <a:xfrm>
            <a:off x="2605087" y="633412"/>
            <a:ext cx="6981825" cy="1325563"/>
          </a:xfrm>
        </p:spPr>
        <p:txBody>
          <a:bodyPr/>
          <a:lstStyle/>
          <a:p>
            <a:pPr algn="ctr"/>
            <a:r>
              <a:rPr lang="en-GB" dirty="0"/>
              <a:t>Useful Contacts</a:t>
            </a:r>
          </a:p>
        </p:txBody>
      </p:sp>
      <p:sp>
        <p:nvSpPr>
          <p:cNvPr id="4" name="Content Placeholder 2">
            <a:extLst>
              <a:ext uri="{FF2B5EF4-FFF2-40B4-BE49-F238E27FC236}">
                <a16:creationId xmlns:a16="http://schemas.microsoft.com/office/drawing/2014/main" id="{5CF9AC23-6C13-4FB8-972B-BDDF2CFA6166}"/>
              </a:ext>
            </a:extLst>
          </p:cNvPr>
          <p:cNvSpPr>
            <a:spLocks noGrp="1"/>
          </p:cNvSpPr>
          <p:nvPr>
            <p:ph idx="1"/>
          </p:nvPr>
        </p:nvSpPr>
        <p:spPr>
          <a:xfrm>
            <a:off x="0" y="1958975"/>
            <a:ext cx="12192000" cy="4899025"/>
          </a:xfrm>
        </p:spPr>
        <p:txBody>
          <a:bodyPr>
            <a:normAutofit fontScale="92500"/>
          </a:bodyPr>
          <a:lstStyle/>
          <a:p>
            <a:r>
              <a:rPr lang="en-GB" dirty="0"/>
              <a:t>Children with Disabilities Team	</a:t>
            </a:r>
            <a:r>
              <a:rPr lang="en-GB" dirty="0">
                <a:hlinkClick r:id="rId2"/>
              </a:rPr>
              <a:t>CWDSAdmin@bexley.gov.uk</a:t>
            </a:r>
            <a:endParaRPr lang="en-GB" dirty="0"/>
          </a:p>
          <a:p>
            <a:r>
              <a:rPr lang="en-GB" dirty="0"/>
              <a:t>SEN Team					SENDenquiries@bexley.gov.uk	 	</a:t>
            </a:r>
          </a:p>
          <a:p>
            <a:r>
              <a:rPr lang="en-GB" dirty="0"/>
              <a:t>SEN Transport				BITU@bexley.gov.uk</a:t>
            </a:r>
          </a:p>
          <a:p>
            <a:r>
              <a:rPr lang="en-GB" dirty="0"/>
              <a:t>Leaving Care Team			LCT1 / LCT2 / LCT3@bexley.gov.uk		</a:t>
            </a:r>
          </a:p>
          <a:p>
            <a:r>
              <a:rPr lang="en-GB" dirty="0"/>
              <a:t>Preparing for Adulthood		</a:t>
            </a:r>
            <a:r>
              <a:rPr lang="en-GB" dirty="0">
                <a:hlinkClick r:id="rId3">
                  <a:extLst>
                    <a:ext uri="{A12FA001-AC4F-418D-AE19-62706E023703}">
                      <ahyp:hlinkClr xmlns:ahyp="http://schemas.microsoft.com/office/drawing/2018/hyperlinkcolor" val="tx"/>
                    </a:ext>
                  </a:extLst>
                </a:hlinkClick>
              </a:rPr>
              <a:t>www.preparingforadulthood.org.uk</a:t>
            </a:r>
            <a:endParaRPr lang="en-GB" dirty="0"/>
          </a:p>
          <a:p>
            <a:r>
              <a:rPr lang="en-GB" dirty="0"/>
              <a:t>Bexley’s Local Offer			</a:t>
            </a:r>
            <a:r>
              <a:rPr lang="en-GB" dirty="0">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www.bexleylocaloffer.uk</a:t>
            </a:r>
            <a:endParaRPr lang="en-GB" dirty="0"/>
          </a:p>
          <a:p>
            <a:r>
              <a:rPr lang="en-GB" dirty="0"/>
              <a:t>Bexley Voice				</a:t>
            </a:r>
            <a:r>
              <a:rPr lang="en-GB" dirty="0">
                <a:hlinkClick r:id="rId5">
                  <a:extLst>
                    <a:ext uri="{A12FA001-AC4F-418D-AE19-62706E023703}">
                      <ahyp:hlinkClr xmlns:ahyp="http://schemas.microsoft.com/office/drawing/2018/hyperlinkcolor" val="tx"/>
                    </a:ext>
                  </a:extLst>
                </a:hlinkClick>
              </a:rPr>
              <a:t>www.bexleyvoice.org.uk/</a:t>
            </a:r>
            <a:r>
              <a:rPr lang="en-GB" dirty="0"/>
              <a:t> </a:t>
            </a:r>
          </a:p>
          <a:p>
            <a:pPr marL="0" indent="0">
              <a:buNone/>
            </a:pPr>
            <a:endParaRPr lang="en-GB" dirty="0"/>
          </a:p>
          <a:p>
            <a:pPr marL="0" indent="0">
              <a:buNone/>
            </a:pPr>
            <a:r>
              <a:rPr lang="en-GB" dirty="0"/>
              <a:t>Preparing for Adulthood Team		</a:t>
            </a:r>
            <a:r>
              <a:rPr lang="en-GB" dirty="0">
                <a:hlinkClick r:id="rId6"/>
              </a:rPr>
              <a:t>preparingforadulthoodteam@bexley.gov.uk</a:t>
            </a:r>
            <a:endParaRPr lang="en-GB" dirty="0"/>
          </a:p>
          <a:p>
            <a:pPr marL="0" indent="0">
              <a:buNone/>
            </a:pPr>
            <a:r>
              <a:rPr lang="en-GB" dirty="0"/>
              <a:t>Diane Burrows				</a:t>
            </a:r>
            <a:r>
              <a:rPr lang="en-GB" dirty="0">
                <a:hlinkClick r:id="rId7"/>
              </a:rPr>
              <a:t>diane.burrows@bexley.gov.uk</a:t>
            </a:r>
            <a:r>
              <a:rPr lang="en-GB" dirty="0"/>
              <a:t> / x 3201</a:t>
            </a:r>
          </a:p>
          <a:p>
            <a:endParaRPr lang="en-GB" dirty="0"/>
          </a:p>
        </p:txBody>
      </p:sp>
    </p:spTree>
    <p:extLst>
      <p:ext uri="{BB962C8B-B14F-4D97-AF65-F5344CB8AC3E}">
        <p14:creationId xmlns:p14="http://schemas.microsoft.com/office/powerpoint/2010/main" val="55144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ADA6-062F-42BC-A1E8-CD410029C9EB}"/>
              </a:ext>
            </a:extLst>
          </p:cNvPr>
          <p:cNvSpPr>
            <a:spLocks noGrp="1"/>
          </p:cNvSpPr>
          <p:nvPr>
            <p:ph type="title"/>
          </p:nvPr>
        </p:nvSpPr>
        <p:spPr>
          <a:xfrm>
            <a:off x="838200" y="457200"/>
            <a:ext cx="10515600" cy="1325563"/>
          </a:xfrm>
        </p:spPr>
        <p:txBody>
          <a:bodyPr/>
          <a:lstStyle/>
          <a:p>
            <a:pPr algn="ctr"/>
            <a:r>
              <a:rPr lang="en-GB" dirty="0"/>
              <a:t>Who we work with</a:t>
            </a:r>
          </a:p>
        </p:txBody>
      </p:sp>
      <p:sp>
        <p:nvSpPr>
          <p:cNvPr id="17" name="Content Placeholder 16">
            <a:extLst>
              <a:ext uri="{FF2B5EF4-FFF2-40B4-BE49-F238E27FC236}">
                <a16:creationId xmlns:a16="http://schemas.microsoft.com/office/drawing/2014/main" id="{55DF3E9A-0063-4F22-BBB6-49581E3E10D9}"/>
              </a:ext>
            </a:extLst>
          </p:cNvPr>
          <p:cNvSpPr>
            <a:spLocks noGrp="1"/>
          </p:cNvSpPr>
          <p:nvPr>
            <p:ph sz="half" idx="1"/>
          </p:nvPr>
        </p:nvSpPr>
        <p:spPr>
          <a:xfrm>
            <a:off x="0" y="2370137"/>
            <a:ext cx="5048251" cy="3986213"/>
          </a:xfrm>
        </p:spPr>
        <p:txBody>
          <a:bodyPr/>
          <a:lstStyle/>
          <a:p>
            <a:pPr marL="0" indent="0">
              <a:lnSpc>
                <a:spcPct val="150000"/>
              </a:lnSpc>
              <a:buNone/>
            </a:pPr>
            <a:r>
              <a:rPr lang="en-GB" dirty="0"/>
              <a:t>Working with young people with SEND from aged 14  to 25 years and their parent / carers, to support their transition to adulthood</a:t>
            </a:r>
          </a:p>
        </p:txBody>
      </p:sp>
      <p:sp>
        <p:nvSpPr>
          <p:cNvPr id="15" name="Rectangle 2">
            <a:extLst>
              <a:ext uri="{FF2B5EF4-FFF2-40B4-BE49-F238E27FC236}">
                <a16:creationId xmlns:a16="http://schemas.microsoft.com/office/drawing/2014/main" id="{06410975-CA62-4FF8-B837-6C6BDEB43D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62388" algn="l"/>
              </a:tabLst>
              <a:defRPr>
                <a:solidFill>
                  <a:schemeClr val="tx1"/>
                </a:solidFill>
                <a:latin typeface="Arial" panose="020B0604020202020204" pitchFamily="34" charset="0"/>
              </a:defRPr>
            </a:lvl1pPr>
            <a:lvl2pPr eaLnBrk="0" fontAlgn="base" hangingPunct="0">
              <a:spcBef>
                <a:spcPct val="0"/>
              </a:spcBef>
              <a:spcAft>
                <a:spcPct val="0"/>
              </a:spcAft>
              <a:tabLst>
                <a:tab pos="3862388" algn="l"/>
              </a:tabLst>
              <a:defRPr>
                <a:solidFill>
                  <a:schemeClr val="tx1"/>
                </a:solidFill>
                <a:latin typeface="Arial" panose="020B0604020202020204" pitchFamily="34" charset="0"/>
              </a:defRPr>
            </a:lvl2pPr>
            <a:lvl3pPr eaLnBrk="0" fontAlgn="base" hangingPunct="0">
              <a:spcBef>
                <a:spcPct val="0"/>
              </a:spcBef>
              <a:spcAft>
                <a:spcPct val="0"/>
              </a:spcAft>
              <a:tabLst>
                <a:tab pos="3862388" algn="l"/>
              </a:tabLst>
              <a:defRPr>
                <a:solidFill>
                  <a:schemeClr val="tx1"/>
                </a:solidFill>
                <a:latin typeface="Arial" panose="020B0604020202020204" pitchFamily="34" charset="0"/>
              </a:defRPr>
            </a:lvl3pPr>
            <a:lvl4pPr eaLnBrk="0" fontAlgn="base" hangingPunct="0">
              <a:spcBef>
                <a:spcPct val="0"/>
              </a:spcBef>
              <a:spcAft>
                <a:spcPct val="0"/>
              </a:spcAft>
              <a:tabLst>
                <a:tab pos="3862388" algn="l"/>
              </a:tabLst>
              <a:defRPr>
                <a:solidFill>
                  <a:schemeClr val="tx1"/>
                </a:solidFill>
                <a:latin typeface="Arial" panose="020B0604020202020204" pitchFamily="34" charset="0"/>
              </a:defRPr>
            </a:lvl4pPr>
            <a:lvl5pPr eaLnBrk="0" fontAlgn="base" hangingPunct="0">
              <a:spcBef>
                <a:spcPct val="0"/>
              </a:spcBef>
              <a:spcAft>
                <a:spcPct val="0"/>
              </a:spcAft>
              <a:tabLst>
                <a:tab pos="3862388" algn="l"/>
              </a:tabLst>
              <a:defRPr>
                <a:solidFill>
                  <a:schemeClr val="tx1"/>
                </a:solidFill>
                <a:latin typeface="Arial" panose="020B0604020202020204" pitchFamily="34" charset="0"/>
              </a:defRPr>
            </a:lvl5pPr>
            <a:lvl6pPr eaLnBrk="0" fontAlgn="base" hangingPunct="0">
              <a:spcBef>
                <a:spcPct val="0"/>
              </a:spcBef>
              <a:spcAft>
                <a:spcPct val="0"/>
              </a:spcAft>
              <a:tabLst>
                <a:tab pos="3862388" algn="l"/>
              </a:tabLst>
              <a:defRPr>
                <a:solidFill>
                  <a:schemeClr val="tx1"/>
                </a:solidFill>
                <a:latin typeface="Arial" panose="020B0604020202020204" pitchFamily="34" charset="0"/>
              </a:defRPr>
            </a:lvl6pPr>
            <a:lvl7pPr eaLnBrk="0" fontAlgn="base" hangingPunct="0">
              <a:spcBef>
                <a:spcPct val="0"/>
              </a:spcBef>
              <a:spcAft>
                <a:spcPct val="0"/>
              </a:spcAft>
              <a:tabLst>
                <a:tab pos="3862388" algn="l"/>
              </a:tabLst>
              <a:defRPr>
                <a:solidFill>
                  <a:schemeClr val="tx1"/>
                </a:solidFill>
                <a:latin typeface="Arial" panose="020B0604020202020204" pitchFamily="34" charset="0"/>
              </a:defRPr>
            </a:lvl7pPr>
            <a:lvl8pPr eaLnBrk="0" fontAlgn="base" hangingPunct="0">
              <a:spcBef>
                <a:spcPct val="0"/>
              </a:spcBef>
              <a:spcAft>
                <a:spcPct val="0"/>
              </a:spcAft>
              <a:tabLst>
                <a:tab pos="3862388" algn="l"/>
              </a:tabLst>
              <a:defRPr>
                <a:solidFill>
                  <a:schemeClr val="tx1"/>
                </a:solidFill>
                <a:latin typeface="Arial" panose="020B0604020202020204" pitchFamily="34" charset="0"/>
              </a:defRPr>
            </a:lvl8pPr>
            <a:lvl9pPr eaLnBrk="0" fontAlgn="base" hangingPunct="0">
              <a:spcBef>
                <a:spcPct val="0"/>
              </a:spcBef>
              <a:spcAft>
                <a:spcPct val="0"/>
              </a:spcAft>
              <a:tabLst>
                <a:tab pos="38623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62388" algn="l"/>
              </a:tabLst>
            </a:pPr>
            <a:r>
              <a:rPr kumimoji="0" lang="en-GB" altLang="en-US" sz="1100" b="0" i="0" u="none" strike="noStrike" cap="none" normalizeH="0" baseline="0" dirty="0">
                <a:ln>
                  <a:noFill/>
                </a:ln>
                <a:solidFill>
                  <a:schemeClr val="tx1"/>
                </a:solidFill>
                <a:effectLst/>
                <a:latin typeface="Lato" panose="020F0502020204030203" pitchFamily="34" charset="0"/>
                <a:ea typeface="Gill Sans MT" panose="020B0502020104020203"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9" name="Content Placeholder 8" descr="Diagram&#10;&#10;Description automatically generated">
            <a:extLst>
              <a:ext uri="{FF2B5EF4-FFF2-40B4-BE49-F238E27FC236}">
                <a16:creationId xmlns:a16="http://schemas.microsoft.com/office/drawing/2014/main" id="{6C66A390-EF2B-412F-95A5-C25CFDF61D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8251" y="2235200"/>
            <a:ext cx="7143750" cy="4082143"/>
          </a:xfrm>
        </p:spPr>
      </p:pic>
    </p:spTree>
    <p:extLst>
      <p:ext uri="{BB962C8B-B14F-4D97-AF65-F5344CB8AC3E}">
        <p14:creationId xmlns:p14="http://schemas.microsoft.com/office/powerpoint/2010/main" val="53016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ADA6-062F-42BC-A1E8-CD410029C9EB}"/>
              </a:ext>
            </a:extLst>
          </p:cNvPr>
          <p:cNvSpPr>
            <a:spLocks noGrp="1"/>
          </p:cNvSpPr>
          <p:nvPr>
            <p:ph type="title"/>
          </p:nvPr>
        </p:nvSpPr>
        <p:spPr>
          <a:xfrm>
            <a:off x="838200" y="457201"/>
            <a:ext cx="10515600" cy="1063256"/>
          </a:xfrm>
        </p:spPr>
        <p:txBody>
          <a:bodyPr/>
          <a:lstStyle/>
          <a:p>
            <a:pPr algn="ctr"/>
            <a:r>
              <a:rPr lang="en-GB" dirty="0"/>
              <a:t>Structure of Adult Social Care</a:t>
            </a:r>
          </a:p>
        </p:txBody>
      </p:sp>
      <p:sp>
        <p:nvSpPr>
          <p:cNvPr id="15" name="Rectangle 2">
            <a:extLst>
              <a:ext uri="{FF2B5EF4-FFF2-40B4-BE49-F238E27FC236}">
                <a16:creationId xmlns:a16="http://schemas.microsoft.com/office/drawing/2014/main" id="{06410975-CA62-4FF8-B837-6C6BDEB43D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62388" algn="l"/>
              </a:tabLst>
              <a:defRPr>
                <a:solidFill>
                  <a:schemeClr val="tx1"/>
                </a:solidFill>
                <a:latin typeface="Arial" panose="020B0604020202020204" pitchFamily="34" charset="0"/>
              </a:defRPr>
            </a:lvl1pPr>
            <a:lvl2pPr eaLnBrk="0" fontAlgn="base" hangingPunct="0">
              <a:spcBef>
                <a:spcPct val="0"/>
              </a:spcBef>
              <a:spcAft>
                <a:spcPct val="0"/>
              </a:spcAft>
              <a:tabLst>
                <a:tab pos="3862388" algn="l"/>
              </a:tabLst>
              <a:defRPr>
                <a:solidFill>
                  <a:schemeClr val="tx1"/>
                </a:solidFill>
                <a:latin typeface="Arial" panose="020B0604020202020204" pitchFamily="34" charset="0"/>
              </a:defRPr>
            </a:lvl2pPr>
            <a:lvl3pPr eaLnBrk="0" fontAlgn="base" hangingPunct="0">
              <a:spcBef>
                <a:spcPct val="0"/>
              </a:spcBef>
              <a:spcAft>
                <a:spcPct val="0"/>
              </a:spcAft>
              <a:tabLst>
                <a:tab pos="3862388" algn="l"/>
              </a:tabLst>
              <a:defRPr>
                <a:solidFill>
                  <a:schemeClr val="tx1"/>
                </a:solidFill>
                <a:latin typeface="Arial" panose="020B0604020202020204" pitchFamily="34" charset="0"/>
              </a:defRPr>
            </a:lvl3pPr>
            <a:lvl4pPr eaLnBrk="0" fontAlgn="base" hangingPunct="0">
              <a:spcBef>
                <a:spcPct val="0"/>
              </a:spcBef>
              <a:spcAft>
                <a:spcPct val="0"/>
              </a:spcAft>
              <a:tabLst>
                <a:tab pos="3862388" algn="l"/>
              </a:tabLst>
              <a:defRPr>
                <a:solidFill>
                  <a:schemeClr val="tx1"/>
                </a:solidFill>
                <a:latin typeface="Arial" panose="020B0604020202020204" pitchFamily="34" charset="0"/>
              </a:defRPr>
            </a:lvl4pPr>
            <a:lvl5pPr eaLnBrk="0" fontAlgn="base" hangingPunct="0">
              <a:spcBef>
                <a:spcPct val="0"/>
              </a:spcBef>
              <a:spcAft>
                <a:spcPct val="0"/>
              </a:spcAft>
              <a:tabLst>
                <a:tab pos="3862388" algn="l"/>
              </a:tabLst>
              <a:defRPr>
                <a:solidFill>
                  <a:schemeClr val="tx1"/>
                </a:solidFill>
                <a:latin typeface="Arial" panose="020B0604020202020204" pitchFamily="34" charset="0"/>
              </a:defRPr>
            </a:lvl5pPr>
            <a:lvl6pPr eaLnBrk="0" fontAlgn="base" hangingPunct="0">
              <a:spcBef>
                <a:spcPct val="0"/>
              </a:spcBef>
              <a:spcAft>
                <a:spcPct val="0"/>
              </a:spcAft>
              <a:tabLst>
                <a:tab pos="3862388" algn="l"/>
              </a:tabLst>
              <a:defRPr>
                <a:solidFill>
                  <a:schemeClr val="tx1"/>
                </a:solidFill>
                <a:latin typeface="Arial" panose="020B0604020202020204" pitchFamily="34" charset="0"/>
              </a:defRPr>
            </a:lvl6pPr>
            <a:lvl7pPr eaLnBrk="0" fontAlgn="base" hangingPunct="0">
              <a:spcBef>
                <a:spcPct val="0"/>
              </a:spcBef>
              <a:spcAft>
                <a:spcPct val="0"/>
              </a:spcAft>
              <a:tabLst>
                <a:tab pos="3862388" algn="l"/>
              </a:tabLst>
              <a:defRPr>
                <a:solidFill>
                  <a:schemeClr val="tx1"/>
                </a:solidFill>
                <a:latin typeface="Arial" panose="020B0604020202020204" pitchFamily="34" charset="0"/>
              </a:defRPr>
            </a:lvl7pPr>
            <a:lvl8pPr eaLnBrk="0" fontAlgn="base" hangingPunct="0">
              <a:spcBef>
                <a:spcPct val="0"/>
              </a:spcBef>
              <a:spcAft>
                <a:spcPct val="0"/>
              </a:spcAft>
              <a:tabLst>
                <a:tab pos="3862388" algn="l"/>
              </a:tabLst>
              <a:defRPr>
                <a:solidFill>
                  <a:schemeClr val="tx1"/>
                </a:solidFill>
                <a:latin typeface="Arial" panose="020B0604020202020204" pitchFamily="34" charset="0"/>
              </a:defRPr>
            </a:lvl8pPr>
            <a:lvl9pPr eaLnBrk="0" fontAlgn="base" hangingPunct="0">
              <a:spcBef>
                <a:spcPct val="0"/>
              </a:spcBef>
              <a:spcAft>
                <a:spcPct val="0"/>
              </a:spcAft>
              <a:tabLst>
                <a:tab pos="38623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62388" algn="l"/>
              </a:tabLst>
            </a:pPr>
            <a:r>
              <a:rPr kumimoji="0" lang="en-GB" altLang="en-US" sz="1100" b="0" i="0" u="none" strike="noStrike" cap="none" normalizeH="0" baseline="0" dirty="0">
                <a:ln>
                  <a:noFill/>
                </a:ln>
                <a:solidFill>
                  <a:schemeClr val="tx1"/>
                </a:solidFill>
                <a:effectLst/>
                <a:latin typeface="Lato" panose="020F0502020204030203" pitchFamily="34" charset="0"/>
                <a:ea typeface="Gill Sans MT" panose="020B0502020104020203"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3ADB7BB3-CE58-494E-8D5D-9D4EF20A4392}"/>
              </a:ext>
            </a:extLst>
          </p:cNvPr>
          <p:cNvSpPr>
            <a:spLocks noGrp="1"/>
          </p:cNvSpPr>
          <p:nvPr>
            <p:ph idx="1"/>
          </p:nvPr>
        </p:nvSpPr>
        <p:spPr>
          <a:xfrm>
            <a:off x="8519" y="2121408"/>
            <a:ext cx="3921798" cy="4736592"/>
          </a:xfrm>
          <a:solidFill>
            <a:schemeClr val="bg2"/>
          </a:solidFill>
        </p:spPr>
        <p:txBody>
          <a:bodyPr>
            <a:normAutofit/>
          </a:bodyPr>
          <a:lstStyle/>
          <a:p>
            <a:pPr marL="0" indent="0">
              <a:buNone/>
            </a:pPr>
            <a:r>
              <a:rPr lang="en-GB" sz="2000" b="1" dirty="0"/>
              <a:t>Triage Team</a:t>
            </a:r>
          </a:p>
          <a:p>
            <a:pPr marL="0" indent="0">
              <a:buNone/>
            </a:pPr>
            <a:endParaRPr lang="en-GB" sz="2000" b="1" dirty="0"/>
          </a:p>
          <a:p>
            <a:pPr>
              <a:buClr>
                <a:schemeClr val="accent2">
                  <a:lumMod val="75000"/>
                </a:schemeClr>
              </a:buClr>
            </a:pPr>
            <a:r>
              <a:rPr lang="en-GB" sz="2000" dirty="0"/>
              <a:t>Social Workers &amp; Social Care Assistants</a:t>
            </a:r>
          </a:p>
          <a:p>
            <a:pPr marL="0" indent="0">
              <a:buClr>
                <a:schemeClr val="accent2">
                  <a:lumMod val="75000"/>
                </a:schemeClr>
              </a:buClr>
              <a:buNone/>
            </a:pPr>
            <a:endParaRPr lang="en-GB" sz="2000" dirty="0"/>
          </a:p>
          <a:p>
            <a:pPr>
              <a:buClr>
                <a:schemeClr val="accent2">
                  <a:lumMod val="75000"/>
                </a:schemeClr>
              </a:buClr>
            </a:pPr>
            <a:r>
              <a:rPr lang="en-GB" sz="2000" dirty="0"/>
              <a:t>Occupational Therapists</a:t>
            </a:r>
          </a:p>
          <a:p>
            <a:pPr marL="0" indent="0">
              <a:buClr>
                <a:schemeClr val="accent2">
                  <a:lumMod val="75000"/>
                </a:schemeClr>
              </a:buClr>
              <a:buNone/>
            </a:pPr>
            <a:endParaRPr lang="en-GB" sz="2000" dirty="0"/>
          </a:p>
          <a:p>
            <a:pPr>
              <a:buClr>
                <a:schemeClr val="accent2">
                  <a:lumMod val="75000"/>
                </a:schemeClr>
              </a:buClr>
            </a:pPr>
            <a:r>
              <a:rPr lang="en-GB" sz="2000" dirty="0"/>
              <a:t>Mental Health Nurse</a:t>
            </a:r>
          </a:p>
          <a:p>
            <a:pPr marL="0" indent="0">
              <a:buClr>
                <a:schemeClr val="accent2">
                  <a:lumMod val="75000"/>
                </a:schemeClr>
              </a:buClr>
              <a:buNone/>
            </a:pPr>
            <a:endParaRPr lang="en-GB" sz="2000" dirty="0"/>
          </a:p>
          <a:p>
            <a:pPr>
              <a:buClr>
                <a:schemeClr val="accent2">
                  <a:lumMod val="75000"/>
                </a:schemeClr>
              </a:buClr>
            </a:pPr>
            <a:r>
              <a:rPr lang="en-GB" sz="2000" dirty="0"/>
              <a:t>Physiotherapist</a:t>
            </a:r>
          </a:p>
          <a:p>
            <a:pPr marL="0" indent="0">
              <a:buClr>
                <a:schemeClr val="accent2">
                  <a:lumMod val="75000"/>
                </a:schemeClr>
              </a:buClr>
              <a:buNone/>
            </a:pPr>
            <a:endParaRPr lang="en-GB" sz="2000" dirty="0"/>
          </a:p>
          <a:p>
            <a:pPr>
              <a:buClr>
                <a:schemeClr val="accent2">
                  <a:lumMod val="75000"/>
                </a:schemeClr>
              </a:buClr>
            </a:pPr>
            <a:r>
              <a:rPr lang="en-GB" sz="2000" dirty="0"/>
              <a:t>Assistive Technology</a:t>
            </a:r>
          </a:p>
          <a:p>
            <a:pPr>
              <a:buClr>
                <a:schemeClr val="accent2">
                  <a:lumMod val="75000"/>
                </a:schemeClr>
              </a:buClr>
            </a:pPr>
            <a:endParaRPr lang="en-GB" dirty="0"/>
          </a:p>
          <a:p>
            <a:pPr marL="0" indent="0">
              <a:buNone/>
            </a:pPr>
            <a:endParaRPr lang="en-GB" b="1" dirty="0"/>
          </a:p>
          <a:p>
            <a:endParaRPr lang="en-GB" dirty="0"/>
          </a:p>
        </p:txBody>
      </p:sp>
      <p:sp>
        <p:nvSpPr>
          <p:cNvPr id="7" name="TextBox 6">
            <a:extLst>
              <a:ext uri="{FF2B5EF4-FFF2-40B4-BE49-F238E27FC236}">
                <a16:creationId xmlns:a16="http://schemas.microsoft.com/office/drawing/2014/main" id="{545FED1C-F96B-4A76-B220-B59210316DB4}"/>
              </a:ext>
            </a:extLst>
          </p:cNvPr>
          <p:cNvSpPr txBox="1"/>
          <p:nvPr/>
        </p:nvSpPr>
        <p:spPr>
          <a:xfrm>
            <a:off x="3930316" y="2121408"/>
            <a:ext cx="4026568" cy="4708981"/>
          </a:xfrm>
          <a:prstGeom prst="rect">
            <a:avLst/>
          </a:prstGeom>
          <a:solidFill>
            <a:schemeClr val="accent4">
              <a:lumMod val="40000"/>
              <a:lumOff val="60000"/>
            </a:schemeClr>
          </a:solidFill>
        </p:spPr>
        <p:txBody>
          <a:bodyPr wrap="square" rtlCol="0">
            <a:spAutoFit/>
          </a:bodyPr>
          <a:lstStyle/>
          <a:p>
            <a:pPr marL="0" indent="0">
              <a:buNone/>
            </a:pPr>
            <a:r>
              <a:rPr lang="en-GB" sz="2000" b="1" dirty="0"/>
              <a:t>Complex Care Team </a:t>
            </a:r>
          </a:p>
          <a:p>
            <a:pPr marL="0" indent="0">
              <a:buNone/>
            </a:pPr>
            <a:endParaRPr lang="en-GB" sz="2000" b="1" dirty="0"/>
          </a:p>
          <a:p>
            <a:pPr marL="342900" indent="-342900">
              <a:buClr>
                <a:schemeClr val="tx2">
                  <a:lumMod val="75000"/>
                </a:schemeClr>
              </a:buClr>
              <a:buFont typeface="Arial" panose="020B0604020202020204" pitchFamily="34" charset="0"/>
              <a:buChar char="•"/>
            </a:pPr>
            <a:r>
              <a:rPr lang="en-GB" sz="2000" dirty="0"/>
              <a:t>Social Workers &amp; Social Care Assistants</a:t>
            </a:r>
          </a:p>
          <a:p>
            <a:pPr marL="342900" indent="-342900">
              <a:buClr>
                <a:schemeClr val="tx2">
                  <a:lumMod val="75000"/>
                </a:schemeClr>
              </a:buClr>
              <a:buFont typeface="Arial" panose="020B0604020202020204" pitchFamily="34" charset="0"/>
              <a:buChar char="•"/>
            </a:pPr>
            <a:endParaRPr lang="en-GB" sz="2000" dirty="0"/>
          </a:p>
          <a:p>
            <a:pPr marL="342900" indent="-342900">
              <a:buClr>
                <a:schemeClr val="tx2">
                  <a:lumMod val="75000"/>
                </a:schemeClr>
              </a:buClr>
              <a:buFont typeface="Arial" panose="020B0604020202020204" pitchFamily="34" charset="0"/>
              <a:buChar char="•"/>
            </a:pPr>
            <a:r>
              <a:rPr lang="en-GB" sz="2000" dirty="0"/>
              <a:t>Working with 18 years +</a:t>
            </a:r>
          </a:p>
          <a:p>
            <a:pPr marL="342900" indent="-342900">
              <a:buClr>
                <a:schemeClr val="tx2">
                  <a:lumMod val="75000"/>
                </a:schemeClr>
              </a:buClr>
              <a:buFont typeface="Arial" panose="020B0604020202020204" pitchFamily="34" charset="0"/>
              <a:buChar char="•"/>
            </a:pPr>
            <a:endParaRPr lang="en-GB" sz="2000" dirty="0"/>
          </a:p>
          <a:p>
            <a:pPr marL="342900" indent="-342900">
              <a:buClr>
                <a:schemeClr val="tx2">
                  <a:lumMod val="75000"/>
                </a:schemeClr>
              </a:buClr>
              <a:buFont typeface="Arial" panose="020B0604020202020204" pitchFamily="34" charset="0"/>
              <a:buChar char="•"/>
            </a:pPr>
            <a:r>
              <a:rPr lang="en-GB" sz="2000" dirty="0"/>
              <a:t>Service user assessments </a:t>
            </a:r>
          </a:p>
          <a:p>
            <a:pPr marL="342900" indent="-342900">
              <a:buClr>
                <a:schemeClr val="tx2">
                  <a:lumMod val="75000"/>
                </a:schemeClr>
              </a:buClr>
              <a:buFont typeface="Arial" panose="020B0604020202020204" pitchFamily="34" charset="0"/>
              <a:buChar char="•"/>
            </a:pPr>
            <a:endParaRPr lang="en-GB" sz="2000" dirty="0"/>
          </a:p>
          <a:p>
            <a:pPr marL="342900" indent="-342900">
              <a:buClr>
                <a:schemeClr val="tx2">
                  <a:lumMod val="75000"/>
                </a:schemeClr>
              </a:buClr>
              <a:buFont typeface="Arial" panose="020B0604020202020204" pitchFamily="34" charset="0"/>
              <a:buChar char="•"/>
            </a:pPr>
            <a:r>
              <a:rPr lang="en-GB" sz="2000" dirty="0"/>
              <a:t>Carer’s assessments</a:t>
            </a:r>
          </a:p>
          <a:p>
            <a:pPr marL="342900" indent="-342900">
              <a:buClr>
                <a:schemeClr val="tx2">
                  <a:lumMod val="75000"/>
                </a:schemeClr>
              </a:buClr>
              <a:buFont typeface="Arial" panose="020B0604020202020204" pitchFamily="34" charset="0"/>
              <a:buChar char="•"/>
            </a:pPr>
            <a:endParaRPr lang="en-GB" sz="2000" dirty="0"/>
          </a:p>
          <a:p>
            <a:pPr marL="342900" indent="-342900">
              <a:buClr>
                <a:schemeClr val="tx2">
                  <a:lumMod val="75000"/>
                </a:schemeClr>
              </a:buClr>
              <a:buFont typeface="Arial" panose="020B0604020202020204" pitchFamily="34" charset="0"/>
              <a:buChar char="•"/>
            </a:pPr>
            <a:r>
              <a:rPr lang="en-GB" sz="2000" dirty="0"/>
              <a:t>Annual reviews </a:t>
            </a:r>
          </a:p>
          <a:p>
            <a:pPr marL="342900" indent="-342900">
              <a:buClr>
                <a:schemeClr val="tx2">
                  <a:lumMod val="75000"/>
                </a:schemeClr>
              </a:buClr>
              <a:buFont typeface="Arial" panose="020B0604020202020204" pitchFamily="34" charset="0"/>
              <a:buChar char="•"/>
            </a:pPr>
            <a:endParaRPr lang="en-GB" sz="2000" dirty="0"/>
          </a:p>
          <a:p>
            <a:pPr marL="342900" indent="-342900">
              <a:buClr>
                <a:schemeClr val="tx2">
                  <a:lumMod val="75000"/>
                </a:schemeClr>
              </a:buClr>
              <a:buFont typeface="Arial" panose="020B0604020202020204" pitchFamily="34" charset="0"/>
              <a:buChar char="•"/>
            </a:pPr>
            <a:r>
              <a:rPr lang="en-GB" sz="2000" dirty="0"/>
              <a:t>Strength-Based Forum</a:t>
            </a:r>
          </a:p>
          <a:p>
            <a:pPr>
              <a:buClr>
                <a:srgbClr val="C00000"/>
              </a:buClr>
            </a:pPr>
            <a:endParaRPr lang="en-GB" sz="2000" dirty="0"/>
          </a:p>
        </p:txBody>
      </p:sp>
      <p:sp>
        <p:nvSpPr>
          <p:cNvPr id="8" name="TextBox 7">
            <a:extLst>
              <a:ext uri="{FF2B5EF4-FFF2-40B4-BE49-F238E27FC236}">
                <a16:creationId xmlns:a16="http://schemas.microsoft.com/office/drawing/2014/main" id="{E9503FDE-C351-4C5B-917E-CAB29898D72B}"/>
              </a:ext>
            </a:extLst>
          </p:cNvPr>
          <p:cNvSpPr txBox="1"/>
          <p:nvPr/>
        </p:nvSpPr>
        <p:spPr>
          <a:xfrm>
            <a:off x="7956884" y="2121408"/>
            <a:ext cx="4226598" cy="4647426"/>
          </a:xfrm>
          <a:prstGeom prst="rect">
            <a:avLst/>
          </a:prstGeom>
          <a:solidFill>
            <a:schemeClr val="accent1">
              <a:lumMod val="20000"/>
              <a:lumOff val="80000"/>
            </a:schemeClr>
          </a:solidFill>
        </p:spPr>
        <p:txBody>
          <a:bodyPr wrap="square" rtlCol="0">
            <a:spAutoFit/>
          </a:bodyPr>
          <a:lstStyle/>
          <a:p>
            <a:pPr marL="0" indent="0">
              <a:buNone/>
            </a:pPr>
            <a:r>
              <a:rPr lang="en-GB" sz="2000" b="1" dirty="0"/>
              <a:t>Brokerage</a:t>
            </a:r>
          </a:p>
          <a:p>
            <a:pPr>
              <a:buClr>
                <a:srgbClr val="C00000"/>
              </a:buClr>
            </a:pPr>
            <a:endParaRPr lang="en-GB" sz="2000" b="1" dirty="0"/>
          </a:p>
          <a:p>
            <a:pPr marL="342900" indent="-342900">
              <a:buClr>
                <a:schemeClr val="tx2">
                  <a:lumMod val="75000"/>
                </a:schemeClr>
              </a:buClr>
              <a:buFont typeface="Arial" panose="020B0604020202020204" pitchFamily="34" charset="0"/>
              <a:buChar char="•"/>
            </a:pPr>
            <a:r>
              <a:rPr lang="en-GB" sz="2000" dirty="0"/>
              <a:t>Care Coordinators – arrange supported living and residential placements</a:t>
            </a:r>
          </a:p>
          <a:p>
            <a:pPr marL="342900" indent="-342900">
              <a:buClr>
                <a:schemeClr val="tx2">
                  <a:lumMod val="75000"/>
                </a:schemeClr>
              </a:buClr>
              <a:buFont typeface="Arial" panose="020B0604020202020204" pitchFamily="34" charset="0"/>
              <a:buChar char="•"/>
            </a:pPr>
            <a:endParaRPr lang="en-GB" sz="2000" dirty="0"/>
          </a:p>
          <a:p>
            <a:pPr marL="342900" indent="-342900">
              <a:buClr>
                <a:schemeClr val="tx2">
                  <a:lumMod val="75000"/>
                </a:schemeClr>
              </a:buClr>
              <a:buFont typeface="Arial" panose="020B0604020202020204" pitchFamily="34" charset="0"/>
              <a:buChar char="•"/>
            </a:pPr>
            <a:r>
              <a:rPr lang="en-GB" sz="2000" dirty="0"/>
              <a:t>Brokers– arrange direct payments / ISF / respite / care packages</a:t>
            </a:r>
          </a:p>
          <a:p>
            <a:pPr marL="342900" indent="-342900">
              <a:buClr>
                <a:schemeClr val="tx2">
                  <a:lumMod val="75000"/>
                </a:schemeClr>
              </a:buClr>
              <a:buFont typeface="Arial" panose="020B0604020202020204" pitchFamily="34" charset="0"/>
              <a:buChar char="•"/>
            </a:pPr>
            <a:endParaRPr lang="en-GB" sz="2000" dirty="0"/>
          </a:p>
          <a:p>
            <a:pPr marL="342900" indent="-342900">
              <a:buClr>
                <a:schemeClr val="tx2">
                  <a:lumMod val="75000"/>
                </a:schemeClr>
              </a:buClr>
              <a:buFont typeface="Arial" panose="020B0604020202020204" pitchFamily="34" charset="0"/>
              <a:buChar char="•"/>
            </a:pPr>
            <a:r>
              <a:rPr lang="en-GB" sz="2000" dirty="0"/>
              <a:t>Day Care and Respite Support Coordinator</a:t>
            </a:r>
          </a:p>
          <a:p>
            <a:pPr marL="342900" indent="-342900">
              <a:buClr>
                <a:srgbClr val="C00000"/>
              </a:buClr>
              <a:buFont typeface="Wingdings" panose="05000000000000000000" pitchFamily="2" charset="2"/>
              <a:buChar char="§"/>
            </a:pPr>
            <a:endParaRPr lang="en-GB" sz="20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5468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E955-51A2-4DEB-B06E-C625837D2A82}"/>
              </a:ext>
            </a:extLst>
          </p:cNvPr>
          <p:cNvSpPr>
            <a:spLocks noGrp="1"/>
          </p:cNvSpPr>
          <p:nvPr>
            <p:ph type="title"/>
          </p:nvPr>
        </p:nvSpPr>
        <p:spPr/>
        <p:txBody>
          <a:bodyPr/>
          <a:lstStyle/>
          <a:p>
            <a:pPr algn="ctr"/>
            <a:r>
              <a:rPr lang="en-GB" dirty="0"/>
              <a:t>Functions of the Team</a:t>
            </a:r>
          </a:p>
        </p:txBody>
      </p:sp>
      <p:sp>
        <p:nvSpPr>
          <p:cNvPr id="3" name="Content Placeholder 2">
            <a:extLst>
              <a:ext uri="{FF2B5EF4-FFF2-40B4-BE49-F238E27FC236}">
                <a16:creationId xmlns:a16="http://schemas.microsoft.com/office/drawing/2014/main" id="{28888114-6C10-41D0-B6EB-7F26AFBDBC50}"/>
              </a:ext>
            </a:extLst>
          </p:cNvPr>
          <p:cNvSpPr>
            <a:spLocks noGrp="1"/>
          </p:cNvSpPr>
          <p:nvPr>
            <p:ph sz="half" idx="1"/>
          </p:nvPr>
        </p:nvSpPr>
        <p:spPr/>
        <p:txBody>
          <a:bodyPr/>
          <a:lstStyle/>
          <a:p>
            <a:pPr fontAlgn="t">
              <a:spcBef>
                <a:spcPts val="0"/>
              </a:spcBef>
            </a:pPr>
            <a:r>
              <a:rPr lang="en-GB" sz="2000" dirty="0">
                <a:solidFill>
                  <a:srgbClr val="000000"/>
                </a:solidFill>
                <a:latin typeface="Rockwell" panose="02060603020205020403" pitchFamily="18" charset="0"/>
              </a:rPr>
              <a:t>Introduce ourselves in year 9 (13-14)</a:t>
            </a:r>
          </a:p>
          <a:p>
            <a:pPr marL="0" indent="0" algn="l" rtl="0" eaLnBrk="1" fontAlgn="t" latinLnBrk="0" hangingPunct="1">
              <a:spcBef>
                <a:spcPts val="0"/>
              </a:spcBef>
              <a:spcAft>
                <a:spcPts val="0"/>
              </a:spcAft>
              <a:buNone/>
            </a:pPr>
            <a:endParaRPr lang="en-GB" sz="2000" dirty="0">
              <a:solidFill>
                <a:srgbClr val="000000"/>
              </a:solidFill>
              <a:latin typeface="Rockwell" panose="02060603020205020403" pitchFamily="18" charset="0"/>
            </a:endParaRPr>
          </a:p>
          <a:p>
            <a:pPr marL="0" algn="l" rtl="0" eaLnBrk="1" fontAlgn="t" latinLnBrk="0" hangingPunct="1">
              <a:spcBef>
                <a:spcPts val="0"/>
              </a:spcBef>
              <a:spcAft>
                <a:spcPts val="0"/>
              </a:spcAft>
            </a:pPr>
            <a:r>
              <a:rPr lang="en-GB" sz="2000" b="0" i="0" u="none" strike="noStrike" kern="1200" dirty="0">
                <a:solidFill>
                  <a:srgbClr val="000000"/>
                </a:solidFill>
                <a:effectLst/>
                <a:latin typeface="Rockwell" panose="02060603020205020403" pitchFamily="18" charset="0"/>
              </a:rPr>
              <a:t>Start assessment process in year 11 (16 years)</a:t>
            </a:r>
          </a:p>
          <a:p>
            <a:pPr marL="0" indent="0" algn="l" rtl="0" eaLnBrk="1" fontAlgn="t" latinLnBrk="0" hangingPunct="1">
              <a:spcBef>
                <a:spcPts val="0"/>
              </a:spcBef>
              <a:spcAft>
                <a:spcPts val="0"/>
              </a:spcAft>
              <a:buNone/>
            </a:pPr>
            <a:endParaRPr lang="en-GB"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2000" b="0" i="0" u="none" strike="noStrike" kern="1200" dirty="0">
                <a:solidFill>
                  <a:srgbClr val="000000"/>
                </a:solidFill>
                <a:effectLst/>
                <a:latin typeface="Rockwell" panose="02060603020205020403" pitchFamily="18" charset="0"/>
              </a:rPr>
              <a:t>Services and funding agreed by 17.5 years in preparation for turning 18 years old</a:t>
            </a:r>
          </a:p>
          <a:p>
            <a:pPr marL="0" indent="0" algn="l" rtl="0" eaLnBrk="1" fontAlgn="t" latinLnBrk="0" hangingPunct="1">
              <a:spcBef>
                <a:spcPts val="0"/>
              </a:spcBef>
              <a:spcAft>
                <a:spcPts val="0"/>
              </a:spcAft>
              <a:buNone/>
            </a:pPr>
            <a:endParaRPr lang="en-GB"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2000" b="0" i="0" u="none" strike="noStrike" kern="1200" dirty="0">
                <a:solidFill>
                  <a:srgbClr val="000000"/>
                </a:solidFill>
                <a:effectLst/>
                <a:latin typeface="Rockwell" panose="02060603020205020403" pitchFamily="18" charset="0"/>
              </a:rPr>
              <a:t>Planning for upcoming transitions (changes to accommodation / education)</a:t>
            </a:r>
            <a:endParaRPr lang="en-GB" sz="2000" b="0" i="0" u="none" strike="noStrike" dirty="0">
              <a:effectLst/>
              <a:latin typeface="Arial" panose="020B0604020202020204" pitchFamily="34" charset="0"/>
            </a:endParaRPr>
          </a:p>
          <a:p>
            <a:endParaRPr lang="en-GB" dirty="0"/>
          </a:p>
        </p:txBody>
      </p:sp>
      <p:pic>
        <p:nvPicPr>
          <p:cNvPr id="6" name="Content Placeholder 5" descr="Diagram&#10;&#10;Description automatically generated">
            <a:extLst>
              <a:ext uri="{FF2B5EF4-FFF2-40B4-BE49-F238E27FC236}">
                <a16:creationId xmlns:a16="http://schemas.microsoft.com/office/drawing/2014/main" id="{A9AC7EAA-AB99-4CC5-9DFA-DEF8B0E58CA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370137"/>
            <a:ext cx="5181600" cy="3238500"/>
          </a:xfrm>
        </p:spPr>
      </p:pic>
    </p:spTree>
    <p:extLst>
      <p:ext uri="{BB962C8B-B14F-4D97-AF65-F5344CB8AC3E}">
        <p14:creationId xmlns:p14="http://schemas.microsoft.com/office/powerpoint/2010/main" val="87913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ADA6-062F-42BC-A1E8-CD410029C9EB}"/>
              </a:ext>
            </a:extLst>
          </p:cNvPr>
          <p:cNvSpPr>
            <a:spLocks noGrp="1"/>
          </p:cNvSpPr>
          <p:nvPr>
            <p:ph type="title"/>
          </p:nvPr>
        </p:nvSpPr>
        <p:spPr>
          <a:xfrm>
            <a:off x="838200" y="262521"/>
            <a:ext cx="10515600" cy="1325563"/>
          </a:xfrm>
        </p:spPr>
        <p:txBody>
          <a:bodyPr/>
          <a:lstStyle/>
          <a:p>
            <a:pPr algn="ctr"/>
            <a:r>
              <a:rPr lang="en-GB" dirty="0"/>
              <a:t>Legislation</a:t>
            </a:r>
          </a:p>
        </p:txBody>
      </p:sp>
      <p:sp>
        <p:nvSpPr>
          <p:cNvPr id="15" name="Rectangle 2">
            <a:extLst>
              <a:ext uri="{FF2B5EF4-FFF2-40B4-BE49-F238E27FC236}">
                <a16:creationId xmlns:a16="http://schemas.microsoft.com/office/drawing/2014/main" id="{06410975-CA62-4FF8-B837-6C6BDEB43D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62388" algn="l"/>
              </a:tabLst>
              <a:defRPr>
                <a:solidFill>
                  <a:schemeClr val="tx1"/>
                </a:solidFill>
                <a:latin typeface="Arial" panose="020B0604020202020204" pitchFamily="34" charset="0"/>
              </a:defRPr>
            </a:lvl1pPr>
            <a:lvl2pPr eaLnBrk="0" fontAlgn="base" hangingPunct="0">
              <a:spcBef>
                <a:spcPct val="0"/>
              </a:spcBef>
              <a:spcAft>
                <a:spcPct val="0"/>
              </a:spcAft>
              <a:tabLst>
                <a:tab pos="3862388" algn="l"/>
              </a:tabLst>
              <a:defRPr>
                <a:solidFill>
                  <a:schemeClr val="tx1"/>
                </a:solidFill>
                <a:latin typeface="Arial" panose="020B0604020202020204" pitchFamily="34" charset="0"/>
              </a:defRPr>
            </a:lvl2pPr>
            <a:lvl3pPr eaLnBrk="0" fontAlgn="base" hangingPunct="0">
              <a:spcBef>
                <a:spcPct val="0"/>
              </a:spcBef>
              <a:spcAft>
                <a:spcPct val="0"/>
              </a:spcAft>
              <a:tabLst>
                <a:tab pos="3862388" algn="l"/>
              </a:tabLst>
              <a:defRPr>
                <a:solidFill>
                  <a:schemeClr val="tx1"/>
                </a:solidFill>
                <a:latin typeface="Arial" panose="020B0604020202020204" pitchFamily="34" charset="0"/>
              </a:defRPr>
            </a:lvl3pPr>
            <a:lvl4pPr eaLnBrk="0" fontAlgn="base" hangingPunct="0">
              <a:spcBef>
                <a:spcPct val="0"/>
              </a:spcBef>
              <a:spcAft>
                <a:spcPct val="0"/>
              </a:spcAft>
              <a:tabLst>
                <a:tab pos="3862388" algn="l"/>
              </a:tabLst>
              <a:defRPr>
                <a:solidFill>
                  <a:schemeClr val="tx1"/>
                </a:solidFill>
                <a:latin typeface="Arial" panose="020B0604020202020204" pitchFamily="34" charset="0"/>
              </a:defRPr>
            </a:lvl4pPr>
            <a:lvl5pPr eaLnBrk="0" fontAlgn="base" hangingPunct="0">
              <a:spcBef>
                <a:spcPct val="0"/>
              </a:spcBef>
              <a:spcAft>
                <a:spcPct val="0"/>
              </a:spcAft>
              <a:tabLst>
                <a:tab pos="3862388" algn="l"/>
              </a:tabLst>
              <a:defRPr>
                <a:solidFill>
                  <a:schemeClr val="tx1"/>
                </a:solidFill>
                <a:latin typeface="Arial" panose="020B0604020202020204" pitchFamily="34" charset="0"/>
              </a:defRPr>
            </a:lvl5pPr>
            <a:lvl6pPr eaLnBrk="0" fontAlgn="base" hangingPunct="0">
              <a:spcBef>
                <a:spcPct val="0"/>
              </a:spcBef>
              <a:spcAft>
                <a:spcPct val="0"/>
              </a:spcAft>
              <a:tabLst>
                <a:tab pos="3862388" algn="l"/>
              </a:tabLst>
              <a:defRPr>
                <a:solidFill>
                  <a:schemeClr val="tx1"/>
                </a:solidFill>
                <a:latin typeface="Arial" panose="020B0604020202020204" pitchFamily="34" charset="0"/>
              </a:defRPr>
            </a:lvl6pPr>
            <a:lvl7pPr eaLnBrk="0" fontAlgn="base" hangingPunct="0">
              <a:spcBef>
                <a:spcPct val="0"/>
              </a:spcBef>
              <a:spcAft>
                <a:spcPct val="0"/>
              </a:spcAft>
              <a:tabLst>
                <a:tab pos="3862388" algn="l"/>
              </a:tabLst>
              <a:defRPr>
                <a:solidFill>
                  <a:schemeClr val="tx1"/>
                </a:solidFill>
                <a:latin typeface="Arial" panose="020B0604020202020204" pitchFamily="34" charset="0"/>
              </a:defRPr>
            </a:lvl7pPr>
            <a:lvl8pPr eaLnBrk="0" fontAlgn="base" hangingPunct="0">
              <a:spcBef>
                <a:spcPct val="0"/>
              </a:spcBef>
              <a:spcAft>
                <a:spcPct val="0"/>
              </a:spcAft>
              <a:tabLst>
                <a:tab pos="3862388" algn="l"/>
              </a:tabLst>
              <a:defRPr>
                <a:solidFill>
                  <a:schemeClr val="tx1"/>
                </a:solidFill>
                <a:latin typeface="Arial" panose="020B0604020202020204" pitchFamily="34" charset="0"/>
              </a:defRPr>
            </a:lvl8pPr>
            <a:lvl9pPr eaLnBrk="0" fontAlgn="base" hangingPunct="0">
              <a:spcBef>
                <a:spcPct val="0"/>
              </a:spcBef>
              <a:spcAft>
                <a:spcPct val="0"/>
              </a:spcAft>
              <a:tabLst>
                <a:tab pos="38623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62388" algn="l"/>
              </a:tabLst>
            </a:pPr>
            <a:r>
              <a:rPr kumimoji="0" lang="en-GB" altLang="en-US" sz="1100" b="0" i="0" u="none" strike="noStrike" cap="none" normalizeH="0" baseline="0" dirty="0">
                <a:ln>
                  <a:noFill/>
                </a:ln>
                <a:solidFill>
                  <a:schemeClr val="tx1"/>
                </a:solidFill>
                <a:effectLst/>
                <a:latin typeface="Lato" panose="020F0502020204030203" pitchFamily="34" charset="0"/>
                <a:ea typeface="Gill Sans MT" panose="020B0502020104020203"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5">
            <a:extLst>
              <a:ext uri="{FF2B5EF4-FFF2-40B4-BE49-F238E27FC236}">
                <a16:creationId xmlns:a16="http://schemas.microsoft.com/office/drawing/2014/main" id="{BBC1E8A3-69FC-4D4A-908F-C62F99AE75FC}"/>
              </a:ext>
            </a:extLst>
          </p:cNvPr>
          <p:cNvGraphicFramePr>
            <a:graphicFrameLocks noGrp="1"/>
          </p:cNvGraphicFramePr>
          <p:nvPr>
            <p:ph idx="1"/>
            <p:extLst>
              <p:ext uri="{D42A27DB-BD31-4B8C-83A1-F6EECF244321}">
                <p14:modId xmlns:p14="http://schemas.microsoft.com/office/powerpoint/2010/main" val="1104386546"/>
              </p:ext>
            </p:extLst>
          </p:nvPr>
        </p:nvGraphicFramePr>
        <p:xfrm>
          <a:off x="0" y="1403230"/>
          <a:ext cx="12192000" cy="5454771"/>
        </p:xfrm>
        <a:graphic>
          <a:graphicData uri="http://schemas.openxmlformats.org/drawingml/2006/table">
            <a:tbl>
              <a:tblPr firstRow="1" bandRow="1">
                <a:tableStyleId>{21E4AEA4-8DFA-4A89-87EB-49C32662AFE0}</a:tableStyleId>
              </a:tblPr>
              <a:tblGrid>
                <a:gridCol w="6096000">
                  <a:extLst>
                    <a:ext uri="{9D8B030D-6E8A-4147-A177-3AD203B41FA5}">
                      <a16:colId xmlns:a16="http://schemas.microsoft.com/office/drawing/2014/main" val="404174248"/>
                    </a:ext>
                  </a:extLst>
                </a:gridCol>
                <a:gridCol w="6096000">
                  <a:extLst>
                    <a:ext uri="{9D8B030D-6E8A-4147-A177-3AD203B41FA5}">
                      <a16:colId xmlns:a16="http://schemas.microsoft.com/office/drawing/2014/main" val="1102123649"/>
                    </a:ext>
                  </a:extLst>
                </a:gridCol>
              </a:tblGrid>
              <a:tr h="672443">
                <a:tc>
                  <a:txBody>
                    <a:bodyPr/>
                    <a:lstStyle/>
                    <a:p>
                      <a:r>
                        <a:rPr lang="en-GB" dirty="0"/>
                        <a:t>Children and Families Act 2014</a:t>
                      </a:r>
                    </a:p>
                  </a:txBody>
                  <a:tcPr/>
                </a:tc>
                <a:tc>
                  <a:txBody>
                    <a:bodyPr/>
                    <a:lstStyle/>
                    <a:p>
                      <a:r>
                        <a:rPr lang="en-GB" dirty="0"/>
                        <a:t>Care Act 2014</a:t>
                      </a:r>
                    </a:p>
                    <a:p>
                      <a:endParaRPr lang="en-GB" dirty="0"/>
                    </a:p>
                  </a:txBody>
                  <a:tcPr/>
                </a:tc>
                <a:extLst>
                  <a:ext uri="{0D108BD9-81ED-4DB2-BD59-A6C34878D82A}">
                    <a16:rowId xmlns:a16="http://schemas.microsoft.com/office/drawing/2014/main" val="1828930442"/>
                  </a:ext>
                </a:extLst>
              </a:tr>
              <a:tr h="553000">
                <a:tc>
                  <a:txBody>
                    <a:bodyPr/>
                    <a:lstStyle/>
                    <a:p>
                      <a:r>
                        <a:rPr lang="en-GB" dirty="0"/>
                        <a:t>Introduced EHCPs with clearly defined outcomes</a:t>
                      </a:r>
                    </a:p>
                  </a:txBody>
                  <a:tcPr/>
                </a:tc>
                <a:tc>
                  <a:txBody>
                    <a:bodyPr/>
                    <a:lstStyle/>
                    <a:p>
                      <a:r>
                        <a:rPr lang="en-GB" dirty="0"/>
                        <a:t>Assessments that are outcome focused</a:t>
                      </a:r>
                    </a:p>
                  </a:txBody>
                  <a:tcPr/>
                </a:tc>
                <a:extLst>
                  <a:ext uri="{0D108BD9-81ED-4DB2-BD59-A6C34878D82A}">
                    <a16:rowId xmlns:a16="http://schemas.microsoft.com/office/drawing/2014/main" val="1435293819"/>
                  </a:ext>
                </a:extLst>
              </a:tr>
              <a:tr h="672443">
                <a:tc>
                  <a:txBody>
                    <a:bodyPr/>
                    <a:lstStyle/>
                    <a:p>
                      <a:r>
                        <a:rPr lang="en-GB" dirty="0"/>
                        <a:t>Emphasis on the importance of Preparing for Adulthood within year 9 EHCP review. </a:t>
                      </a:r>
                    </a:p>
                  </a:txBody>
                  <a:tcPr/>
                </a:tc>
                <a:tc>
                  <a:txBody>
                    <a:bodyPr/>
                    <a:lstStyle/>
                    <a:p>
                      <a:r>
                        <a:rPr lang="en-GB" dirty="0"/>
                        <a:t>Promote wellbeing and independence</a:t>
                      </a:r>
                    </a:p>
                  </a:txBody>
                  <a:tcPr/>
                </a:tc>
                <a:extLst>
                  <a:ext uri="{0D108BD9-81ED-4DB2-BD59-A6C34878D82A}">
                    <a16:rowId xmlns:a16="http://schemas.microsoft.com/office/drawing/2014/main" val="2668872654"/>
                  </a:ext>
                </a:extLst>
              </a:tr>
              <a:tr h="2211999">
                <a:tc>
                  <a:txBody>
                    <a:bodyPr/>
                    <a:lstStyle/>
                    <a:p>
                      <a:r>
                        <a:rPr lang="en-GB" dirty="0"/>
                        <a:t>Specific outcomes around:</a:t>
                      </a:r>
                    </a:p>
                    <a:p>
                      <a:pPr marL="285750" indent="-285750">
                        <a:buFont typeface="Arial" panose="020B0604020202020204" pitchFamily="34" charset="0"/>
                        <a:buChar char="•"/>
                      </a:pPr>
                      <a:r>
                        <a:rPr lang="en-GB" dirty="0"/>
                        <a:t>Employment</a:t>
                      </a:r>
                    </a:p>
                    <a:p>
                      <a:pPr marL="285750" indent="-285750">
                        <a:buFont typeface="Arial" panose="020B0604020202020204" pitchFamily="34" charset="0"/>
                        <a:buChar char="•"/>
                      </a:pPr>
                      <a:r>
                        <a:rPr lang="en-GB" dirty="0"/>
                        <a:t>Independent living</a:t>
                      </a:r>
                    </a:p>
                    <a:p>
                      <a:pPr marL="285750" indent="-285750">
                        <a:buFont typeface="Arial" panose="020B0604020202020204" pitchFamily="34" charset="0"/>
                        <a:buChar char="•"/>
                      </a:pPr>
                      <a:r>
                        <a:rPr lang="en-GB" dirty="0"/>
                        <a:t>Community Inclusion</a:t>
                      </a:r>
                    </a:p>
                    <a:p>
                      <a:pPr marL="285750" indent="-285750">
                        <a:buFont typeface="Arial" panose="020B0604020202020204" pitchFamily="34" charset="0"/>
                        <a:buChar char="•"/>
                      </a:pPr>
                      <a:r>
                        <a:rPr lang="en-GB" dirty="0"/>
                        <a:t>Health</a:t>
                      </a:r>
                    </a:p>
                  </a:txBody>
                  <a:tcPr/>
                </a:tc>
                <a:tc>
                  <a:txBody>
                    <a:bodyPr/>
                    <a:lstStyle/>
                    <a:p>
                      <a:pPr marL="285750" indent="-285750">
                        <a:buFont typeface="Arial" panose="020B0604020202020204" pitchFamily="34" charset="0"/>
                        <a:buChar char="•"/>
                      </a:pPr>
                      <a:r>
                        <a:rPr lang="en-GB" dirty="0"/>
                        <a:t>Control by the individual over day-to-day life</a:t>
                      </a:r>
                    </a:p>
                    <a:p>
                      <a:pPr marL="285750" indent="-285750">
                        <a:buFont typeface="Arial" panose="020B0604020202020204" pitchFamily="34" charset="0"/>
                        <a:buChar char="•"/>
                      </a:pPr>
                      <a:r>
                        <a:rPr lang="en-GB" dirty="0"/>
                        <a:t>Participation in work, education, training or recreation;</a:t>
                      </a:r>
                    </a:p>
                    <a:p>
                      <a:pPr marL="285750" indent="-285750">
                        <a:buFont typeface="Arial" panose="020B0604020202020204" pitchFamily="34" charset="0"/>
                        <a:buChar char="•"/>
                      </a:pPr>
                      <a:r>
                        <a:rPr lang="en-GB" dirty="0"/>
                        <a:t>Social and economic wellbeing;</a:t>
                      </a:r>
                    </a:p>
                    <a:p>
                      <a:pPr marL="285750" indent="-285750">
                        <a:buFont typeface="Arial" panose="020B0604020202020204" pitchFamily="34" charset="0"/>
                        <a:buChar char="•"/>
                      </a:pPr>
                      <a:r>
                        <a:rPr lang="en-GB" dirty="0"/>
                        <a:t>Domestic, family and personal relationships;</a:t>
                      </a:r>
                    </a:p>
                    <a:p>
                      <a:pPr marL="285750" indent="-285750">
                        <a:buFont typeface="Arial" panose="020B0604020202020204" pitchFamily="34" charset="0"/>
                        <a:buChar char="•"/>
                      </a:pPr>
                      <a:r>
                        <a:rPr lang="en-GB" dirty="0"/>
                        <a:t>Suitability of living accommodation;</a:t>
                      </a:r>
                    </a:p>
                    <a:p>
                      <a:pPr marL="285750" indent="-285750">
                        <a:buFont typeface="Arial" panose="020B0604020202020204" pitchFamily="34" charset="0"/>
                        <a:buChar char="•"/>
                      </a:pPr>
                      <a:r>
                        <a:rPr lang="en-GB" dirty="0"/>
                        <a:t>The individual’s contribution to society.</a:t>
                      </a:r>
                    </a:p>
                  </a:txBody>
                  <a:tcPr/>
                </a:tc>
                <a:extLst>
                  <a:ext uri="{0D108BD9-81ED-4DB2-BD59-A6C34878D82A}">
                    <a16:rowId xmlns:a16="http://schemas.microsoft.com/office/drawing/2014/main" val="3316403545"/>
                  </a:ext>
                </a:extLst>
              </a:tr>
              <a:tr h="672443">
                <a:tc>
                  <a:txBody>
                    <a:bodyPr/>
                    <a:lstStyle/>
                    <a:p>
                      <a:r>
                        <a:rPr lang="en-GB" dirty="0"/>
                        <a:t>Must consider wellbeing of carer</a:t>
                      </a:r>
                    </a:p>
                  </a:txBody>
                  <a:tcPr/>
                </a:tc>
                <a:tc>
                  <a:txBody>
                    <a:bodyPr/>
                    <a:lstStyle/>
                    <a:p>
                      <a:r>
                        <a:rPr lang="en-GB" dirty="0"/>
                        <a:t>Must consider wellbeing of family / friends who have a caring role</a:t>
                      </a:r>
                    </a:p>
                  </a:txBody>
                  <a:tcPr/>
                </a:tc>
                <a:extLst>
                  <a:ext uri="{0D108BD9-81ED-4DB2-BD59-A6C34878D82A}">
                    <a16:rowId xmlns:a16="http://schemas.microsoft.com/office/drawing/2014/main" val="680733223"/>
                  </a:ext>
                </a:extLst>
              </a:tr>
              <a:tr h="672443">
                <a:tc>
                  <a:txBody>
                    <a:bodyPr/>
                    <a:lstStyle/>
                    <a:p>
                      <a:r>
                        <a:rPr lang="en-GB" dirty="0"/>
                        <a:t>Duty to ensure integration of health, education and care</a:t>
                      </a:r>
                    </a:p>
                  </a:txBody>
                  <a:tcPr/>
                </a:tc>
                <a:tc>
                  <a:txBody>
                    <a:bodyPr/>
                    <a:lstStyle/>
                    <a:p>
                      <a:r>
                        <a:rPr lang="en-GB" dirty="0"/>
                        <a:t>Duty to provide a range of services to meet identified needs</a:t>
                      </a:r>
                    </a:p>
                  </a:txBody>
                  <a:tcPr/>
                </a:tc>
                <a:extLst>
                  <a:ext uri="{0D108BD9-81ED-4DB2-BD59-A6C34878D82A}">
                    <a16:rowId xmlns:a16="http://schemas.microsoft.com/office/drawing/2014/main" val="3689398195"/>
                  </a:ext>
                </a:extLst>
              </a:tr>
            </a:tbl>
          </a:graphicData>
        </a:graphic>
      </p:graphicFrame>
    </p:spTree>
    <p:extLst>
      <p:ext uri="{BB962C8B-B14F-4D97-AF65-F5344CB8AC3E}">
        <p14:creationId xmlns:p14="http://schemas.microsoft.com/office/powerpoint/2010/main" val="347061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ADA6-062F-42BC-A1E8-CD410029C9EB}"/>
              </a:ext>
            </a:extLst>
          </p:cNvPr>
          <p:cNvSpPr>
            <a:spLocks noGrp="1"/>
          </p:cNvSpPr>
          <p:nvPr>
            <p:ph type="title"/>
          </p:nvPr>
        </p:nvSpPr>
        <p:spPr/>
        <p:txBody>
          <a:bodyPr/>
          <a:lstStyle/>
          <a:p>
            <a:pPr algn="ctr"/>
            <a:r>
              <a:rPr lang="en-GB" dirty="0"/>
              <a:t>ASC Duties under Care Act 2014</a:t>
            </a:r>
          </a:p>
        </p:txBody>
      </p:sp>
      <p:sp>
        <p:nvSpPr>
          <p:cNvPr id="15" name="Rectangle 2">
            <a:extLst>
              <a:ext uri="{FF2B5EF4-FFF2-40B4-BE49-F238E27FC236}">
                <a16:creationId xmlns:a16="http://schemas.microsoft.com/office/drawing/2014/main" id="{06410975-CA62-4FF8-B837-6C6BDEB43D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62388" algn="l"/>
              </a:tabLst>
              <a:defRPr>
                <a:solidFill>
                  <a:schemeClr val="tx1"/>
                </a:solidFill>
                <a:latin typeface="Arial" panose="020B0604020202020204" pitchFamily="34" charset="0"/>
              </a:defRPr>
            </a:lvl1pPr>
            <a:lvl2pPr eaLnBrk="0" fontAlgn="base" hangingPunct="0">
              <a:spcBef>
                <a:spcPct val="0"/>
              </a:spcBef>
              <a:spcAft>
                <a:spcPct val="0"/>
              </a:spcAft>
              <a:tabLst>
                <a:tab pos="3862388" algn="l"/>
              </a:tabLst>
              <a:defRPr>
                <a:solidFill>
                  <a:schemeClr val="tx1"/>
                </a:solidFill>
                <a:latin typeface="Arial" panose="020B0604020202020204" pitchFamily="34" charset="0"/>
              </a:defRPr>
            </a:lvl2pPr>
            <a:lvl3pPr eaLnBrk="0" fontAlgn="base" hangingPunct="0">
              <a:spcBef>
                <a:spcPct val="0"/>
              </a:spcBef>
              <a:spcAft>
                <a:spcPct val="0"/>
              </a:spcAft>
              <a:tabLst>
                <a:tab pos="3862388" algn="l"/>
              </a:tabLst>
              <a:defRPr>
                <a:solidFill>
                  <a:schemeClr val="tx1"/>
                </a:solidFill>
                <a:latin typeface="Arial" panose="020B0604020202020204" pitchFamily="34" charset="0"/>
              </a:defRPr>
            </a:lvl3pPr>
            <a:lvl4pPr eaLnBrk="0" fontAlgn="base" hangingPunct="0">
              <a:spcBef>
                <a:spcPct val="0"/>
              </a:spcBef>
              <a:spcAft>
                <a:spcPct val="0"/>
              </a:spcAft>
              <a:tabLst>
                <a:tab pos="3862388" algn="l"/>
              </a:tabLst>
              <a:defRPr>
                <a:solidFill>
                  <a:schemeClr val="tx1"/>
                </a:solidFill>
                <a:latin typeface="Arial" panose="020B0604020202020204" pitchFamily="34" charset="0"/>
              </a:defRPr>
            </a:lvl4pPr>
            <a:lvl5pPr eaLnBrk="0" fontAlgn="base" hangingPunct="0">
              <a:spcBef>
                <a:spcPct val="0"/>
              </a:spcBef>
              <a:spcAft>
                <a:spcPct val="0"/>
              </a:spcAft>
              <a:tabLst>
                <a:tab pos="3862388" algn="l"/>
              </a:tabLst>
              <a:defRPr>
                <a:solidFill>
                  <a:schemeClr val="tx1"/>
                </a:solidFill>
                <a:latin typeface="Arial" panose="020B0604020202020204" pitchFamily="34" charset="0"/>
              </a:defRPr>
            </a:lvl5pPr>
            <a:lvl6pPr eaLnBrk="0" fontAlgn="base" hangingPunct="0">
              <a:spcBef>
                <a:spcPct val="0"/>
              </a:spcBef>
              <a:spcAft>
                <a:spcPct val="0"/>
              </a:spcAft>
              <a:tabLst>
                <a:tab pos="3862388" algn="l"/>
              </a:tabLst>
              <a:defRPr>
                <a:solidFill>
                  <a:schemeClr val="tx1"/>
                </a:solidFill>
                <a:latin typeface="Arial" panose="020B0604020202020204" pitchFamily="34" charset="0"/>
              </a:defRPr>
            </a:lvl6pPr>
            <a:lvl7pPr eaLnBrk="0" fontAlgn="base" hangingPunct="0">
              <a:spcBef>
                <a:spcPct val="0"/>
              </a:spcBef>
              <a:spcAft>
                <a:spcPct val="0"/>
              </a:spcAft>
              <a:tabLst>
                <a:tab pos="3862388" algn="l"/>
              </a:tabLst>
              <a:defRPr>
                <a:solidFill>
                  <a:schemeClr val="tx1"/>
                </a:solidFill>
                <a:latin typeface="Arial" panose="020B0604020202020204" pitchFamily="34" charset="0"/>
              </a:defRPr>
            </a:lvl7pPr>
            <a:lvl8pPr eaLnBrk="0" fontAlgn="base" hangingPunct="0">
              <a:spcBef>
                <a:spcPct val="0"/>
              </a:spcBef>
              <a:spcAft>
                <a:spcPct val="0"/>
              </a:spcAft>
              <a:tabLst>
                <a:tab pos="3862388" algn="l"/>
              </a:tabLst>
              <a:defRPr>
                <a:solidFill>
                  <a:schemeClr val="tx1"/>
                </a:solidFill>
                <a:latin typeface="Arial" panose="020B0604020202020204" pitchFamily="34" charset="0"/>
              </a:defRPr>
            </a:lvl8pPr>
            <a:lvl9pPr eaLnBrk="0" fontAlgn="base" hangingPunct="0">
              <a:spcBef>
                <a:spcPct val="0"/>
              </a:spcBef>
              <a:spcAft>
                <a:spcPct val="0"/>
              </a:spcAft>
              <a:tabLst>
                <a:tab pos="38623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62388" algn="l"/>
              </a:tabLst>
            </a:pPr>
            <a:r>
              <a:rPr kumimoji="0" lang="en-GB" altLang="en-US" sz="1100" b="0" i="0" u="none" strike="noStrike" cap="none" normalizeH="0" baseline="0" dirty="0">
                <a:ln>
                  <a:noFill/>
                </a:ln>
                <a:solidFill>
                  <a:schemeClr val="tx1"/>
                </a:solidFill>
                <a:effectLst/>
                <a:latin typeface="Lato" panose="020F0502020204030203" pitchFamily="34" charset="0"/>
                <a:ea typeface="Gill Sans MT" panose="020B0502020104020203"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5466481C-2000-44B3-B02B-625F6E23F79A}"/>
              </a:ext>
            </a:extLst>
          </p:cNvPr>
          <p:cNvSpPr txBox="1"/>
          <p:nvPr/>
        </p:nvSpPr>
        <p:spPr>
          <a:xfrm>
            <a:off x="1486475" y="1950788"/>
            <a:ext cx="8925991" cy="4154984"/>
          </a:xfrm>
          <a:prstGeom prst="rect">
            <a:avLst/>
          </a:prstGeom>
          <a:noFill/>
        </p:spPr>
        <p:txBody>
          <a:bodyPr wrap="square">
            <a:spAutoFit/>
          </a:bodyPr>
          <a:lstStyle/>
          <a:p>
            <a:pPr defTabSz="457200"/>
            <a:r>
              <a:rPr lang="en-GB" sz="2400" b="1" dirty="0">
                <a:solidFill>
                  <a:srgbClr val="0B0C0C"/>
                </a:solidFill>
                <a:latin typeface="Rockwell" panose="02060603020205020403" pitchFamily="18" charset="0"/>
              </a:rPr>
              <a:t>16.8 </a:t>
            </a:r>
          </a:p>
          <a:p>
            <a:pPr defTabSz="457200"/>
            <a:r>
              <a:rPr lang="en-GB" sz="2400" dirty="0">
                <a:solidFill>
                  <a:srgbClr val="0B0C0C"/>
                </a:solidFill>
                <a:latin typeface="Rockwell" panose="02060603020205020403" pitchFamily="18" charset="0"/>
              </a:rPr>
              <a:t>Local authorities </a:t>
            </a:r>
            <a:r>
              <a:rPr lang="en-GB" sz="2400" b="1" dirty="0">
                <a:solidFill>
                  <a:srgbClr val="0B0C0C"/>
                </a:solidFill>
                <a:latin typeface="Rockwell" panose="02060603020205020403" pitchFamily="18" charset="0"/>
              </a:rPr>
              <a:t>must</a:t>
            </a:r>
            <a:r>
              <a:rPr lang="en-GB" sz="2400" dirty="0">
                <a:solidFill>
                  <a:srgbClr val="0B0C0C"/>
                </a:solidFill>
                <a:latin typeface="Rockwell" panose="02060603020205020403" pitchFamily="18" charset="0"/>
              </a:rPr>
              <a:t> carry out a transition assessment of children, young carers and child carers when there is significant benefit to the young person or carer in doing so, and if they are likely to have needs for care or support after turning 18. </a:t>
            </a:r>
          </a:p>
          <a:p>
            <a:pPr defTabSz="457200"/>
            <a:endParaRPr lang="en-GB" sz="2400" dirty="0">
              <a:solidFill>
                <a:srgbClr val="0B0C0C"/>
              </a:solidFill>
              <a:latin typeface="Rockwell" panose="02060603020205020403" pitchFamily="18" charset="0"/>
            </a:endParaRPr>
          </a:p>
          <a:p>
            <a:pPr defTabSz="457200"/>
            <a:r>
              <a:rPr lang="en-GB" sz="2400" dirty="0">
                <a:solidFill>
                  <a:srgbClr val="0B0C0C"/>
                </a:solidFill>
                <a:latin typeface="Rockwell" panose="02060603020205020403" pitchFamily="18" charset="0"/>
              </a:rPr>
              <a:t>The provisions in the Care Act relating to transition to adult care and support are not only for those who are already receiving children’s services, but </a:t>
            </a:r>
            <a:r>
              <a:rPr lang="en-GB" sz="2400" b="1" dirty="0">
                <a:solidFill>
                  <a:srgbClr val="0B0C0C"/>
                </a:solidFill>
                <a:latin typeface="Rockwell" panose="02060603020205020403" pitchFamily="18" charset="0"/>
              </a:rPr>
              <a:t>for anyone who is likely to have needs for adult care and support after turning 18.</a:t>
            </a:r>
            <a:endParaRPr lang="en-GB" sz="2400" b="1" dirty="0">
              <a:solidFill>
                <a:prstClr val="black"/>
              </a:solidFill>
              <a:latin typeface="Rockwell" panose="02060603020205020403" pitchFamily="18" charset="0"/>
            </a:endParaRPr>
          </a:p>
        </p:txBody>
      </p:sp>
    </p:spTree>
    <p:extLst>
      <p:ext uri="{BB962C8B-B14F-4D97-AF65-F5344CB8AC3E}">
        <p14:creationId xmlns:p14="http://schemas.microsoft.com/office/powerpoint/2010/main" val="142777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ADA6-062F-42BC-A1E8-CD410029C9EB}"/>
              </a:ext>
            </a:extLst>
          </p:cNvPr>
          <p:cNvSpPr>
            <a:spLocks noGrp="1"/>
          </p:cNvSpPr>
          <p:nvPr>
            <p:ph type="title"/>
          </p:nvPr>
        </p:nvSpPr>
        <p:spPr>
          <a:xfrm>
            <a:off x="838200" y="457201"/>
            <a:ext cx="10515600" cy="926432"/>
          </a:xfrm>
        </p:spPr>
        <p:txBody>
          <a:bodyPr/>
          <a:lstStyle/>
          <a:p>
            <a:pPr algn="ctr"/>
            <a:r>
              <a:rPr lang="en-GB" dirty="0"/>
              <a:t>Care Act 2014: Eligibility Criteria</a:t>
            </a:r>
          </a:p>
        </p:txBody>
      </p:sp>
      <p:sp>
        <p:nvSpPr>
          <p:cNvPr id="15" name="Rectangle 2">
            <a:extLst>
              <a:ext uri="{FF2B5EF4-FFF2-40B4-BE49-F238E27FC236}">
                <a16:creationId xmlns:a16="http://schemas.microsoft.com/office/drawing/2014/main" id="{06410975-CA62-4FF8-B837-6C6BDEB43D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62388" algn="l"/>
              </a:tabLst>
              <a:defRPr>
                <a:solidFill>
                  <a:schemeClr val="tx1"/>
                </a:solidFill>
                <a:latin typeface="Arial" panose="020B0604020202020204" pitchFamily="34" charset="0"/>
              </a:defRPr>
            </a:lvl1pPr>
            <a:lvl2pPr eaLnBrk="0" fontAlgn="base" hangingPunct="0">
              <a:spcBef>
                <a:spcPct val="0"/>
              </a:spcBef>
              <a:spcAft>
                <a:spcPct val="0"/>
              </a:spcAft>
              <a:tabLst>
                <a:tab pos="3862388" algn="l"/>
              </a:tabLst>
              <a:defRPr>
                <a:solidFill>
                  <a:schemeClr val="tx1"/>
                </a:solidFill>
                <a:latin typeface="Arial" panose="020B0604020202020204" pitchFamily="34" charset="0"/>
              </a:defRPr>
            </a:lvl2pPr>
            <a:lvl3pPr eaLnBrk="0" fontAlgn="base" hangingPunct="0">
              <a:spcBef>
                <a:spcPct val="0"/>
              </a:spcBef>
              <a:spcAft>
                <a:spcPct val="0"/>
              </a:spcAft>
              <a:tabLst>
                <a:tab pos="3862388" algn="l"/>
              </a:tabLst>
              <a:defRPr>
                <a:solidFill>
                  <a:schemeClr val="tx1"/>
                </a:solidFill>
                <a:latin typeface="Arial" panose="020B0604020202020204" pitchFamily="34" charset="0"/>
              </a:defRPr>
            </a:lvl3pPr>
            <a:lvl4pPr eaLnBrk="0" fontAlgn="base" hangingPunct="0">
              <a:spcBef>
                <a:spcPct val="0"/>
              </a:spcBef>
              <a:spcAft>
                <a:spcPct val="0"/>
              </a:spcAft>
              <a:tabLst>
                <a:tab pos="3862388" algn="l"/>
              </a:tabLst>
              <a:defRPr>
                <a:solidFill>
                  <a:schemeClr val="tx1"/>
                </a:solidFill>
                <a:latin typeface="Arial" panose="020B0604020202020204" pitchFamily="34" charset="0"/>
              </a:defRPr>
            </a:lvl4pPr>
            <a:lvl5pPr eaLnBrk="0" fontAlgn="base" hangingPunct="0">
              <a:spcBef>
                <a:spcPct val="0"/>
              </a:spcBef>
              <a:spcAft>
                <a:spcPct val="0"/>
              </a:spcAft>
              <a:tabLst>
                <a:tab pos="3862388" algn="l"/>
              </a:tabLst>
              <a:defRPr>
                <a:solidFill>
                  <a:schemeClr val="tx1"/>
                </a:solidFill>
                <a:latin typeface="Arial" panose="020B0604020202020204" pitchFamily="34" charset="0"/>
              </a:defRPr>
            </a:lvl5pPr>
            <a:lvl6pPr eaLnBrk="0" fontAlgn="base" hangingPunct="0">
              <a:spcBef>
                <a:spcPct val="0"/>
              </a:spcBef>
              <a:spcAft>
                <a:spcPct val="0"/>
              </a:spcAft>
              <a:tabLst>
                <a:tab pos="3862388" algn="l"/>
              </a:tabLst>
              <a:defRPr>
                <a:solidFill>
                  <a:schemeClr val="tx1"/>
                </a:solidFill>
                <a:latin typeface="Arial" panose="020B0604020202020204" pitchFamily="34" charset="0"/>
              </a:defRPr>
            </a:lvl6pPr>
            <a:lvl7pPr eaLnBrk="0" fontAlgn="base" hangingPunct="0">
              <a:spcBef>
                <a:spcPct val="0"/>
              </a:spcBef>
              <a:spcAft>
                <a:spcPct val="0"/>
              </a:spcAft>
              <a:tabLst>
                <a:tab pos="3862388" algn="l"/>
              </a:tabLst>
              <a:defRPr>
                <a:solidFill>
                  <a:schemeClr val="tx1"/>
                </a:solidFill>
                <a:latin typeface="Arial" panose="020B0604020202020204" pitchFamily="34" charset="0"/>
              </a:defRPr>
            </a:lvl7pPr>
            <a:lvl8pPr eaLnBrk="0" fontAlgn="base" hangingPunct="0">
              <a:spcBef>
                <a:spcPct val="0"/>
              </a:spcBef>
              <a:spcAft>
                <a:spcPct val="0"/>
              </a:spcAft>
              <a:tabLst>
                <a:tab pos="3862388" algn="l"/>
              </a:tabLst>
              <a:defRPr>
                <a:solidFill>
                  <a:schemeClr val="tx1"/>
                </a:solidFill>
                <a:latin typeface="Arial" panose="020B0604020202020204" pitchFamily="34" charset="0"/>
              </a:defRPr>
            </a:lvl8pPr>
            <a:lvl9pPr eaLnBrk="0" fontAlgn="base" hangingPunct="0">
              <a:spcBef>
                <a:spcPct val="0"/>
              </a:spcBef>
              <a:spcAft>
                <a:spcPct val="0"/>
              </a:spcAft>
              <a:tabLst>
                <a:tab pos="38623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62388" algn="l"/>
              </a:tabLst>
            </a:pPr>
            <a:r>
              <a:rPr kumimoji="0" lang="en-GB" altLang="en-US" sz="1100" b="0" i="0" u="none" strike="noStrike" cap="none" normalizeH="0" baseline="0" dirty="0">
                <a:ln>
                  <a:noFill/>
                </a:ln>
                <a:solidFill>
                  <a:schemeClr val="tx1"/>
                </a:solidFill>
                <a:effectLst/>
                <a:latin typeface="Lato" panose="020F0502020204030203" pitchFamily="34" charset="0"/>
                <a:ea typeface="Gill Sans MT" panose="020B0502020104020203"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Placeholder 2">
            <a:extLst>
              <a:ext uri="{FF2B5EF4-FFF2-40B4-BE49-F238E27FC236}">
                <a16:creationId xmlns:a16="http://schemas.microsoft.com/office/drawing/2014/main" id="{FEACEB10-85E9-4DFD-AF1B-046735BA101F}"/>
              </a:ext>
            </a:extLst>
          </p:cNvPr>
          <p:cNvSpPr txBox="1">
            <a:spLocks/>
          </p:cNvSpPr>
          <p:nvPr/>
        </p:nvSpPr>
        <p:spPr>
          <a:xfrm>
            <a:off x="3575926" y="1353743"/>
            <a:ext cx="4684295" cy="72866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r>
              <a:rPr lang="en-GB" sz="2200" dirty="0"/>
              <a:t>All elements of the criteria must be met</a:t>
            </a:r>
          </a:p>
          <a:p>
            <a:r>
              <a:rPr lang="en-GB" sz="2200" dirty="0"/>
              <a:t> </a:t>
            </a:r>
          </a:p>
        </p:txBody>
      </p:sp>
      <p:sp>
        <p:nvSpPr>
          <p:cNvPr id="7" name="Text Placeholder 2">
            <a:extLst>
              <a:ext uri="{FF2B5EF4-FFF2-40B4-BE49-F238E27FC236}">
                <a16:creationId xmlns:a16="http://schemas.microsoft.com/office/drawing/2014/main" id="{0F9F11D7-3786-4898-9232-E141DCC62C5D}"/>
              </a:ext>
            </a:extLst>
          </p:cNvPr>
          <p:cNvSpPr txBox="1">
            <a:spLocks/>
          </p:cNvSpPr>
          <p:nvPr/>
        </p:nvSpPr>
        <p:spPr>
          <a:xfrm>
            <a:off x="50634" y="1770560"/>
            <a:ext cx="12192000" cy="668243"/>
          </a:xfrm>
          <a:prstGeom prst="rect">
            <a:avLst/>
          </a:prstGeom>
        </p:spPr>
        <p:txBody>
          <a:bodyPr vert="horz" lIns="91440" tIns="45720" rIns="91440" bIns="45720" rtlCol="0" anchor="ctr">
            <a:normAutofit fontScale="25000" lnSpcReduction="200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endParaRPr lang="en-GB" dirty="0"/>
          </a:p>
          <a:p>
            <a:r>
              <a:rPr lang="en-GB" sz="8000" dirty="0"/>
              <a:t>1. </a:t>
            </a:r>
            <a:r>
              <a:rPr lang="en-GB" dirty="0"/>
              <a:t>	</a:t>
            </a:r>
            <a:r>
              <a:rPr lang="en-GB" sz="8000" dirty="0"/>
              <a:t>Person’s needs are due to a physical or mental impairment or illness</a:t>
            </a:r>
          </a:p>
          <a:p>
            <a:r>
              <a:rPr lang="en-GB" sz="8000" dirty="0"/>
              <a:t> </a:t>
            </a:r>
          </a:p>
        </p:txBody>
      </p:sp>
      <p:sp>
        <p:nvSpPr>
          <p:cNvPr id="10" name="Text Placeholder 2">
            <a:extLst>
              <a:ext uri="{FF2B5EF4-FFF2-40B4-BE49-F238E27FC236}">
                <a16:creationId xmlns:a16="http://schemas.microsoft.com/office/drawing/2014/main" id="{18B4B7C4-05F6-43D6-9379-5DB8256AA3CA}"/>
              </a:ext>
            </a:extLst>
          </p:cNvPr>
          <p:cNvSpPr txBox="1">
            <a:spLocks/>
          </p:cNvSpPr>
          <p:nvPr/>
        </p:nvSpPr>
        <p:spPr>
          <a:xfrm>
            <a:off x="50634" y="2442411"/>
            <a:ext cx="12141366" cy="448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accent1">
                    <a:lumMod val="75000"/>
                  </a:schemeClr>
                </a:solidFill>
              </a:rPr>
              <a:t>2. 	Due to these needs they are unable to achieve two or more of the following specified outcomes:</a:t>
            </a:r>
          </a:p>
        </p:txBody>
      </p:sp>
      <p:sp>
        <p:nvSpPr>
          <p:cNvPr id="11" name="Content Placeholder 3">
            <a:extLst>
              <a:ext uri="{FF2B5EF4-FFF2-40B4-BE49-F238E27FC236}">
                <a16:creationId xmlns:a16="http://schemas.microsoft.com/office/drawing/2014/main" id="{D5276874-8D5D-44A5-8B89-23408D920598}"/>
              </a:ext>
            </a:extLst>
          </p:cNvPr>
          <p:cNvSpPr txBox="1">
            <a:spLocks/>
          </p:cNvSpPr>
          <p:nvPr/>
        </p:nvSpPr>
        <p:spPr>
          <a:xfrm>
            <a:off x="1010653" y="2978947"/>
            <a:ext cx="4793461" cy="3084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900" dirty="0"/>
              <a:t>a) Managing and maintaining nutrition </a:t>
            </a:r>
          </a:p>
          <a:p>
            <a:pPr marL="0" indent="0">
              <a:buFont typeface="Arial" panose="020B0604020202020204" pitchFamily="34" charset="0"/>
              <a:buNone/>
            </a:pPr>
            <a:r>
              <a:rPr lang="en-GB" sz="1900" dirty="0"/>
              <a:t>b) Maintaining personal hygiene </a:t>
            </a:r>
          </a:p>
          <a:p>
            <a:pPr marL="0" indent="0">
              <a:buFont typeface="Arial" panose="020B0604020202020204" pitchFamily="34" charset="0"/>
              <a:buNone/>
            </a:pPr>
            <a:r>
              <a:rPr lang="en-GB" sz="1900" dirty="0"/>
              <a:t>c) Managing toilet needs </a:t>
            </a:r>
          </a:p>
          <a:p>
            <a:pPr marL="0" indent="0">
              <a:buFont typeface="Arial" panose="020B0604020202020204" pitchFamily="34" charset="0"/>
              <a:buNone/>
            </a:pPr>
            <a:r>
              <a:rPr lang="en-GB" sz="1900" dirty="0"/>
              <a:t>d) Being appropriately clothed </a:t>
            </a:r>
          </a:p>
          <a:p>
            <a:pPr marL="0" indent="0">
              <a:buFont typeface="Arial" panose="020B0604020202020204" pitchFamily="34" charset="0"/>
              <a:buNone/>
            </a:pPr>
            <a:r>
              <a:rPr lang="en-GB" sz="1900" dirty="0"/>
              <a:t>e) Being able to make use of the adult’s home safely </a:t>
            </a:r>
          </a:p>
          <a:p>
            <a:pPr marL="0" indent="0">
              <a:buFont typeface="Arial" panose="020B0604020202020204" pitchFamily="34" charset="0"/>
              <a:buNone/>
            </a:pPr>
            <a:r>
              <a:rPr lang="en-GB" sz="1900" dirty="0"/>
              <a:t>f) Maintaining a habitable home environment </a:t>
            </a:r>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p:txBody>
      </p:sp>
      <p:sp>
        <p:nvSpPr>
          <p:cNvPr id="12" name="Content Placeholder 5">
            <a:extLst>
              <a:ext uri="{FF2B5EF4-FFF2-40B4-BE49-F238E27FC236}">
                <a16:creationId xmlns:a16="http://schemas.microsoft.com/office/drawing/2014/main" id="{EE9AC1A5-A853-4834-A0B0-EB9BE5814714}"/>
              </a:ext>
            </a:extLst>
          </p:cNvPr>
          <p:cNvSpPr txBox="1">
            <a:spLocks/>
          </p:cNvSpPr>
          <p:nvPr/>
        </p:nvSpPr>
        <p:spPr>
          <a:xfrm>
            <a:off x="6096000" y="2825730"/>
            <a:ext cx="6045366" cy="30849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900" dirty="0">
                <a:solidFill>
                  <a:srgbClr val="000000"/>
                </a:solidFill>
                <a:ea typeface="Arial" panose="020B0604020202020204" pitchFamily="34" charset="0"/>
              </a:rPr>
              <a:t>g) Developing and maintaining family or other personal relationships </a:t>
            </a:r>
          </a:p>
          <a:p>
            <a:pPr marL="0" indent="0">
              <a:buFont typeface="Arial" panose="020B0604020202020204" pitchFamily="34" charset="0"/>
              <a:buNone/>
            </a:pPr>
            <a:r>
              <a:rPr lang="en-GB" sz="1900" dirty="0">
                <a:solidFill>
                  <a:srgbClr val="000000"/>
                </a:solidFill>
                <a:ea typeface="Arial" panose="020B0604020202020204" pitchFamily="34" charset="0"/>
              </a:rPr>
              <a:t>h) Accessing and engaging in work, training, education or volunteering </a:t>
            </a:r>
          </a:p>
          <a:p>
            <a:pPr marL="0" indent="0">
              <a:buFont typeface="Arial" panose="020B0604020202020204" pitchFamily="34" charset="0"/>
              <a:buNone/>
            </a:pPr>
            <a:r>
              <a:rPr lang="en-GB" sz="1900" dirty="0" err="1">
                <a:solidFill>
                  <a:srgbClr val="000000"/>
                </a:solidFill>
                <a:ea typeface="Arial" panose="020B0604020202020204" pitchFamily="34" charset="0"/>
              </a:rPr>
              <a:t>i</a:t>
            </a:r>
            <a:r>
              <a:rPr lang="en-GB" sz="1900" dirty="0">
                <a:solidFill>
                  <a:srgbClr val="000000"/>
                </a:solidFill>
                <a:ea typeface="Arial" panose="020B0604020202020204" pitchFamily="34" charset="0"/>
              </a:rPr>
              <a:t>) Making use of necessary facilities or services in the local community including public transport and recreational facilities or services </a:t>
            </a:r>
          </a:p>
          <a:p>
            <a:pPr marL="0" indent="0">
              <a:buFont typeface="Arial" panose="020B0604020202020204" pitchFamily="34" charset="0"/>
              <a:buNone/>
            </a:pPr>
            <a:r>
              <a:rPr lang="en-GB" sz="1900" dirty="0">
                <a:solidFill>
                  <a:srgbClr val="000000"/>
                </a:solidFill>
                <a:ea typeface="Arial" panose="020B0604020202020204" pitchFamily="34" charset="0"/>
              </a:rPr>
              <a:t>j) Carrying out any caring responsibilities the adult has for a child </a:t>
            </a:r>
          </a:p>
          <a:p>
            <a:pPr marL="0" indent="0">
              <a:lnSpc>
                <a:spcPct val="120000"/>
              </a:lnSpc>
              <a:spcAft>
                <a:spcPts val="750"/>
              </a:spcAft>
              <a:buFont typeface="Arial" panose="020B0604020202020204" pitchFamily="34" charset="0"/>
              <a:buNone/>
            </a:pPr>
            <a:endParaRPr lang="en-GB" sz="1800" dirty="0">
              <a:latin typeface="Lato" panose="020F0502020204030203" pitchFamily="34" charset="0"/>
              <a:ea typeface="Arial" panose="020B0604020202020204" pitchFamily="34" charset="0"/>
              <a:cs typeface="Times New Roman" panose="02020603050405020304" pitchFamily="18" charset="0"/>
            </a:endParaRPr>
          </a:p>
          <a:p>
            <a:endParaRPr lang="en-GB" dirty="0"/>
          </a:p>
        </p:txBody>
      </p:sp>
      <p:sp>
        <p:nvSpPr>
          <p:cNvPr id="13" name="Text Placeholder 2">
            <a:extLst>
              <a:ext uri="{FF2B5EF4-FFF2-40B4-BE49-F238E27FC236}">
                <a16:creationId xmlns:a16="http://schemas.microsoft.com/office/drawing/2014/main" id="{B553F51E-8A2D-4918-9E49-B43752234D22}"/>
              </a:ext>
            </a:extLst>
          </p:cNvPr>
          <p:cNvSpPr txBox="1">
            <a:spLocks/>
          </p:cNvSpPr>
          <p:nvPr/>
        </p:nvSpPr>
        <p:spPr>
          <a:xfrm>
            <a:off x="50634" y="5812422"/>
            <a:ext cx="12242634" cy="96316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r>
              <a:rPr lang="en-GB" dirty="0"/>
              <a:t>3. 	If these needs are left unmet this would have a significant impact on the young person’s well-being. </a:t>
            </a:r>
          </a:p>
        </p:txBody>
      </p:sp>
    </p:spTree>
    <p:extLst>
      <p:ext uri="{BB962C8B-B14F-4D97-AF65-F5344CB8AC3E}">
        <p14:creationId xmlns:p14="http://schemas.microsoft.com/office/powerpoint/2010/main" val="305051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build="p"/>
      <p:bldP spid="11" grpId="0" build="p"/>
      <p:bldP spid="12"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4EB1-149F-4CBC-815C-B3AAE1022A0B}"/>
              </a:ext>
            </a:extLst>
          </p:cNvPr>
          <p:cNvSpPr>
            <a:spLocks noGrp="1"/>
          </p:cNvSpPr>
          <p:nvPr>
            <p:ph type="title"/>
          </p:nvPr>
        </p:nvSpPr>
        <p:spPr/>
        <p:txBody>
          <a:bodyPr/>
          <a:lstStyle/>
          <a:p>
            <a:pPr algn="ctr"/>
            <a:r>
              <a:rPr lang="en-GB" dirty="0"/>
              <a:t>Year 9 EHCP Review</a:t>
            </a:r>
          </a:p>
        </p:txBody>
      </p:sp>
      <p:sp>
        <p:nvSpPr>
          <p:cNvPr id="5" name="Content Placeholder 2">
            <a:extLst>
              <a:ext uri="{FF2B5EF4-FFF2-40B4-BE49-F238E27FC236}">
                <a16:creationId xmlns:a16="http://schemas.microsoft.com/office/drawing/2014/main" id="{15D5A4F3-3326-444E-8928-2A1B968426EA}"/>
              </a:ext>
            </a:extLst>
          </p:cNvPr>
          <p:cNvSpPr>
            <a:spLocks noGrp="1"/>
          </p:cNvSpPr>
          <p:nvPr>
            <p:ph idx="1"/>
          </p:nvPr>
        </p:nvSpPr>
        <p:spPr>
          <a:xfrm>
            <a:off x="160421" y="2711116"/>
            <a:ext cx="12031579" cy="2566737"/>
          </a:xfrm>
        </p:spPr>
        <p:txBody>
          <a:bodyPr>
            <a:normAutofit/>
          </a:bodyPr>
          <a:lstStyle/>
          <a:p>
            <a:r>
              <a:rPr lang="en-GB" sz="2400" dirty="0"/>
              <a:t>Introduce the role of PFA to young person and their parents / carers</a:t>
            </a:r>
          </a:p>
          <a:p>
            <a:r>
              <a:rPr lang="en-GB" sz="2400" dirty="0"/>
              <a:t>Consider the possible care and support needs the young person may have as an adult. </a:t>
            </a:r>
          </a:p>
          <a:p>
            <a:r>
              <a:rPr lang="en-GB" sz="2400" dirty="0">
                <a:hlinkClick r:id="rId2"/>
              </a:rPr>
              <a:t>EHCP example</a:t>
            </a:r>
            <a:endParaRPr lang="en-GB" sz="2400" dirty="0"/>
          </a:p>
          <a:p>
            <a:r>
              <a:rPr lang="en-GB" sz="2400" dirty="0">
                <a:hlinkClick r:id="rId3"/>
              </a:rPr>
              <a:t>EHCP Review example</a:t>
            </a:r>
            <a:endParaRPr lang="en-GB" sz="2400" dirty="0"/>
          </a:p>
          <a:p>
            <a:r>
              <a:rPr lang="en-GB" sz="2400" dirty="0"/>
              <a:t>Share the </a:t>
            </a:r>
            <a:r>
              <a:rPr lang="en-GB" sz="2400" dirty="0">
                <a:hlinkClick r:id="rId4"/>
              </a:rPr>
              <a:t>PFA Guide </a:t>
            </a:r>
            <a:r>
              <a:rPr lang="en-GB" sz="2400" dirty="0"/>
              <a:t>with young person and their parent / carer</a:t>
            </a:r>
          </a:p>
          <a:p>
            <a:pPr marL="0" indent="0">
              <a:buNone/>
            </a:pPr>
            <a:endParaRPr lang="en-GB" dirty="0"/>
          </a:p>
        </p:txBody>
      </p:sp>
    </p:spTree>
    <p:extLst>
      <p:ext uri="{BB962C8B-B14F-4D97-AF65-F5344CB8AC3E}">
        <p14:creationId xmlns:p14="http://schemas.microsoft.com/office/powerpoint/2010/main" val="345180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92354B3-1B31-4EB5-AEA2-401AE7EC893F}"/>
              </a:ext>
            </a:extLst>
          </p:cNvPr>
          <p:cNvSpPr>
            <a:spLocks noGrp="1"/>
          </p:cNvSpPr>
          <p:nvPr>
            <p:ph idx="1"/>
          </p:nvPr>
        </p:nvSpPr>
        <p:spPr>
          <a:xfrm>
            <a:off x="838200" y="2370137"/>
            <a:ext cx="11353800" cy="4255251"/>
          </a:xfrm>
        </p:spPr>
        <p:txBody>
          <a:bodyPr>
            <a:normAutofit/>
          </a:bodyPr>
          <a:lstStyle/>
          <a:p>
            <a:pPr marL="0" indent="0">
              <a:buNone/>
            </a:pPr>
            <a:r>
              <a:rPr lang="en-GB" dirty="0"/>
              <a:t>Worker to:</a:t>
            </a:r>
          </a:p>
          <a:p>
            <a:r>
              <a:rPr lang="en-GB" dirty="0"/>
              <a:t>Complete draft assessment, including young person's ability to understand the process and participate. If needed, identify appropriate advocate. </a:t>
            </a:r>
          </a:p>
          <a:p>
            <a:r>
              <a:rPr lang="en-GB" dirty="0"/>
              <a:t>Connect with other agencies and support services</a:t>
            </a:r>
          </a:p>
          <a:p>
            <a:r>
              <a:rPr lang="en-GB" dirty="0"/>
              <a:t>Attend meetings, i.e. Child Looked After, Child in Need, Education, Health &amp; Care Plan Reviews etc. </a:t>
            </a:r>
          </a:p>
          <a:p>
            <a:r>
              <a:rPr lang="en-GB" dirty="0"/>
              <a:t>Track person’s progress in transition</a:t>
            </a:r>
          </a:p>
          <a:p>
            <a:pPr marL="0" indent="0">
              <a:buNone/>
            </a:pPr>
            <a:endParaRPr lang="en-GB" dirty="0"/>
          </a:p>
        </p:txBody>
      </p:sp>
      <p:sp>
        <p:nvSpPr>
          <p:cNvPr id="5" name="Title 4">
            <a:extLst>
              <a:ext uri="{FF2B5EF4-FFF2-40B4-BE49-F238E27FC236}">
                <a16:creationId xmlns:a16="http://schemas.microsoft.com/office/drawing/2014/main" id="{8940C17E-D1AC-411B-B411-F37F5FBA97C1}"/>
              </a:ext>
            </a:extLst>
          </p:cNvPr>
          <p:cNvSpPr>
            <a:spLocks noGrp="1"/>
          </p:cNvSpPr>
          <p:nvPr>
            <p:ph type="title"/>
          </p:nvPr>
        </p:nvSpPr>
        <p:spPr/>
        <p:txBody>
          <a:bodyPr/>
          <a:lstStyle/>
          <a:p>
            <a:r>
              <a:rPr lang="en-GB" dirty="0"/>
              <a:t>From 16 years onwards…</a:t>
            </a:r>
          </a:p>
        </p:txBody>
      </p:sp>
    </p:spTree>
    <p:extLst>
      <p:ext uri="{BB962C8B-B14F-4D97-AF65-F5344CB8AC3E}">
        <p14:creationId xmlns:p14="http://schemas.microsoft.com/office/powerpoint/2010/main" val="2780680646"/>
      </p:ext>
    </p:extLst>
  </p:cSld>
  <p:clrMapOvr>
    <a:masterClrMapping/>
  </p:clrMapOvr>
</p:sld>
</file>

<file path=ppt/theme/theme1.xml><?xml version="1.0" encoding="utf-8"?>
<a:theme xmlns:a="http://schemas.openxmlformats.org/drawingml/2006/main" name="Office Theme">
  <a:themeElements>
    <a:clrScheme name="Bexley 2021">
      <a:dk1>
        <a:sysClr val="windowText" lastClr="000000"/>
      </a:dk1>
      <a:lt1>
        <a:sysClr val="window" lastClr="FFFFFF"/>
      </a:lt1>
      <a:dk2>
        <a:srgbClr val="2E358B"/>
      </a:dk2>
      <a:lt2>
        <a:srgbClr val="FED7FC"/>
      </a:lt2>
      <a:accent1>
        <a:srgbClr val="06828D"/>
      </a:accent1>
      <a:accent2>
        <a:srgbClr val="912B88"/>
      </a:accent2>
      <a:accent3>
        <a:srgbClr val="218721"/>
      </a:accent3>
      <a:accent4>
        <a:srgbClr val="6056B3"/>
      </a:accent4>
      <a:accent5>
        <a:srgbClr val="DC3800"/>
      </a:accent5>
      <a:accent6>
        <a:srgbClr val="FED7FC"/>
      </a:accent6>
      <a:hlink>
        <a:srgbClr val="0042C7"/>
      </a:hlink>
      <a:folHlink>
        <a:srgbClr val="912B88"/>
      </a:folHlink>
    </a:clrScheme>
    <a:fontScheme name="Bexley">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qua Template 2020" id="{16F654E0-1028-408A-B8FD-E69433A8F9E4}" vid="{F83E6D9D-F7E9-488B-9F8B-915BE81C27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F89C4E7102334FB7309A67C96A7716" ma:contentTypeVersion="1" ma:contentTypeDescription="Create a new document." ma:contentTypeScope="" ma:versionID="c4938a4cb99dadd924896bb55e80cc48">
  <xsd:schema xmlns:xsd="http://www.w3.org/2001/XMLSchema" xmlns:xs="http://www.w3.org/2001/XMLSchema" xmlns:p="http://schemas.microsoft.com/office/2006/metadata/properties" targetNamespace="http://schemas.microsoft.com/office/2006/metadata/properties" ma:root="true" ma:fieldsID="c032f31bce0c27f7c959937df3a44a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E2A343-54FE-4769-81DE-694DA00EACB7}">
  <ds:schemaRefs>
    <ds:schemaRef ds:uri="http://schemas.microsoft.com/sharepoint/v3/contenttype/forms"/>
  </ds:schemaRefs>
</ds:datastoreItem>
</file>

<file path=customXml/itemProps2.xml><?xml version="1.0" encoding="utf-8"?>
<ds:datastoreItem xmlns:ds="http://schemas.openxmlformats.org/officeDocument/2006/customXml" ds:itemID="{5DAC1A71-ADD5-46DD-B0DD-FA60C585C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652119B-F30F-4478-ABC7-FC11E86839A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Aqua Template 21</Template>
  <TotalTime>248</TotalTime>
  <Words>1319</Words>
  <Application>Microsoft Office PowerPoint</Application>
  <PresentationFormat>Widescreen</PresentationFormat>
  <Paragraphs>177</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Lato</vt:lpstr>
      <vt:lpstr>Lato Black</vt:lpstr>
      <vt:lpstr>Rockwell</vt:lpstr>
      <vt:lpstr>Wingdings</vt:lpstr>
      <vt:lpstr>Office Theme</vt:lpstr>
      <vt:lpstr>PowerPoint Presentation</vt:lpstr>
      <vt:lpstr>Who we work with</vt:lpstr>
      <vt:lpstr>Structure of Adult Social Care</vt:lpstr>
      <vt:lpstr>Functions of the Team</vt:lpstr>
      <vt:lpstr>Legislation</vt:lpstr>
      <vt:lpstr>ASC Duties under Care Act 2014</vt:lpstr>
      <vt:lpstr>Care Act 2014: Eligibility Criteria</vt:lpstr>
      <vt:lpstr>Year 9 EHCP Review</vt:lpstr>
      <vt:lpstr>From 16 years onwards…</vt:lpstr>
      <vt:lpstr>Between 17 and 18 years…</vt:lpstr>
      <vt:lpstr>PowerPoint Presentation</vt:lpstr>
      <vt:lpstr>Welcome to Adulthood</vt:lpstr>
      <vt:lpstr>Support to achieve outcomes</vt:lpstr>
      <vt:lpstr>Direct payments &amp; ISF</vt:lpstr>
      <vt:lpstr>Useful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Burrows, Diane</dc:creator>
  <cp:lastModifiedBy>Bexley Voice Parent Carer Forum</cp:lastModifiedBy>
  <cp:revision>4</cp:revision>
  <dcterms:created xsi:type="dcterms:W3CDTF">2022-03-11T11:08:07Z</dcterms:created>
  <dcterms:modified xsi:type="dcterms:W3CDTF">2022-04-27T12:16:00Z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0x01010016F89C4E7102334FB7309A67C96A7716</vt:lpwstr>
  </property>
</Properties>
</file>