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77" r:id="rId5"/>
    <p:sldId id="310" r:id="rId6"/>
    <p:sldId id="276" r:id="rId7"/>
    <p:sldId id="331" r:id="rId8"/>
    <p:sldId id="305" r:id="rId9"/>
    <p:sldId id="311" r:id="rId10"/>
    <p:sldId id="312" r:id="rId11"/>
    <p:sldId id="313" r:id="rId12"/>
    <p:sldId id="314" r:id="rId13"/>
    <p:sldId id="330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3" r:id="rId22"/>
    <p:sldId id="306" r:id="rId23"/>
    <p:sldId id="296" r:id="rId24"/>
    <p:sldId id="259" r:id="rId25"/>
    <p:sldId id="308" r:id="rId26"/>
    <p:sldId id="260" r:id="rId27"/>
    <p:sldId id="261" r:id="rId28"/>
    <p:sldId id="262" r:id="rId29"/>
    <p:sldId id="264" r:id="rId30"/>
    <p:sldId id="263" r:id="rId31"/>
    <p:sldId id="265" r:id="rId32"/>
    <p:sldId id="266" r:id="rId33"/>
    <p:sldId id="267" r:id="rId34"/>
    <p:sldId id="309" r:id="rId35"/>
    <p:sldId id="268" r:id="rId36"/>
    <p:sldId id="269" r:id="rId37"/>
    <p:sldId id="272" r:id="rId38"/>
    <p:sldId id="289" r:id="rId39"/>
    <p:sldId id="273" r:id="rId40"/>
    <p:sldId id="274" r:id="rId41"/>
    <p:sldId id="275" r:id="rId42"/>
    <p:sldId id="271" r:id="rId43"/>
    <p:sldId id="324" r:id="rId44"/>
    <p:sldId id="325" r:id="rId45"/>
    <p:sldId id="278" r:id="rId46"/>
    <p:sldId id="279" r:id="rId47"/>
    <p:sldId id="280" r:id="rId48"/>
    <p:sldId id="282" r:id="rId49"/>
    <p:sldId id="284" r:id="rId50"/>
    <p:sldId id="285" r:id="rId51"/>
    <p:sldId id="286" r:id="rId52"/>
    <p:sldId id="287" r:id="rId53"/>
    <p:sldId id="288" r:id="rId54"/>
    <p:sldId id="326" r:id="rId55"/>
    <p:sldId id="291" r:id="rId56"/>
    <p:sldId id="292" r:id="rId57"/>
    <p:sldId id="327" r:id="rId58"/>
    <p:sldId id="294" r:id="rId59"/>
    <p:sldId id="328" r:id="rId60"/>
    <p:sldId id="293" r:id="rId61"/>
    <p:sldId id="295" r:id="rId62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6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0E2D3-3452-AF42-A674-16F993C52258}" type="doc">
      <dgm:prSet loTypeId="urn:microsoft.com/office/officeart/2005/8/layout/hList7" loCatId="" qsTypeId="urn:microsoft.com/office/officeart/2005/8/quickstyle/simple4" qsCatId="simple" csTypeId="urn:microsoft.com/office/officeart/2005/8/colors/accent1_2" csCatId="accent1" phldr="1"/>
      <dgm:spPr/>
    </dgm:pt>
    <dgm:pt modelId="{08B5283C-DF13-3949-A5DD-E3A1866E20FC}">
      <dgm:prSet phldrT="[Text]"/>
      <dgm:spPr/>
      <dgm:t>
        <a:bodyPr/>
        <a:lstStyle/>
        <a:p>
          <a:r>
            <a:rPr lang="en-GB" dirty="0"/>
            <a:t>Aspiration</a:t>
          </a:r>
        </a:p>
      </dgm:t>
    </dgm:pt>
    <dgm:pt modelId="{65483D5C-2E82-A44D-8A37-CCD2F6695FD2}" type="parTrans" cxnId="{C71E936B-35B3-CB43-99ED-9FD97FD98269}">
      <dgm:prSet/>
      <dgm:spPr/>
      <dgm:t>
        <a:bodyPr/>
        <a:lstStyle/>
        <a:p>
          <a:endParaRPr lang="en-GB"/>
        </a:p>
      </dgm:t>
    </dgm:pt>
    <dgm:pt modelId="{07608F5F-16FF-964E-AAB1-19CFA9D5A344}" type="sibTrans" cxnId="{C71E936B-35B3-CB43-99ED-9FD97FD98269}">
      <dgm:prSet/>
      <dgm:spPr/>
      <dgm:t>
        <a:bodyPr/>
        <a:lstStyle/>
        <a:p>
          <a:endParaRPr lang="en-GB"/>
        </a:p>
      </dgm:t>
    </dgm:pt>
    <dgm:pt modelId="{427D6E89-49CE-DE44-9B74-DC5AD8F19975}">
      <dgm:prSet phldrT="[Text]"/>
      <dgm:spPr/>
      <dgm:t>
        <a:bodyPr/>
        <a:lstStyle/>
        <a:p>
          <a:r>
            <a:rPr lang="en-GB" dirty="0"/>
            <a:t>Outcomes</a:t>
          </a:r>
        </a:p>
      </dgm:t>
    </dgm:pt>
    <dgm:pt modelId="{E1C0CB37-B9B0-2345-AD5B-6C352710EB7B}" type="parTrans" cxnId="{B7DBB081-7942-234A-B4F1-DE5F5379E6CD}">
      <dgm:prSet/>
      <dgm:spPr/>
      <dgm:t>
        <a:bodyPr/>
        <a:lstStyle/>
        <a:p>
          <a:endParaRPr lang="en-GB"/>
        </a:p>
      </dgm:t>
    </dgm:pt>
    <dgm:pt modelId="{756EB8F9-AA51-3743-AA52-2EDFD68A4C35}" type="sibTrans" cxnId="{B7DBB081-7942-234A-B4F1-DE5F5379E6CD}">
      <dgm:prSet/>
      <dgm:spPr/>
      <dgm:t>
        <a:bodyPr/>
        <a:lstStyle/>
        <a:p>
          <a:endParaRPr lang="en-GB"/>
        </a:p>
      </dgm:t>
    </dgm:pt>
    <dgm:pt modelId="{52888EAE-3801-C649-A7EC-65501D7FDC1C}">
      <dgm:prSet/>
      <dgm:spPr/>
      <dgm:t>
        <a:bodyPr/>
        <a:lstStyle/>
        <a:p>
          <a:r>
            <a:rPr lang="en-GB" dirty="0"/>
            <a:t>Provision</a:t>
          </a:r>
        </a:p>
      </dgm:t>
    </dgm:pt>
    <dgm:pt modelId="{D66F8FAA-6BE2-0D49-AF93-663FC0D95667}" type="parTrans" cxnId="{8E722168-2F67-CB41-8C11-30BE455EE7A7}">
      <dgm:prSet/>
      <dgm:spPr/>
      <dgm:t>
        <a:bodyPr/>
        <a:lstStyle/>
        <a:p>
          <a:endParaRPr lang="en-GB"/>
        </a:p>
      </dgm:t>
    </dgm:pt>
    <dgm:pt modelId="{AA1BF14D-729D-4E45-A7B1-090414DB1507}" type="sibTrans" cxnId="{8E722168-2F67-CB41-8C11-30BE455EE7A7}">
      <dgm:prSet/>
      <dgm:spPr/>
      <dgm:t>
        <a:bodyPr/>
        <a:lstStyle/>
        <a:p>
          <a:endParaRPr lang="en-GB"/>
        </a:p>
      </dgm:t>
    </dgm:pt>
    <dgm:pt modelId="{FC3DDFC8-FD46-D74F-8AC9-153B59B28722}">
      <dgm:prSet phldrT="[Text]"/>
      <dgm:spPr/>
      <dgm:t>
        <a:bodyPr/>
        <a:lstStyle/>
        <a:p>
          <a:r>
            <a:rPr lang="en-GB" dirty="0"/>
            <a:t>Needs</a:t>
          </a:r>
        </a:p>
      </dgm:t>
    </dgm:pt>
    <dgm:pt modelId="{0F8459AD-965E-664E-A430-665D7DD43E92}" type="sibTrans" cxnId="{D5A80461-5257-A241-A863-C75DF0A16AC4}">
      <dgm:prSet/>
      <dgm:spPr/>
      <dgm:t>
        <a:bodyPr/>
        <a:lstStyle/>
        <a:p>
          <a:endParaRPr lang="en-GB"/>
        </a:p>
      </dgm:t>
    </dgm:pt>
    <dgm:pt modelId="{5180F318-2B06-E640-A285-E95821888403}" type="parTrans" cxnId="{D5A80461-5257-A241-A863-C75DF0A16AC4}">
      <dgm:prSet/>
      <dgm:spPr/>
      <dgm:t>
        <a:bodyPr/>
        <a:lstStyle/>
        <a:p>
          <a:endParaRPr lang="en-GB"/>
        </a:p>
      </dgm:t>
    </dgm:pt>
    <dgm:pt modelId="{71578262-A2DB-574F-9841-E4BDB0313F89}" type="pres">
      <dgm:prSet presAssocID="{4720E2D3-3452-AF42-A674-16F993C52258}" presName="Name0" presStyleCnt="0">
        <dgm:presLayoutVars>
          <dgm:dir/>
          <dgm:resizeHandles val="exact"/>
        </dgm:presLayoutVars>
      </dgm:prSet>
      <dgm:spPr/>
    </dgm:pt>
    <dgm:pt modelId="{960B553D-BA39-9E47-ACB2-0EBDE826C440}" type="pres">
      <dgm:prSet presAssocID="{4720E2D3-3452-AF42-A674-16F993C52258}" presName="fgShape" presStyleLbl="fgShp" presStyleIdx="0" presStyleCnt="1"/>
      <dgm:spPr>
        <a:solidFill>
          <a:schemeClr val="accent6"/>
        </a:solidFill>
      </dgm:spPr>
    </dgm:pt>
    <dgm:pt modelId="{98ABAA7E-DAD4-A749-B03D-8D3E70477800}" type="pres">
      <dgm:prSet presAssocID="{4720E2D3-3452-AF42-A674-16F993C52258}" presName="linComp" presStyleCnt="0"/>
      <dgm:spPr/>
    </dgm:pt>
    <dgm:pt modelId="{23C5BDD9-2960-8641-94D1-E1086628CF4C}" type="pres">
      <dgm:prSet presAssocID="{08B5283C-DF13-3949-A5DD-E3A1866E20FC}" presName="compNode" presStyleCnt="0"/>
      <dgm:spPr/>
    </dgm:pt>
    <dgm:pt modelId="{E1A399E4-136F-E84E-8AB8-83BA535155C2}" type="pres">
      <dgm:prSet presAssocID="{08B5283C-DF13-3949-A5DD-E3A1866E20FC}" presName="bkgdShape" presStyleLbl="node1" presStyleIdx="0" presStyleCnt="4" custScaleX="88779" custLinFactNeighborX="-3135"/>
      <dgm:spPr/>
    </dgm:pt>
    <dgm:pt modelId="{D32BDC51-4413-234B-AE91-2A3B24F0E985}" type="pres">
      <dgm:prSet presAssocID="{08B5283C-DF13-3949-A5DD-E3A1866E20FC}" presName="nodeTx" presStyleLbl="node1" presStyleIdx="0" presStyleCnt="4">
        <dgm:presLayoutVars>
          <dgm:bulletEnabled val="1"/>
        </dgm:presLayoutVars>
      </dgm:prSet>
      <dgm:spPr/>
    </dgm:pt>
    <dgm:pt modelId="{8C30C5FF-F08F-1347-BDC0-0BE25B88C8DC}" type="pres">
      <dgm:prSet presAssocID="{08B5283C-DF13-3949-A5DD-E3A1866E20FC}" presName="invisiNode" presStyleLbl="node1" presStyleIdx="0" presStyleCnt="4"/>
      <dgm:spPr/>
    </dgm:pt>
    <dgm:pt modelId="{1F2D5A00-EFAF-0944-AF3C-26EFB83A694F}" type="pres">
      <dgm:prSet presAssocID="{08B5283C-DF13-3949-A5DD-E3A1866E20FC}" presName="imagNode" presStyleLbl="fgImgPlace1" presStyleIdx="0" presStyleCnt="4" custScaleY="130176" custLinFactNeighborX="2306" custLinFactNeighborY="1768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28A87B3-8FA1-4B48-ADA5-EEC0FBF04E02}" type="pres">
      <dgm:prSet presAssocID="{07608F5F-16FF-964E-AAB1-19CFA9D5A344}" presName="sibTrans" presStyleLbl="sibTrans2D1" presStyleIdx="0" presStyleCnt="0"/>
      <dgm:spPr/>
    </dgm:pt>
    <dgm:pt modelId="{2E5BEAE2-CE7C-A349-8EAB-761262861D90}" type="pres">
      <dgm:prSet presAssocID="{FC3DDFC8-FD46-D74F-8AC9-153B59B28722}" presName="compNode" presStyleCnt="0"/>
      <dgm:spPr/>
    </dgm:pt>
    <dgm:pt modelId="{1602581E-F549-8442-9B2A-2CB99DA09400}" type="pres">
      <dgm:prSet presAssocID="{FC3DDFC8-FD46-D74F-8AC9-153B59B28722}" presName="bkgdShape" presStyleLbl="node1" presStyleIdx="1" presStyleCnt="4" custScaleX="88608"/>
      <dgm:spPr/>
    </dgm:pt>
    <dgm:pt modelId="{268243F6-B327-AF49-97ED-3B5AAC65490B}" type="pres">
      <dgm:prSet presAssocID="{FC3DDFC8-FD46-D74F-8AC9-153B59B28722}" presName="nodeTx" presStyleLbl="node1" presStyleIdx="1" presStyleCnt="4">
        <dgm:presLayoutVars>
          <dgm:bulletEnabled val="1"/>
        </dgm:presLayoutVars>
      </dgm:prSet>
      <dgm:spPr/>
    </dgm:pt>
    <dgm:pt modelId="{C64EB777-962C-5843-9F5B-DBCAB634942D}" type="pres">
      <dgm:prSet presAssocID="{FC3DDFC8-FD46-D74F-8AC9-153B59B28722}" presName="invisiNode" presStyleLbl="node1" presStyleIdx="1" presStyleCnt="4"/>
      <dgm:spPr/>
    </dgm:pt>
    <dgm:pt modelId="{C100702E-15B7-BA46-8048-14D4CF673742}" type="pres">
      <dgm:prSet presAssocID="{FC3DDFC8-FD46-D74F-8AC9-153B59B28722}" presName="imagNode" presStyleLbl="fgImgPlace1" presStyleIdx="1" presStyleCnt="4" custScaleY="124310" custLinFactNeighborX="774" custLinFactNeighborY="10892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E8922AC8-0794-C042-A522-6F8B34502F9E}" type="pres">
      <dgm:prSet presAssocID="{0F8459AD-965E-664E-A430-665D7DD43E92}" presName="sibTrans" presStyleLbl="sibTrans2D1" presStyleIdx="0" presStyleCnt="0"/>
      <dgm:spPr/>
    </dgm:pt>
    <dgm:pt modelId="{A5729787-7906-D74B-964E-28A542923960}" type="pres">
      <dgm:prSet presAssocID="{427D6E89-49CE-DE44-9B74-DC5AD8F19975}" presName="compNode" presStyleCnt="0"/>
      <dgm:spPr/>
    </dgm:pt>
    <dgm:pt modelId="{89767133-5E20-3341-ABB3-EB2227608E14}" type="pres">
      <dgm:prSet presAssocID="{427D6E89-49CE-DE44-9B74-DC5AD8F19975}" presName="bkgdShape" presStyleLbl="node1" presStyleIdx="2" presStyleCnt="4" custScaleX="88634" custLinFactNeighborX="1605"/>
      <dgm:spPr/>
    </dgm:pt>
    <dgm:pt modelId="{D1E02DD7-B4B1-3A4F-AC1B-9FF0A26A2133}" type="pres">
      <dgm:prSet presAssocID="{427D6E89-49CE-DE44-9B74-DC5AD8F19975}" presName="nodeTx" presStyleLbl="node1" presStyleIdx="2" presStyleCnt="4">
        <dgm:presLayoutVars>
          <dgm:bulletEnabled val="1"/>
        </dgm:presLayoutVars>
      </dgm:prSet>
      <dgm:spPr/>
    </dgm:pt>
    <dgm:pt modelId="{5712F5B5-F64B-C048-98F3-C3F565757718}" type="pres">
      <dgm:prSet presAssocID="{427D6E89-49CE-DE44-9B74-DC5AD8F19975}" presName="invisiNode" presStyleLbl="node1" presStyleIdx="2" presStyleCnt="4"/>
      <dgm:spPr/>
    </dgm:pt>
    <dgm:pt modelId="{CCC90E36-8251-1B46-9E1F-3A6A605B591D}" type="pres">
      <dgm:prSet presAssocID="{427D6E89-49CE-DE44-9B74-DC5AD8F19975}" presName="imagNode" presStyleLbl="fgImgPlace1" presStyleIdx="2" presStyleCnt="4" custScaleY="124310" custLinFactNeighborY="15466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516BFBC-3067-124B-B4A1-764460C31E33}" type="pres">
      <dgm:prSet presAssocID="{756EB8F9-AA51-3743-AA52-2EDFD68A4C35}" presName="sibTrans" presStyleLbl="sibTrans2D1" presStyleIdx="0" presStyleCnt="0"/>
      <dgm:spPr/>
    </dgm:pt>
    <dgm:pt modelId="{FDC93662-F97E-9948-AF2A-666F076D3857}" type="pres">
      <dgm:prSet presAssocID="{52888EAE-3801-C649-A7EC-65501D7FDC1C}" presName="compNode" presStyleCnt="0"/>
      <dgm:spPr/>
    </dgm:pt>
    <dgm:pt modelId="{157DCE67-D730-054E-8616-CF2FEF81405A}" type="pres">
      <dgm:prSet presAssocID="{52888EAE-3801-C649-A7EC-65501D7FDC1C}" presName="bkgdShape" presStyleLbl="node1" presStyleIdx="3" presStyleCnt="4" custScaleX="84812" custLinFactNeighborX="5529"/>
      <dgm:spPr/>
    </dgm:pt>
    <dgm:pt modelId="{44C99706-3951-4143-9439-DB6A701B1823}" type="pres">
      <dgm:prSet presAssocID="{52888EAE-3801-C649-A7EC-65501D7FDC1C}" presName="nodeTx" presStyleLbl="node1" presStyleIdx="3" presStyleCnt="4">
        <dgm:presLayoutVars>
          <dgm:bulletEnabled val="1"/>
        </dgm:presLayoutVars>
      </dgm:prSet>
      <dgm:spPr/>
    </dgm:pt>
    <dgm:pt modelId="{D487D5D1-7A4F-9547-B612-9DEF4749FD2F}" type="pres">
      <dgm:prSet presAssocID="{52888EAE-3801-C649-A7EC-65501D7FDC1C}" presName="invisiNode" presStyleLbl="node1" presStyleIdx="3" presStyleCnt="4"/>
      <dgm:spPr/>
    </dgm:pt>
    <dgm:pt modelId="{FF0A7692-5AE0-0842-A159-C81C26A144A9}" type="pres">
      <dgm:prSet presAssocID="{52888EAE-3801-C649-A7EC-65501D7FDC1C}" presName="imagNode" presStyleLbl="fgImgPlace1" presStyleIdx="3" presStyleCnt="4" custScaleX="103373" custScaleY="129325" custLinFactNeighborX="-2469" custLinFactNeighborY="14857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35B64918-89ED-4640-87B2-FB2BD186C119}" type="presOf" srcId="{4720E2D3-3452-AF42-A674-16F993C52258}" destId="{71578262-A2DB-574F-9841-E4BDB0313F89}" srcOrd="0" destOrd="0" presId="urn:microsoft.com/office/officeart/2005/8/layout/hList7"/>
    <dgm:cxn modelId="{2C149E1F-73C2-4D1B-A168-57E54EC97555}" type="presOf" srcId="{427D6E89-49CE-DE44-9B74-DC5AD8F19975}" destId="{D1E02DD7-B4B1-3A4F-AC1B-9FF0A26A2133}" srcOrd="1" destOrd="0" presId="urn:microsoft.com/office/officeart/2005/8/layout/hList7"/>
    <dgm:cxn modelId="{3B021732-EAE2-4446-96DD-BA06A10F1585}" type="presOf" srcId="{08B5283C-DF13-3949-A5DD-E3A1866E20FC}" destId="{E1A399E4-136F-E84E-8AB8-83BA535155C2}" srcOrd="0" destOrd="0" presId="urn:microsoft.com/office/officeart/2005/8/layout/hList7"/>
    <dgm:cxn modelId="{D5A80461-5257-A241-A863-C75DF0A16AC4}" srcId="{4720E2D3-3452-AF42-A674-16F993C52258}" destId="{FC3DDFC8-FD46-D74F-8AC9-153B59B28722}" srcOrd="1" destOrd="0" parTransId="{5180F318-2B06-E640-A285-E95821888403}" sibTransId="{0F8459AD-965E-664E-A430-665D7DD43E92}"/>
    <dgm:cxn modelId="{8E722168-2F67-CB41-8C11-30BE455EE7A7}" srcId="{4720E2D3-3452-AF42-A674-16F993C52258}" destId="{52888EAE-3801-C649-A7EC-65501D7FDC1C}" srcOrd="3" destOrd="0" parTransId="{D66F8FAA-6BE2-0D49-AF93-663FC0D95667}" sibTransId="{AA1BF14D-729D-4E45-A7B1-090414DB1507}"/>
    <dgm:cxn modelId="{C71E936B-35B3-CB43-99ED-9FD97FD98269}" srcId="{4720E2D3-3452-AF42-A674-16F993C52258}" destId="{08B5283C-DF13-3949-A5DD-E3A1866E20FC}" srcOrd="0" destOrd="0" parTransId="{65483D5C-2E82-A44D-8A37-CCD2F6695FD2}" sibTransId="{07608F5F-16FF-964E-AAB1-19CFA9D5A344}"/>
    <dgm:cxn modelId="{7F66896F-746F-492A-A7A3-216BBAEF96DB}" type="presOf" srcId="{0F8459AD-965E-664E-A430-665D7DD43E92}" destId="{E8922AC8-0794-C042-A522-6F8B34502F9E}" srcOrd="0" destOrd="0" presId="urn:microsoft.com/office/officeart/2005/8/layout/hList7"/>
    <dgm:cxn modelId="{440A5759-CB8F-40AE-85B1-ACC5B25B3DA6}" type="presOf" srcId="{756EB8F9-AA51-3743-AA52-2EDFD68A4C35}" destId="{3516BFBC-3067-124B-B4A1-764460C31E33}" srcOrd="0" destOrd="0" presId="urn:microsoft.com/office/officeart/2005/8/layout/hList7"/>
    <dgm:cxn modelId="{B7DBB081-7942-234A-B4F1-DE5F5379E6CD}" srcId="{4720E2D3-3452-AF42-A674-16F993C52258}" destId="{427D6E89-49CE-DE44-9B74-DC5AD8F19975}" srcOrd="2" destOrd="0" parTransId="{E1C0CB37-B9B0-2345-AD5B-6C352710EB7B}" sibTransId="{756EB8F9-AA51-3743-AA52-2EDFD68A4C35}"/>
    <dgm:cxn modelId="{B735EC8D-40C2-4A2C-9BB5-A4C4096F5E28}" type="presOf" srcId="{07608F5F-16FF-964E-AAB1-19CFA9D5A344}" destId="{F28A87B3-8FA1-4B48-ADA5-EEC0FBF04E02}" srcOrd="0" destOrd="0" presId="urn:microsoft.com/office/officeart/2005/8/layout/hList7"/>
    <dgm:cxn modelId="{D0FFE297-5282-455A-A8EE-3861D43CC62A}" type="presOf" srcId="{427D6E89-49CE-DE44-9B74-DC5AD8F19975}" destId="{89767133-5E20-3341-ABB3-EB2227608E14}" srcOrd="0" destOrd="0" presId="urn:microsoft.com/office/officeart/2005/8/layout/hList7"/>
    <dgm:cxn modelId="{0AA627A7-A91A-43B3-9A10-26E6814E6249}" type="presOf" srcId="{52888EAE-3801-C649-A7EC-65501D7FDC1C}" destId="{157DCE67-D730-054E-8616-CF2FEF81405A}" srcOrd="0" destOrd="0" presId="urn:microsoft.com/office/officeart/2005/8/layout/hList7"/>
    <dgm:cxn modelId="{CAFA86A8-9398-4A4E-BB8F-A171777EE6E4}" type="presOf" srcId="{52888EAE-3801-C649-A7EC-65501D7FDC1C}" destId="{44C99706-3951-4143-9439-DB6A701B1823}" srcOrd="1" destOrd="0" presId="urn:microsoft.com/office/officeart/2005/8/layout/hList7"/>
    <dgm:cxn modelId="{5FFC72C1-C6EB-4D5C-B4B1-1AB616D3EC43}" type="presOf" srcId="{FC3DDFC8-FD46-D74F-8AC9-153B59B28722}" destId="{1602581E-F549-8442-9B2A-2CB99DA09400}" srcOrd="0" destOrd="0" presId="urn:microsoft.com/office/officeart/2005/8/layout/hList7"/>
    <dgm:cxn modelId="{E583EAD0-50AB-429F-8915-93882FE99D0A}" type="presOf" srcId="{FC3DDFC8-FD46-D74F-8AC9-153B59B28722}" destId="{268243F6-B327-AF49-97ED-3B5AAC65490B}" srcOrd="1" destOrd="0" presId="urn:microsoft.com/office/officeart/2005/8/layout/hList7"/>
    <dgm:cxn modelId="{5838E6F5-5D0B-4935-8E5C-B022F49A14D5}" type="presOf" srcId="{08B5283C-DF13-3949-A5DD-E3A1866E20FC}" destId="{D32BDC51-4413-234B-AE91-2A3B24F0E985}" srcOrd="1" destOrd="0" presId="urn:microsoft.com/office/officeart/2005/8/layout/hList7"/>
    <dgm:cxn modelId="{E6ACF1B2-4D19-45A3-92D2-C8528D1B6F09}" type="presParOf" srcId="{71578262-A2DB-574F-9841-E4BDB0313F89}" destId="{960B553D-BA39-9E47-ACB2-0EBDE826C440}" srcOrd="0" destOrd="0" presId="urn:microsoft.com/office/officeart/2005/8/layout/hList7"/>
    <dgm:cxn modelId="{2C9ADB05-3D19-48F1-BEFB-C2D382CCD77F}" type="presParOf" srcId="{71578262-A2DB-574F-9841-E4BDB0313F89}" destId="{98ABAA7E-DAD4-A749-B03D-8D3E70477800}" srcOrd="1" destOrd="0" presId="urn:microsoft.com/office/officeart/2005/8/layout/hList7"/>
    <dgm:cxn modelId="{76331324-AC4F-436E-9805-93A02A67EB63}" type="presParOf" srcId="{98ABAA7E-DAD4-A749-B03D-8D3E70477800}" destId="{23C5BDD9-2960-8641-94D1-E1086628CF4C}" srcOrd="0" destOrd="0" presId="urn:microsoft.com/office/officeart/2005/8/layout/hList7"/>
    <dgm:cxn modelId="{C9EF5231-C5F2-420B-9B02-C1FC9E163AD5}" type="presParOf" srcId="{23C5BDD9-2960-8641-94D1-E1086628CF4C}" destId="{E1A399E4-136F-E84E-8AB8-83BA535155C2}" srcOrd="0" destOrd="0" presId="urn:microsoft.com/office/officeart/2005/8/layout/hList7"/>
    <dgm:cxn modelId="{616068E7-B27A-4874-9855-5567643F8F74}" type="presParOf" srcId="{23C5BDD9-2960-8641-94D1-E1086628CF4C}" destId="{D32BDC51-4413-234B-AE91-2A3B24F0E985}" srcOrd="1" destOrd="0" presId="urn:microsoft.com/office/officeart/2005/8/layout/hList7"/>
    <dgm:cxn modelId="{49630DCC-1B53-4BFC-8D32-477771D2410D}" type="presParOf" srcId="{23C5BDD9-2960-8641-94D1-E1086628CF4C}" destId="{8C30C5FF-F08F-1347-BDC0-0BE25B88C8DC}" srcOrd="2" destOrd="0" presId="urn:microsoft.com/office/officeart/2005/8/layout/hList7"/>
    <dgm:cxn modelId="{E44B3E94-F7C4-4B2A-8708-CAE6E67FEE69}" type="presParOf" srcId="{23C5BDD9-2960-8641-94D1-E1086628CF4C}" destId="{1F2D5A00-EFAF-0944-AF3C-26EFB83A694F}" srcOrd="3" destOrd="0" presId="urn:microsoft.com/office/officeart/2005/8/layout/hList7"/>
    <dgm:cxn modelId="{1A0F6C70-BDD4-41C0-B423-454A2E54212C}" type="presParOf" srcId="{98ABAA7E-DAD4-A749-B03D-8D3E70477800}" destId="{F28A87B3-8FA1-4B48-ADA5-EEC0FBF04E02}" srcOrd="1" destOrd="0" presId="urn:microsoft.com/office/officeart/2005/8/layout/hList7"/>
    <dgm:cxn modelId="{1472FBAF-D74D-41F4-A9F7-B7C6C184B734}" type="presParOf" srcId="{98ABAA7E-DAD4-A749-B03D-8D3E70477800}" destId="{2E5BEAE2-CE7C-A349-8EAB-761262861D90}" srcOrd="2" destOrd="0" presId="urn:microsoft.com/office/officeart/2005/8/layout/hList7"/>
    <dgm:cxn modelId="{81CE0349-F0B7-4045-8C75-16DE96809E41}" type="presParOf" srcId="{2E5BEAE2-CE7C-A349-8EAB-761262861D90}" destId="{1602581E-F549-8442-9B2A-2CB99DA09400}" srcOrd="0" destOrd="0" presId="urn:microsoft.com/office/officeart/2005/8/layout/hList7"/>
    <dgm:cxn modelId="{A8DE6291-3C36-4810-A4F7-4F8EE11B3669}" type="presParOf" srcId="{2E5BEAE2-CE7C-A349-8EAB-761262861D90}" destId="{268243F6-B327-AF49-97ED-3B5AAC65490B}" srcOrd="1" destOrd="0" presId="urn:microsoft.com/office/officeart/2005/8/layout/hList7"/>
    <dgm:cxn modelId="{9AA5226C-2581-48BC-8177-36EFE6B324BE}" type="presParOf" srcId="{2E5BEAE2-CE7C-A349-8EAB-761262861D90}" destId="{C64EB777-962C-5843-9F5B-DBCAB634942D}" srcOrd="2" destOrd="0" presId="urn:microsoft.com/office/officeart/2005/8/layout/hList7"/>
    <dgm:cxn modelId="{7B9C6929-C7B7-421D-B39B-EAE63B4FE511}" type="presParOf" srcId="{2E5BEAE2-CE7C-A349-8EAB-761262861D90}" destId="{C100702E-15B7-BA46-8048-14D4CF673742}" srcOrd="3" destOrd="0" presId="urn:microsoft.com/office/officeart/2005/8/layout/hList7"/>
    <dgm:cxn modelId="{2451D218-D7CE-4825-9E3C-9A138D2555F4}" type="presParOf" srcId="{98ABAA7E-DAD4-A749-B03D-8D3E70477800}" destId="{E8922AC8-0794-C042-A522-6F8B34502F9E}" srcOrd="3" destOrd="0" presId="urn:microsoft.com/office/officeart/2005/8/layout/hList7"/>
    <dgm:cxn modelId="{DA686344-1D89-47A6-9D2D-C64CBE8796D1}" type="presParOf" srcId="{98ABAA7E-DAD4-A749-B03D-8D3E70477800}" destId="{A5729787-7906-D74B-964E-28A542923960}" srcOrd="4" destOrd="0" presId="urn:microsoft.com/office/officeart/2005/8/layout/hList7"/>
    <dgm:cxn modelId="{173D1E7E-374E-42ED-ADF4-BFF1B665CF94}" type="presParOf" srcId="{A5729787-7906-D74B-964E-28A542923960}" destId="{89767133-5E20-3341-ABB3-EB2227608E14}" srcOrd="0" destOrd="0" presId="urn:microsoft.com/office/officeart/2005/8/layout/hList7"/>
    <dgm:cxn modelId="{D1DC3FC0-9A6C-4C99-AA33-85A2F20128A9}" type="presParOf" srcId="{A5729787-7906-D74B-964E-28A542923960}" destId="{D1E02DD7-B4B1-3A4F-AC1B-9FF0A26A2133}" srcOrd="1" destOrd="0" presId="urn:microsoft.com/office/officeart/2005/8/layout/hList7"/>
    <dgm:cxn modelId="{40F45A86-4B2F-46B8-B386-1047933B3B05}" type="presParOf" srcId="{A5729787-7906-D74B-964E-28A542923960}" destId="{5712F5B5-F64B-C048-98F3-C3F565757718}" srcOrd="2" destOrd="0" presId="urn:microsoft.com/office/officeart/2005/8/layout/hList7"/>
    <dgm:cxn modelId="{401C1DB3-A8EF-4138-A165-69D4B9198D2E}" type="presParOf" srcId="{A5729787-7906-D74B-964E-28A542923960}" destId="{CCC90E36-8251-1B46-9E1F-3A6A605B591D}" srcOrd="3" destOrd="0" presId="urn:microsoft.com/office/officeart/2005/8/layout/hList7"/>
    <dgm:cxn modelId="{4338DEB3-9A4C-424D-8B93-10D3F29E8925}" type="presParOf" srcId="{98ABAA7E-DAD4-A749-B03D-8D3E70477800}" destId="{3516BFBC-3067-124B-B4A1-764460C31E33}" srcOrd="5" destOrd="0" presId="urn:microsoft.com/office/officeart/2005/8/layout/hList7"/>
    <dgm:cxn modelId="{0F76C405-01FC-459D-848C-3BF2FE651B47}" type="presParOf" srcId="{98ABAA7E-DAD4-A749-B03D-8D3E70477800}" destId="{FDC93662-F97E-9948-AF2A-666F076D3857}" srcOrd="6" destOrd="0" presId="urn:microsoft.com/office/officeart/2005/8/layout/hList7"/>
    <dgm:cxn modelId="{C1C26FBF-8308-46C1-85CB-2AC7D96D293E}" type="presParOf" srcId="{FDC93662-F97E-9948-AF2A-666F076D3857}" destId="{157DCE67-D730-054E-8616-CF2FEF81405A}" srcOrd="0" destOrd="0" presId="urn:microsoft.com/office/officeart/2005/8/layout/hList7"/>
    <dgm:cxn modelId="{37A51199-E88D-4E29-8B04-AF4489D7589C}" type="presParOf" srcId="{FDC93662-F97E-9948-AF2A-666F076D3857}" destId="{44C99706-3951-4143-9439-DB6A701B1823}" srcOrd="1" destOrd="0" presId="urn:microsoft.com/office/officeart/2005/8/layout/hList7"/>
    <dgm:cxn modelId="{CC0ECD13-664B-4E5D-ADB2-D8E935FAD7AF}" type="presParOf" srcId="{FDC93662-F97E-9948-AF2A-666F076D3857}" destId="{D487D5D1-7A4F-9547-B612-9DEF4749FD2F}" srcOrd="2" destOrd="0" presId="urn:microsoft.com/office/officeart/2005/8/layout/hList7"/>
    <dgm:cxn modelId="{DC53F297-171B-41DB-9B02-34054FF301F3}" type="presParOf" srcId="{FDC93662-F97E-9948-AF2A-666F076D3857}" destId="{FF0A7692-5AE0-0842-A159-C81C26A144A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9386A4-9C78-4657-B1E3-67061DB92D0E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1F61C7-052B-4F51-BDF4-881163C25E8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Specific &amp; Stretch</a:t>
          </a:r>
        </a:p>
      </dgm:t>
    </dgm:pt>
    <dgm:pt modelId="{975F3B42-68F6-4E09-AF0F-0F01D9FEAF22}" type="parTrans" cxnId="{375E3B92-7AA7-4CF2-8829-9CDE58B0D25C}">
      <dgm:prSet/>
      <dgm:spPr/>
      <dgm:t>
        <a:bodyPr/>
        <a:lstStyle/>
        <a:p>
          <a:endParaRPr lang="en-GB"/>
        </a:p>
      </dgm:t>
    </dgm:pt>
    <dgm:pt modelId="{BD8610D8-C17E-47DC-8681-91872001A6DE}" type="sibTrans" cxnId="{375E3B92-7AA7-4CF2-8829-9CDE58B0D25C}">
      <dgm:prSet/>
      <dgm:spPr/>
      <dgm:t>
        <a:bodyPr/>
        <a:lstStyle/>
        <a:p>
          <a:endParaRPr lang="en-GB"/>
        </a:p>
      </dgm:t>
    </dgm:pt>
    <dgm:pt modelId="{29B07C0A-3447-49BC-B603-DBE149B240F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en-US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Has a clear target: The what</a:t>
          </a:r>
          <a:endParaRPr lang="en-GB" sz="1200" b="1" dirty="0">
            <a:solidFill>
              <a:schemeClr val="tx1"/>
            </a:solidFill>
          </a:endParaRPr>
        </a:p>
      </dgm:t>
    </dgm:pt>
    <dgm:pt modelId="{9512D7AD-C7AC-4122-97DF-0E4C87B22DFB}" type="parTrans" cxnId="{3C7C7B5B-2C7B-4D8B-BD55-85702B60F9A5}">
      <dgm:prSet/>
      <dgm:spPr/>
      <dgm:t>
        <a:bodyPr/>
        <a:lstStyle/>
        <a:p>
          <a:endParaRPr lang="en-GB"/>
        </a:p>
      </dgm:t>
    </dgm:pt>
    <dgm:pt modelId="{4443F9FB-4C15-4030-85D7-C4A639DF3AAB}" type="sibTrans" cxnId="{3C7C7B5B-2C7B-4D8B-BD55-85702B60F9A5}">
      <dgm:prSet/>
      <dgm:spPr/>
      <dgm:t>
        <a:bodyPr/>
        <a:lstStyle/>
        <a:p>
          <a:endParaRPr lang="en-GB"/>
        </a:p>
      </dgm:t>
    </dgm:pt>
    <dgm:pt modelId="{A0D8F128-5261-4FBF-B7BA-648E5E5D9542}">
      <dgm:prSet phldrT="[Text]" phldr="1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en-GB" sz="1100" b="1" dirty="0"/>
        </a:p>
      </dgm:t>
    </dgm:pt>
    <dgm:pt modelId="{266E4D98-D36E-46C5-ABCF-394EB42E668A}" type="parTrans" cxnId="{A42A60F5-E5F6-4E4E-9758-6F86E5913766}">
      <dgm:prSet/>
      <dgm:spPr/>
      <dgm:t>
        <a:bodyPr/>
        <a:lstStyle/>
        <a:p>
          <a:endParaRPr lang="en-GB"/>
        </a:p>
      </dgm:t>
    </dgm:pt>
    <dgm:pt modelId="{7225B5BA-D3B5-46AE-A1CD-65AD9FAEA724}" type="sibTrans" cxnId="{A42A60F5-E5F6-4E4E-9758-6F86E5913766}">
      <dgm:prSet/>
      <dgm:spPr/>
      <dgm:t>
        <a:bodyPr/>
        <a:lstStyle/>
        <a:p>
          <a:endParaRPr lang="en-GB"/>
        </a:p>
      </dgm:t>
    </dgm:pt>
    <dgm:pt modelId="{8E59D862-5E1D-4E79-875C-9A1910C9E9E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Measurable (and Motivational)</a:t>
          </a:r>
        </a:p>
      </dgm:t>
    </dgm:pt>
    <dgm:pt modelId="{93EA023C-04E8-459E-B2AE-622956B41790}" type="parTrans" cxnId="{9D213E3C-F942-4E39-97A7-E862CDC83CB1}">
      <dgm:prSet/>
      <dgm:spPr/>
      <dgm:t>
        <a:bodyPr/>
        <a:lstStyle/>
        <a:p>
          <a:endParaRPr lang="en-GB"/>
        </a:p>
      </dgm:t>
    </dgm:pt>
    <dgm:pt modelId="{98F484F3-47F0-4D4A-BA47-6574AFD2A68D}" type="sibTrans" cxnId="{9D213E3C-F942-4E39-97A7-E862CDC83CB1}">
      <dgm:prSet/>
      <dgm:spPr/>
      <dgm:t>
        <a:bodyPr/>
        <a:lstStyle/>
        <a:p>
          <a:endParaRPr lang="en-GB"/>
        </a:p>
      </dgm:t>
    </dgm:pt>
    <dgm:pt modelId="{F83ED3A9-9FA9-4C09-9721-E953751ED996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en-US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Can be assessed objectively </a:t>
          </a:r>
          <a:endParaRPr lang="en-GB" sz="1200" b="1" dirty="0">
            <a:solidFill>
              <a:schemeClr val="tx1"/>
            </a:solidFill>
          </a:endParaRPr>
        </a:p>
      </dgm:t>
    </dgm:pt>
    <dgm:pt modelId="{38DF5A6D-5935-426E-ADFE-5327D55C1B74}" type="parTrans" cxnId="{E05A486F-E9B1-4088-8664-DF4FF111CB11}">
      <dgm:prSet/>
      <dgm:spPr/>
      <dgm:t>
        <a:bodyPr/>
        <a:lstStyle/>
        <a:p>
          <a:endParaRPr lang="en-GB"/>
        </a:p>
      </dgm:t>
    </dgm:pt>
    <dgm:pt modelId="{D3B8587F-46EB-412E-BC5F-622A3395892A}" type="sibTrans" cxnId="{E05A486F-E9B1-4088-8664-DF4FF111CB11}">
      <dgm:prSet/>
      <dgm:spPr/>
      <dgm:t>
        <a:bodyPr/>
        <a:lstStyle/>
        <a:p>
          <a:endParaRPr lang="en-GB"/>
        </a:p>
      </dgm:t>
    </dgm:pt>
    <dgm:pt modelId="{9912C3D1-FE8A-46E7-A25B-10FCCB7FBD57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Achievable but Ambitious</a:t>
          </a:r>
        </a:p>
      </dgm:t>
    </dgm:pt>
    <dgm:pt modelId="{D07AADC8-4D70-4A2D-A6AB-86D747387AEC}" type="parTrans" cxnId="{22989550-02A8-4ECE-A977-241777277CCA}">
      <dgm:prSet/>
      <dgm:spPr/>
      <dgm:t>
        <a:bodyPr/>
        <a:lstStyle/>
        <a:p>
          <a:endParaRPr lang="en-GB"/>
        </a:p>
      </dgm:t>
    </dgm:pt>
    <dgm:pt modelId="{D3F588C5-E863-4A5C-ABC0-344D121192AB}" type="sibTrans" cxnId="{22989550-02A8-4ECE-A977-241777277CCA}">
      <dgm:prSet/>
      <dgm:spPr/>
      <dgm:t>
        <a:bodyPr/>
        <a:lstStyle/>
        <a:p>
          <a:endParaRPr lang="en-GB"/>
        </a:p>
      </dgm:t>
    </dgm:pt>
    <dgm:pt modelId="{BE32509A-7941-4268-BF33-733AA825859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en-US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Is challenging but not beyond reach</a:t>
          </a:r>
          <a:endParaRPr lang="en-GB" sz="1200" b="1" dirty="0">
            <a:solidFill>
              <a:schemeClr val="tx1"/>
            </a:solidFill>
          </a:endParaRPr>
        </a:p>
      </dgm:t>
    </dgm:pt>
    <dgm:pt modelId="{EBE2B835-9ECC-48E7-8AEE-EA08A6FB48B0}" type="parTrans" cxnId="{CAE52AEE-B253-439F-B0AB-F5D5806D8968}">
      <dgm:prSet/>
      <dgm:spPr/>
      <dgm:t>
        <a:bodyPr/>
        <a:lstStyle/>
        <a:p>
          <a:endParaRPr lang="en-GB"/>
        </a:p>
      </dgm:t>
    </dgm:pt>
    <dgm:pt modelId="{F71C17F9-924F-4DB8-BD6E-A87468EB07D5}" type="sibTrans" cxnId="{CAE52AEE-B253-439F-B0AB-F5D5806D8968}">
      <dgm:prSet/>
      <dgm:spPr/>
      <dgm:t>
        <a:bodyPr/>
        <a:lstStyle/>
        <a:p>
          <a:endParaRPr lang="en-GB"/>
        </a:p>
      </dgm:t>
    </dgm:pt>
    <dgm:pt modelId="{3CDF5187-5E10-414A-B1FF-B9A6C436F08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Relevant &amp; Realistic</a:t>
          </a:r>
        </a:p>
        <a:p>
          <a:r>
            <a:rPr kumimoji="0" lang="en-US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  Aligns with aspirational outcome</a:t>
          </a:r>
          <a:endParaRPr kumimoji="0" lang="en-GB" sz="1200" b="1" dirty="0">
            <a:solidFill>
              <a:schemeClr val="tx1"/>
            </a:solidFill>
            <a:latin typeface="Arial"/>
            <a:ea typeface="Times New Roman"/>
            <a:cs typeface="Times New Roman"/>
          </a:endParaRPr>
        </a:p>
        <a:p>
          <a:pPr rtl="0"/>
          <a:r>
            <a:rPr kumimoji="0" lang="en-GB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  Is meaningful to the C/YP</a:t>
          </a:r>
        </a:p>
        <a:p>
          <a:endParaRPr lang="en-GB" sz="1100" dirty="0"/>
        </a:p>
      </dgm:t>
    </dgm:pt>
    <dgm:pt modelId="{AA041B32-D903-4751-A31C-DAA21A67982D}" type="parTrans" cxnId="{F4D64CAD-B996-4535-B1FC-4929F4FB69C8}">
      <dgm:prSet/>
      <dgm:spPr/>
      <dgm:t>
        <a:bodyPr/>
        <a:lstStyle/>
        <a:p>
          <a:endParaRPr lang="en-GB"/>
        </a:p>
      </dgm:t>
    </dgm:pt>
    <dgm:pt modelId="{7E229B11-23C5-426A-8806-9D67ABD3B35A}" type="sibTrans" cxnId="{F4D64CAD-B996-4535-B1FC-4929F4FB69C8}">
      <dgm:prSet/>
      <dgm:spPr/>
      <dgm:t>
        <a:bodyPr/>
        <a:lstStyle/>
        <a:p>
          <a:endParaRPr lang="en-GB"/>
        </a:p>
      </dgm:t>
    </dgm:pt>
    <dgm:pt modelId="{068F0A71-BFD5-4E9D-904D-59B9C0ADA8E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Time bound (and Timely)</a:t>
          </a:r>
        </a:p>
        <a:p>
          <a:r>
            <a:rPr kumimoji="0" lang="en-US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  Has a time scale/end date </a:t>
          </a:r>
          <a:endParaRPr kumimoji="0" lang="en-GB" sz="1200" b="1" dirty="0">
            <a:solidFill>
              <a:schemeClr val="tx1"/>
            </a:solidFill>
            <a:latin typeface="Arial"/>
            <a:ea typeface="Times New Roman"/>
            <a:cs typeface="Times New Roman"/>
          </a:endParaRPr>
        </a:p>
        <a:p>
          <a:pPr rtl="0"/>
          <a:r>
            <a:rPr kumimoji="0" lang="en-US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  Can be achieved  (at a stretch ) within the allotted time</a:t>
          </a:r>
          <a:endParaRPr lang="en-GB" sz="1200" b="1" dirty="0"/>
        </a:p>
        <a:p>
          <a:endParaRPr lang="en-GB" sz="1200" b="1" dirty="0"/>
        </a:p>
      </dgm:t>
    </dgm:pt>
    <dgm:pt modelId="{96AF5C2E-1900-4126-96E0-94A93BB0DD4E}" type="parTrans" cxnId="{54A3E1DC-71C4-4B91-A090-6AFD8D3F2979}">
      <dgm:prSet/>
      <dgm:spPr/>
      <dgm:t>
        <a:bodyPr/>
        <a:lstStyle/>
        <a:p>
          <a:endParaRPr lang="en-GB"/>
        </a:p>
      </dgm:t>
    </dgm:pt>
    <dgm:pt modelId="{D4C6703C-9EC8-4C88-80F5-74881722B38C}" type="sibTrans" cxnId="{54A3E1DC-71C4-4B91-A090-6AFD8D3F2979}">
      <dgm:prSet/>
      <dgm:spPr/>
      <dgm:t>
        <a:bodyPr/>
        <a:lstStyle/>
        <a:p>
          <a:endParaRPr lang="en-GB"/>
        </a:p>
      </dgm:t>
    </dgm:pt>
    <dgm:pt modelId="{5798F7AE-39A7-403F-9A85-1EB5BC62F4B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en-US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Is well-defined and easy to understand: The why</a:t>
          </a:r>
          <a:endParaRPr kumimoji="0" lang="en-GB" sz="1200" b="1" dirty="0">
            <a:solidFill>
              <a:schemeClr val="tx1"/>
            </a:solidFill>
            <a:latin typeface="Arial"/>
            <a:ea typeface="Times New Roman"/>
            <a:cs typeface="Times New Roman"/>
          </a:endParaRPr>
        </a:p>
      </dgm:t>
    </dgm:pt>
    <dgm:pt modelId="{7C858EA3-E5F9-4A40-9561-552759EB63BB}" type="parTrans" cxnId="{E5C314B0-F363-470B-BBD0-FBB5BC6CF264}">
      <dgm:prSet/>
      <dgm:spPr/>
      <dgm:t>
        <a:bodyPr/>
        <a:lstStyle/>
        <a:p>
          <a:endParaRPr lang="en-GB"/>
        </a:p>
      </dgm:t>
    </dgm:pt>
    <dgm:pt modelId="{31527C58-3CEC-48A5-9696-B014CC369123}" type="sibTrans" cxnId="{E5C314B0-F363-470B-BBD0-FBB5BC6CF264}">
      <dgm:prSet/>
      <dgm:spPr/>
      <dgm:t>
        <a:bodyPr/>
        <a:lstStyle/>
        <a:p>
          <a:endParaRPr lang="en-GB"/>
        </a:p>
      </dgm:t>
    </dgm:pt>
    <dgm:pt modelId="{224BACEF-8E0F-4E5E-9433-95E5506B6B9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en-US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Guides action: The how</a:t>
          </a:r>
          <a:endParaRPr kumimoji="0" lang="en-GB" sz="1200" b="1" dirty="0">
            <a:solidFill>
              <a:schemeClr val="tx1"/>
            </a:solidFill>
            <a:latin typeface="Arial"/>
            <a:ea typeface="Times New Roman"/>
            <a:cs typeface="Times New Roman"/>
          </a:endParaRPr>
        </a:p>
      </dgm:t>
    </dgm:pt>
    <dgm:pt modelId="{09A6EF9B-37D2-4ED8-93F5-2BC7E98964C4}" type="parTrans" cxnId="{350857AA-4421-4E1E-8907-551987E1A0C4}">
      <dgm:prSet/>
      <dgm:spPr/>
      <dgm:t>
        <a:bodyPr/>
        <a:lstStyle/>
        <a:p>
          <a:endParaRPr lang="en-GB"/>
        </a:p>
      </dgm:t>
    </dgm:pt>
    <dgm:pt modelId="{FB242BA0-17C6-46D4-B412-34DEA3711F51}" type="sibTrans" cxnId="{350857AA-4421-4E1E-8907-551987E1A0C4}">
      <dgm:prSet/>
      <dgm:spPr/>
      <dgm:t>
        <a:bodyPr/>
        <a:lstStyle/>
        <a:p>
          <a:endParaRPr lang="en-GB"/>
        </a:p>
      </dgm:t>
    </dgm:pt>
    <dgm:pt modelId="{0A3DFA1F-57C1-47B9-9852-CED87D74D80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en-US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Includes figures/numbers</a:t>
          </a:r>
          <a:endParaRPr lang="en-GB" sz="1200" b="1" dirty="0">
            <a:solidFill>
              <a:schemeClr val="tx1"/>
            </a:solidFill>
          </a:endParaRPr>
        </a:p>
      </dgm:t>
    </dgm:pt>
    <dgm:pt modelId="{F43E02E3-3FAA-4F55-87C1-5ED7F5BA7FB3}" type="parTrans" cxnId="{59203D85-37A6-499A-A8BA-044AC7100564}">
      <dgm:prSet/>
      <dgm:spPr/>
      <dgm:t>
        <a:bodyPr/>
        <a:lstStyle/>
        <a:p>
          <a:endParaRPr lang="en-GB"/>
        </a:p>
      </dgm:t>
    </dgm:pt>
    <dgm:pt modelId="{E94DFF98-4F3F-4A7D-BB9A-51AAC546FF67}" type="sibTrans" cxnId="{59203D85-37A6-499A-A8BA-044AC7100564}">
      <dgm:prSet/>
      <dgm:spPr/>
      <dgm:t>
        <a:bodyPr/>
        <a:lstStyle/>
        <a:p>
          <a:endParaRPr lang="en-GB"/>
        </a:p>
      </dgm:t>
    </dgm:pt>
    <dgm:pt modelId="{8C9DAB7B-F82F-4228-90D5-7E9D46B3C3C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en-US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Ensures that the C/YP has the ability to do this</a:t>
          </a:r>
          <a:br>
            <a:rPr kumimoji="0" lang="en-US" sz="1200" b="1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</a:br>
          <a:endParaRPr kumimoji="0" lang="en-GB" sz="1200" dirty="0">
            <a:solidFill>
              <a:schemeClr val="tx1"/>
            </a:solidFill>
            <a:latin typeface="Arial"/>
            <a:ea typeface="Times New Roman"/>
            <a:cs typeface="Times New Roman"/>
          </a:endParaRPr>
        </a:p>
      </dgm:t>
    </dgm:pt>
    <dgm:pt modelId="{6DA4745E-06EF-41A7-BB25-1402F61F469F}" type="parTrans" cxnId="{C985F215-CAB6-404B-B983-ECAD7F2B8B82}">
      <dgm:prSet/>
      <dgm:spPr/>
      <dgm:t>
        <a:bodyPr/>
        <a:lstStyle/>
        <a:p>
          <a:endParaRPr lang="en-GB"/>
        </a:p>
      </dgm:t>
    </dgm:pt>
    <dgm:pt modelId="{3109EEFC-5F73-431B-A117-415EB81D2745}" type="sibTrans" cxnId="{C985F215-CAB6-404B-B983-ECAD7F2B8B82}">
      <dgm:prSet/>
      <dgm:spPr/>
      <dgm:t>
        <a:bodyPr/>
        <a:lstStyle/>
        <a:p>
          <a:endParaRPr lang="en-GB"/>
        </a:p>
      </dgm:t>
    </dgm:pt>
    <dgm:pt modelId="{6F17A5B0-E066-4DBD-9682-88DD0662ED8E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GB" sz="1200" b="1" dirty="0">
              <a:solidFill>
                <a:schemeClr val="tx1"/>
              </a:solidFill>
            </a:rPr>
            <a:t>Can be seen</a:t>
          </a:r>
        </a:p>
      </dgm:t>
    </dgm:pt>
    <dgm:pt modelId="{C436AD7A-501E-4977-A9DC-BF7FD91173B3}" type="parTrans" cxnId="{E1AFC8C1-1860-401B-BFA3-79C681651253}">
      <dgm:prSet/>
      <dgm:spPr/>
      <dgm:t>
        <a:bodyPr/>
        <a:lstStyle/>
        <a:p>
          <a:endParaRPr lang="en-GB"/>
        </a:p>
      </dgm:t>
    </dgm:pt>
    <dgm:pt modelId="{69AA25E6-730C-49F3-8857-091EFDBCC1EB}" type="sibTrans" cxnId="{E1AFC8C1-1860-401B-BFA3-79C681651253}">
      <dgm:prSet/>
      <dgm:spPr/>
      <dgm:t>
        <a:bodyPr/>
        <a:lstStyle/>
        <a:p>
          <a:endParaRPr lang="en-GB"/>
        </a:p>
      </dgm:t>
    </dgm:pt>
    <dgm:pt modelId="{480854F0-CEB7-4BEE-9149-D04653F5A0C7}" type="pres">
      <dgm:prSet presAssocID="{DB9386A4-9C78-4657-B1E3-67061DB92D0E}" presName="linear" presStyleCnt="0">
        <dgm:presLayoutVars>
          <dgm:dir/>
          <dgm:resizeHandles val="exact"/>
        </dgm:presLayoutVars>
      </dgm:prSet>
      <dgm:spPr/>
    </dgm:pt>
    <dgm:pt modelId="{A1B7372E-4AB1-48A8-9355-0DF8BEE8DD1A}" type="pres">
      <dgm:prSet presAssocID="{CC1F61C7-052B-4F51-BDF4-881163C25E84}" presName="comp" presStyleCnt="0"/>
      <dgm:spPr/>
    </dgm:pt>
    <dgm:pt modelId="{34B3B2A7-6AA1-41FC-B10B-C3F95216032B}" type="pres">
      <dgm:prSet presAssocID="{CC1F61C7-052B-4F51-BDF4-881163C25E84}" presName="box" presStyleLbl="node1" presStyleIdx="0" presStyleCnt="5" custScaleY="126790"/>
      <dgm:spPr/>
    </dgm:pt>
    <dgm:pt modelId="{8491B186-E372-4B13-9F70-57F5CDEA08A2}" type="pres">
      <dgm:prSet presAssocID="{CC1F61C7-052B-4F51-BDF4-881163C25E84}" presName="img" presStyleLbl="fgImgPlace1" presStyleIdx="0" presStyleCnt="5"/>
      <dgm:spPr/>
    </dgm:pt>
    <dgm:pt modelId="{C642F83F-E208-43A4-9386-5E114572D58B}" type="pres">
      <dgm:prSet presAssocID="{CC1F61C7-052B-4F51-BDF4-881163C25E84}" presName="text" presStyleLbl="node1" presStyleIdx="0" presStyleCnt="5">
        <dgm:presLayoutVars>
          <dgm:bulletEnabled val="1"/>
        </dgm:presLayoutVars>
      </dgm:prSet>
      <dgm:spPr/>
    </dgm:pt>
    <dgm:pt modelId="{DAA600FC-2E58-431C-9682-2E31AFB95396}" type="pres">
      <dgm:prSet presAssocID="{BD8610D8-C17E-47DC-8681-91872001A6DE}" presName="spacer" presStyleCnt="0"/>
      <dgm:spPr/>
    </dgm:pt>
    <dgm:pt modelId="{8802CB98-C029-4E87-A9C2-558AE630D810}" type="pres">
      <dgm:prSet presAssocID="{8E59D862-5E1D-4E79-875C-9A1910C9E9EC}" presName="comp" presStyleCnt="0"/>
      <dgm:spPr/>
    </dgm:pt>
    <dgm:pt modelId="{9E347E92-DD26-4000-B09C-B59E8D777795}" type="pres">
      <dgm:prSet presAssocID="{8E59D862-5E1D-4E79-875C-9A1910C9E9EC}" presName="box" presStyleLbl="node1" presStyleIdx="1" presStyleCnt="5" custScaleY="125508" custLinFactNeighborX="171" custLinFactNeighborY="-1822"/>
      <dgm:spPr/>
    </dgm:pt>
    <dgm:pt modelId="{51AA8455-F9DC-4E22-8FBF-7A3020E4EBCF}" type="pres">
      <dgm:prSet presAssocID="{8E59D862-5E1D-4E79-875C-9A1910C9E9EC}" presName="img" presStyleLbl="fgImgPlace1" presStyleIdx="1" presStyleCnt="5"/>
      <dgm:spPr/>
    </dgm:pt>
    <dgm:pt modelId="{5EA46E23-7236-496A-B268-00910A11B46D}" type="pres">
      <dgm:prSet presAssocID="{8E59D862-5E1D-4E79-875C-9A1910C9E9EC}" presName="text" presStyleLbl="node1" presStyleIdx="1" presStyleCnt="5">
        <dgm:presLayoutVars>
          <dgm:bulletEnabled val="1"/>
        </dgm:presLayoutVars>
      </dgm:prSet>
      <dgm:spPr/>
    </dgm:pt>
    <dgm:pt modelId="{60F12B9D-AB17-406C-94D7-FF489B351004}" type="pres">
      <dgm:prSet presAssocID="{98F484F3-47F0-4D4A-BA47-6574AFD2A68D}" presName="spacer" presStyleCnt="0"/>
      <dgm:spPr/>
    </dgm:pt>
    <dgm:pt modelId="{DB1E9C36-7F1B-417E-9280-07B34001E96A}" type="pres">
      <dgm:prSet presAssocID="{9912C3D1-FE8A-46E7-A25B-10FCCB7FBD57}" presName="comp" presStyleCnt="0"/>
      <dgm:spPr/>
    </dgm:pt>
    <dgm:pt modelId="{755C4EDE-F9A1-4324-B96A-79868045AB2B}" type="pres">
      <dgm:prSet presAssocID="{9912C3D1-FE8A-46E7-A25B-10FCCB7FBD57}" presName="box" presStyleLbl="node1" presStyleIdx="2" presStyleCnt="5" custLinFactNeighborX="388" custLinFactNeighborY="2369"/>
      <dgm:spPr/>
    </dgm:pt>
    <dgm:pt modelId="{0B488773-7EDC-454A-86B9-CF7A08F1589C}" type="pres">
      <dgm:prSet presAssocID="{9912C3D1-FE8A-46E7-A25B-10FCCB7FBD57}" presName="img" presStyleLbl="fgImgPlace1" presStyleIdx="2" presStyleCnt="5"/>
      <dgm:spPr/>
    </dgm:pt>
    <dgm:pt modelId="{3E181B5D-3710-44ED-9F0E-92F28DE6EDA3}" type="pres">
      <dgm:prSet presAssocID="{9912C3D1-FE8A-46E7-A25B-10FCCB7FBD57}" presName="text" presStyleLbl="node1" presStyleIdx="2" presStyleCnt="5">
        <dgm:presLayoutVars>
          <dgm:bulletEnabled val="1"/>
        </dgm:presLayoutVars>
      </dgm:prSet>
      <dgm:spPr/>
    </dgm:pt>
    <dgm:pt modelId="{128B9DB9-1D9A-45A3-97F8-CE1C5D88B688}" type="pres">
      <dgm:prSet presAssocID="{D3F588C5-E863-4A5C-ABC0-344D121192AB}" presName="spacer" presStyleCnt="0"/>
      <dgm:spPr/>
    </dgm:pt>
    <dgm:pt modelId="{F3C455B9-B432-4409-96B6-AFB9097E02D4}" type="pres">
      <dgm:prSet presAssocID="{3CDF5187-5E10-414A-B1FF-B9A6C436F084}" presName="comp" presStyleCnt="0"/>
      <dgm:spPr/>
    </dgm:pt>
    <dgm:pt modelId="{DC9CDA50-9096-44BD-8F61-4F5F1C43025C}" type="pres">
      <dgm:prSet presAssocID="{3CDF5187-5E10-414A-B1FF-B9A6C436F084}" presName="box" presStyleLbl="node1" presStyleIdx="3" presStyleCnt="5" custScaleY="117565" custLinFactNeighborY="6616"/>
      <dgm:spPr/>
    </dgm:pt>
    <dgm:pt modelId="{888E6FCA-5D83-48A6-9232-43BA90235296}" type="pres">
      <dgm:prSet presAssocID="{3CDF5187-5E10-414A-B1FF-B9A6C436F084}" presName="img" presStyleLbl="fgImgPlace1" presStyleIdx="3" presStyleCnt="5"/>
      <dgm:spPr/>
    </dgm:pt>
    <dgm:pt modelId="{24675004-76D3-44D0-BF6E-91273C454F7A}" type="pres">
      <dgm:prSet presAssocID="{3CDF5187-5E10-414A-B1FF-B9A6C436F084}" presName="text" presStyleLbl="node1" presStyleIdx="3" presStyleCnt="5">
        <dgm:presLayoutVars>
          <dgm:bulletEnabled val="1"/>
        </dgm:presLayoutVars>
      </dgm:prSet>
      <dgm:spPr/>
    </dgm:pt>
    <dgm:pt modelId="{F5DCB2F6-023B-4849-B627-E5DE32A52F06}" type="pres">
      <dgm:prSet presAssocID="{7E229B11-23C5-426A-8806-9D67ABD3B35A}" presName="spacer" presStyleCnt="0"/>
      <dgm:spPr/>
    </dgm:pt>
    <dgm:pt modelId="{48DB9BA8-DE12-4039-B92E-CE09363B3404}" type="pres">
      <dgm:prSet presAssocID="{068F0A71-BFD5-4E9D-904D-59B9C0ADA8EA}" presName="comp" presStyleCnt="0"/>
      <dgm:spPr/>
    </dgm:pt>
    <dgm:pt modelId="{E8735B60-8DE9-48FA-89E5-FDD14F3664AC}" type="pres">
      <dgm:prSet presAssocID="{068F0A71-BFD5-4E9D-904D-59B9C0ADA8EA}" presName="box" presStyleLbl="node1" presStyleIdx="4" presStyleCnt="5" custScaleY="124652" custLinFactNeighborY="10080"/>
      <dgm:spPr/>
    </dgm:pt>
    <dgm:pt modelId="{18A44A58-C28C-4FFC-BF97-8F0BFC03EB9E}" type="pres">
      <dgm:prSet presAssocID="{068F0A71-BFD5-4E9D-904D-59B9C0ADA8EA}" presName="img" presStyleLbl="fgImgPlace1" presStyleIdx="4" presStyleCnt="5"/>
      <dgm:spPr/>
    </dgm:pt>
    <dgm:pt modelId="{A52EF9F2-309B-4B31-9BFD-BF560C56E50A}" type="pres">
      <dgm:prSet presAssocID="{068F0A71-BFD5-4E9D-904D-59B9C0ADA8EA}" presName="text" presStyleLbl="node1" presStyleIdx="4" presStyleCnt="5">
        <dgm:presLayoutVars>
          <dgm:bulletEnabled val="1"/>
        </dgm:presLayoutVars>
      </dgm:prSet>
      <dgm:spPr/>
    </dgm:pt>
  </dgm:ptLst>
  <dgm:cxnLst>
    <dgm:cxn modelId="{CE3C8C08-A319-40C8-8BCC-FB16E519AD34}" type="presOf" srcId="{6F17A5B0-E066-4DBD-9682-88DD0662ED8E}" destId="{9E347E92-DD26-4000-B09C-B59E8D777795}" srcOrd="0" destOrd="3" presId="urn:microsoft.com/office/officeart/2005/8/layout/vList4"/>
    <dgm:cxn modelId="{A75F8509-2829-47D1-A707-D69373730236}" type="presOf" srcId="{0A3DFA1F-57C1-47B9-9852-CED87D74D805}" destId="{9E347E92-DD26-4000-B09C-B59E8D777795}" srcOrd="0" destOrd="2" presId="urn:microsoft.com/office/officeart/2005/8/layout/vList4"/>
    <dgm:cxn modelId="{6EA01A0C-0F3B-421A-BD5C-001AC9EF6DFA}" type="presOf" srcId="{068F0A71-BFD5-4E9D-904D-59B9C0ADA8EA}" destId="{E8735B60-8DE9-48FA-89E5-FDD14F3664AC}" srcOrd="0" destOrd="0" presId="urn:microsoft.com/office/officeart/2005/8/layout/vList4"/>
    <dgm:cxn modelId="{C985F215-CAB6-404B-B983-ECAD7F2B8B82}" srcId="{9912C3D1-FE8A-46E7-A25B-10FCCB7FBD57}" destId="{8C9DAB7B-F82F-4228-90D5-7E9D46B3C3C4}" srcOrd="1" destOrd="0" parTransId="{6DA4745E-06EF-41A7-BB25-1402F61F469F}" sibTransId="{3109EEFC-5F73-431B-A117-415EB81D2745}"/>
    <dgm:cxn modelId="{CA86581D-5DE3-4674-8D76-EDC1E48C4C86}" type="presOf" srcId="{6F17A5B0-E066-4DBD-9682-88DD0662ED8E}" destId="{5EA46E23-7236-496A-B268-00910A11B46D}" srcOrd="1" destOrd="3" presId="urn:microsoft.com/office/officeart/2005/8/layout/vList4"/>
    <dgm:cxn modelId="{24763D1F-E6F9-4812-825F-1A3E0310B128}" type="presOf" srcId="{DB9386A4-9C78-4657-B1E3-67061DB92D0E}" destId="{480854F0-CEB7-4BEE-9149-D04653F5A0C7}" srcOrd="0" destOrd="0" presId="urn:microsoft.com/office/officeart/2005/8/layout/vList4"/>
    <dgm:cxn modelId="{F891BC34-9474-494D-9E20-EC0CEA5BC244}" type="presOf" srcId="{5798F7AE-39A7-403F-9A85-1EB5BC62F4BA}" destId="{C642F83F-E208-43A4-9386-5E114572D58B}" srcOrd="1" destOrd="2" presId="urn:microsoft.com/office/officeart/2005/8/layout/vList4"/>
    <dgm:cxn modelId="{9D213E3C-F942-4E39-97A7-E862CDC83CB1}" srcId="{DB9386A4-9C78-4657-B1E3-67061DB92D0E}" destId="{8E59D862-5E1D-4E79-875C-9A1910C9E9EC}" srcOrd="1" destOrd="0" parTransId="{93EA023C-04E8-459E-B2AE-622956B41790}" sibTransId="{98F484F3-47F0-4D4A-BA47-6574AFD2A68D}"/>
    <dgm:cxn modelId="{88AC543E-4DE2-4AF0-A8C5-16B935FE00A4}" type="presOf" srcId="{224BACEF-8E0F-4E5E-9433-95E5506B6B95}" destId="{C642F83F-E208-43A4-9386-5E114572D58B}" srcOrd="1" destOrd="3" presId="urn:microsoft.com/office/officeart/2005/8/layout/vList4"/>
    <dgm:cxn modelId="{3C7C7B5B-2C7B-4D8B-BD55-85702B60F9A5}" srcId="{CC1F61C7-052B-4F51-BDF4-881163C25E84}" destId="{29B07C0A-3447-49BC-B603-DBE149B240FD}" srcOrd="0" destOrd="0" parTransId="{9512D7AD-C7AC-4122-97DF-0E4C87B22DFB}" sibTransId="{4443F9FB-4C15-4030-85D7-C4A639DF3AAB}"/>
    <dgm:cxn modelId="{C4B27C5D-A0AB-4386-8CBF-52FA5755584A}" type="presOf" srcId="{F83ED3A9-9FA9-4C09-9721-E953751ED996}" destId="{9E347E92-DD26-4000-B09C-B59E8D777795}" srcOrd="0" destOrd="1" presId="urn:microsoft.com/office/officeart/2005/8/layout/vList4"/>
    <dgm:cxn modelId="{A670FD5D-78B3-4FD1-9948-52706512ECC8}" type="presOf" srcId="{29B07C0A-3447-49BC-B603-DBE149B240FD}" destId="{C642F83F-E208-43A4-9386-5E114572D58B}" srcOrd="1" destOrd="1" presId="urn:microsoft.com/office/officeart/2005/8/layout/vList4"/>
    <dgm:cxn modelId="{3BCC3F44-4A2B-4F38-892C-0D7170F58A20}" type="presOf" srcId="{068F0A71-BFD5-4E9D-904D-59B9C0ADA8EA}" destId="{A52EF9F2-309B-4B31-9BFD-BF560C56E50A}" srcOrd="1" destOrd="0" presId="urn:microsoft.com/office/officeart/2005/8/layout/vList4"/>
    <dgm:cxn modelId="{309E4D47-92BD-4E20-AAFD-BAD1327453AB}" type="presOf" srcId="{8E59D862-5E1D-4E79-875C-9A1910C9E9EC}" destId="{5EA46E23-7236-496A-B268-00910A11B46D}" srcOrd="1" destOrd="0" presId="urn:microsoft.com/office/officeart/2005/8/layout/vList4"/>
    <dgm:cxn modelId="{81598569-F840-4A3A-B1C7-2C5FDE9378C0}" type="presOf" srcId="{9912C3D1-FE8A-46E7-A25B-10FCCB7FBD57}" destId="{755C4EDE-F9A1-4324-B96A-79868045AB2B}" srcOrd="0" destOrd="0" presId="urn:microsoft.com/office/officeart/2005/8/layout/vList4"/>
    <dgm:cxn modelId="{BA48066A-FBD6-4649-88AB-90C04D2C1F60}" type="presOf" srcId="{3CDF5187-5E10-414A-B1FF-B9A6C436F084}" destId="{DC9CDA50-9096-44BD-8F61-4F5F1C43025C}" srcOrd="0" destOrd="0" presId="urn:microsoft.com/office/officeart/2005/8/layout/vList4"/>
    <dgm:cxn modelId="{E05A486F-E9B1-4088-8664-DF4FF111CB11}" srcId="{8E59D862-5E1D-4E79-875C-9A1910C9E9EC}" destId="{F83ED3A9-9FA9-4C09-9721-E953751ED996}" srcOrd="0" destOrd="0" parTransId="{38DF5A6D-5935-426E-ADFE-5327D55C1B74}" sibTransId="{D3B8587F-46EB-412E-BC5F-622A3395892A}"/>
    <dgm:cxn modelId="{22989550-02A8-4ECE-A977-241777277CCA}" srcId="{DB9386A4-9C78-4657-B1E3-67061DB92D0E}" destId="{9912C3D1-FE8A-46E7-A25B-10FCCB7FBD57}" srcOrd="2" destOrd="0" parTransId="{D07AADC8-4D70-4A2D-A6AB-86D747387AEC}" sibTransId="{D3F588C5-E863-4A5C-ABC0-344D121192AB}"/>
    <dgm:cxn modelId="{956BB075-500C-479F-9318-7BA4B71B6B29}" type="presOf" srcId="{CC1F61C7-052B-4F51-BDF4-881163C25E84}" destId="{C642F83F-E208-43A4-9386-5E114572D58B}" srcOrd="1" destOrd="0" presId="urn:microsoft.com/office/officeart/2005/8/layout/vList4"/>
    <dgm:cxn modelId="{59203D85-37A6-499A-A8BA-044AC7100564}" srcId="{8E59D862-5E1D-4E79-875C-9A1910C9E9EC}" destId="{0A3DFA1F-57C1-47B9-9852-CED87D74D805}" srcOrd="1" destOrd="0" parTransId="{F43E02E3-3FAA-4F55-87C1-5ED7F5BA7FB3}" sibTransId="{E94DFF98-4F3F-4A7D-BB9A-51AAC546FF67}"/>
    <dgm:cxn modelId="{375E3B92-7AA7-4CF2-8829-9CDE58B0D25C}" srcId="{DB9386A4-9C78-4657-B1E3-67061DB92D0E}" destId="{CC1F61C7-052B-4F51-BDF4-881163C25E84}" srcOrd="0" destOrd="0" parTransId="{975F3B42-68F6-4E09-AF0F-0F01D9FEAF22}" sibTransId="{BD8610D8-C17E-47DC-8681-91872001A6DE}"/>
    <dgm:cxn modelId="{7647FC94-18F3-4233-BC93-BFE0170F1264}" type="presOf" srcId="{A0D8F128-5261-4FBF-B7BA-648E5E5D9542}" destId="{C642F83F-E208-43A4-9386-5E114572D58B}" srcOrd="1" destOrd="4" presId="urn:microsoft.com/office/officeart/2005/8/layout/vList4"/>
    <dgm:cxn modelId="{91581B9B-CDEF-43DC-A960-E329A4614B3F}" type="presOf" srcId="{A0D8F128-5261-4FBF-B7BA-648E5E5D9542}" destId="{34B3B2A7-6AA1-41FC-B10B-C3F95216032B}" srcOrd="0" destOrd="4" presId="urn:microsoft.com/office/officeart/2005/8/layout/vList4"/>
    <dgm:cxn modelId="{78C2BAA3-CE1D-488A-A17A-AA6C25BC3CDD}" type="presOf" srcId="{5798F7AE-39A7-403F-9A85-1EB5BC62F4BA}" destId="{34B3B2A7-6AA1-41FC-B10B-C3F95216032B}" srcOrd="0" destOrd="2" presId="urn:microsoft.com/office/officeart/2005/8/layout/vList4"/>
    <dgm:cxn modelId="{A908F0A6-9265-4118-BC36-4B18041E08F1}" type="presOf" srcId="{9912C3D1-FE8A-46E7-A25B-10FCCB7FBD57}" destId="{3E181B5D-3710-44ED-9F0E-92F28DE6EDA3}" srcOrd="1" destOrd="0" presId="urn:microsoft.com/office/officeart/2005/8/layout/vList4"/>
    <dgm:cxn modelId="{350857AA-4421-4E1E-8907-551987E1A0C4}" srcId="{CC1F61C7-052B-4F51-BDF4-881163C25E84}" destId="{224BACEF-8E0F-4E5E-9433-95E5506B6B95}" srcOrd="2" destOrd="0" parTransId="{09A6EF9B-37D2-4ED8-93F5-2BC7E98964C4}" sibTransId="{FB242BA0-17C6-46D4-B412-34DEA3711F51}"/>
    <dgm:cxn modelId="{F4D64CAD-B996-4535-B1FC-4929F4FB69C8}" srcId="{DB9386A4-9C78-4657-B1E3-67061DB92D0E}" destId="{3CDF5187-5E10-414A-B1FF-B9A6C436F084}" srcOrd="3" destOrd="0" parTransId="{AA041B32-D903-4751-A31C-DAA21A67982D}" sibTransId="{7E229B11-23C5-426A-8806-9D67ABD3B35A}"/>
    <dgm:cxn modelId="{E5C314B0-F363-470B-BBD0-FBB5BC6CF264}" srcId="{CC1F61C7-052B-4F51-BDF4-881163C25E84}" destId="{5798F7AE-39A7-403F-9A85-1EB5BC62F4BA}" srcOrd="1" destOrd="0" parTransId="{7C858EA3-E5F9-4A40-9561-552759EB63BB}" sibTransId="{31527C58-3CEC-48A5-9696-B014CC369123}"/>
    <dgm:cxn modelId="{E1AFC8C1-1860-401B-BFA3-79C681651253}" srcId="{8E59D862-5E1D-4E79-875C-9A1910C9E9EC}" destId="{6F17A5B0-E066-4DBD-9682-88DD0662ED8E}" srcOrd="2" destOrd="0" parTransId="{C436AD7A-501E-4977-A9DC-BF7FD91173B3}" sibTransId="{69AA25E6-730C-49F3-8857-091EFDBCC1EB}"/>
    <dgm:cxn modelId="{451F5DCA-C4D5-428D-A78D-745C77A435C7}" type="presOf" srcId="{BE32509A-7941-4268-BF33-733AA825859D}" destId="{3E181B5D-3710-44ED-9F0E-92F28DE6EDA3}" srcOrd="1" destOrd="1" presId="urn:microsoft.com/office/officeart/2005/8/layout/vList4"/>
    <dgm:cxn modelId="{6F0CE6D9-8FDF-4970-A2B5-71D663A6E8B3}" type="presOf" srcId="{29B07C0A-3447-49BC-B603-DBE149B240FD}" destId="{34B3B2A7-6AA1-41FC-B10B-C3F95216032B}" srcOrd="0" destOrd="1" presId="urn:microsoft.com/office/officeart/2005/8/layout/vList4"/>
    <dgm:cxn modelId="{AC54EDD9-27D7-42EC-B026-B1C6A73553AE}" type="presOf" srcId="{F83ED3A9-9FA9-4C09-9721-E953751ED996}" destId="{5EA46E23-7236-496A-B268-00910A11B46D}" srcOrd="1" destOrd="1" presId="urn:microsoft.com/office/officeart/2005/8/layout/vList4"/>
    <dgm:cxn modelId="{54A3E1DC-71C4-4B91-A090-6AFD8D3F2979}" srcId="{DB9386A4-9C78-4657-B1E3-67061DB92D0E}" destId="{068F0A71-BFD5-4E9D-904D-59B9C0ADA8EA}" srcOrd="4" destOrd="0" parTransId="{96AF5C2E-1900-4126-96E0-94A93BB0DD4E}" sibTransId="{D4C6703C-9EC8-4C88-80F5-74881722B38C}"/>
    <dgm:cxn modelId="{0BB747DF-DB64-4291-80A3-3D2860397F4C}" type="presOf" srcId="{8C9DAB7B-F82F-4228-90D5-7E9D46B3C3C4}" destId="{3E181B5D-3710-44ED-9F0E-92F28DE6EDA3}" srcOrd="1" destOrd="2" presId="urn:microsoft.com/office/officeart/2005/8/layout/vList4"/>
    <dgm:cxn modelId="{A12AF5E1-7806-4156-AC4C-B2BC8E5D6458}" type="presOf" srcId="{224BACEF-8E0F-4E5E-9433-95E5506B6B95}" destId="{34B3B2A7-6AA1-41FC-B10B-C3F95216032B}" srcOrd="0" destOrd="3" presId="urn:microsoft.com/office/officeart/2005/8/layout/vList4"/>
    <dgm:cxn modelId="{CAE52AEE-B253-439F-B0AB-F5D5806D8968}" srcId="{9912C3D1-FE8A-46E7-A25B-10FCCB7FBD57}" destId="{BE32509A-7941-4268-BF33-733AA825859D}" srcOrd="0" destOrd="0" parTransId="{EBE2B835-9ECC-48E7-8AEE-EA08A6FB48B0}" sibTransId="{F71C17F9-924F-4DB8-BD6E-A87468EB07D5}"/>
    <dgm:cxn modelId="{343E6DEF-9B12-491F-963B-419A15BF6F98}" type="presOf" srcId="{3CDF5187-5E10-414A-B1FF-B9A6C436F084}" destId="{24675004-76D3-44D0-BF6E-91273C454F7A}" srcOrd="1" destOrd="0" presId="urn:microsoft.com/office/officeart/2005/8/layout/vList4"/>
    <dgm:cxn modelId="{B74864F2-F753-4C90-B318-AB6A94C0F89F}" type="presOf" srcId="{0A3DFA1F-57C1-47B9-9852-CED87D74D805}" destId="{5EA46E23-7236-496A-B268-00910A11B46D}" srcOrd="1" destOrd="2" presId="urn:microsoft.com/office/officeart/2005/8/layout/vList4"/>
    <dgm:cxn modelId="{A42A60F5-E5F6-4E4E-9758-6F86E5913766}" srcId="{CC1F61C7-052B-4F51-BDF4-881163C25E84}" destId="{A0D8F128-5261-4FBF-B7BA-648E5E5D9542}" srcOrd="3" destOrd="0" parTransId="{266E4D98-D36E-46C5-ABCF-394EB42E668A}" sibTransId="{7225B5BA-D3B5-46AE-A1CD-65AD9FAEA724}"/>
    <dgm:cxn modelId="{5F101CF7-B951-450F-A4D0-FDFAFC34920C}" type="presOf" srcId="{CC1F61C7-052B-4F51-BDF4-881163C25E84}" destId="{34B3B2A7-6AA1-41FC-B10B-C3F95216032B}" srcOrd="0" destOrd="0" presId="urn:microsoft.com/office/officeart/2005/8/layout/vList4"/>
    <dgm:cxn modelId="{3D9AFCF7-993B-48A6-960C-9D720BAE5054}" type="presOf" srcId="{8E59D862-5E1D-4E79-875C-9A1910C9E9EC}" destId="{9E347E92-DD26-4000-B09C-B59E8D777795}" srcOrd="0" destOrd="0" presId="urn:microsoft.com/office/officeart/2005/8/layout/vList4"/>
    <dgm:cxn modelId="{6B23D0F9-ADD2-4339-87F9-1C029AEA101F}" type="presOf" srcId="{8C9DAB7B-F82F-4228-90D5-7E9D46B3C3C4}" destId="{755C4EDE-F9A1-4324-B96A-79868045AB2B}" srcOrd="0" destOrd="2" presId="urn:microsoft.com/office/officeart/2005/8/layout/vList4"/>
    <dgm:cxn modelId="{F6C12CFC-BDC6-413B-9C2C-2D7396E24085}" type="presOf" srcId="{BE32509A-7941-4268-BF33-733AA825859D}" destId="{755C4EDE-F9A1-4324-B96A-79868045AB2B}" srcOrd="0" destOrd="1" presId="urn:microsoft.com/office/officeart/2005/8/layout/vList4"/>
    <dgm:cxn modelId="{4F0D4456-05B7-4C2A-B419-BB9E2F7BE71F}" type="presParOf" srcId="{480854F0-CEB7-4BEE-9149-D04653F5A0C7}" destId="{A1B7372E-4AB1-48A8-9355-0DF8BEE8DD1A}" srcOrd="0" destOrd="0" presId="urn:microsoft.com/office/officeart/2005/8/layout/vList4"/>
    <dgm:cxn modelId="{FE864860-FFE4-40E7-9FFD-769B0CB544E0}" type="presParOf" srcId="{A1B7372E-4AB1-48A8-9355-0DF8BEE8DD1A}" destId="{34B3B2A7-6AA1-41FC-B10B-C3F95216032B}" srcOrd="0" destOrd="0" presId="urn:microsoft.com/office/officeart/2005/8/layout/vList4"/>
    <dgm:cxn modelId="{F7B5DA54-6A76-470E-919D-29B640DA8D89}" type="presParOf" srcId="{A1B7372E-4AB1-48A8-9355-0DF8BEE8DD1A}" destId="{8491B186-E372-4B13-9F70-57F5CDEA08A2}" srcOrd="1" destOrd="0" presId="urn:microsoft.com/office/officeart/2005/8/layout/vList4"/>
    <dgm:cxn modelId="{204E39F9-53DD-4ED6-AD5C-30A19F3AF568}" type="presParOf" srcId="{A1B7372E-4AB1-48A8-9355-0DF8BEE8DD1A}" destId="{C642F83F-E208-43A4-9386-5E114572D58B}" srcOrd="2" destOrd="0" presId="urn:microsoft.com/office/officeart/2005/8/layout/vList4"/>
    <dgm:cxn modelId="{1BE2FCEE-A14C-4D8C-84EA-3D5D8AAD8803}" type="presParOf" srcId="{480854F0-CEB7-4BEE-9149-D04653F5A0C7}" destId="{DAA600FC-2E58-431C-9682-2E31AFB95396}" srcOrd="1" destOrd="0" presId="urn:microsoft.com/office/officeart/2005/8/layout/vList4"/>
    <dgm:cxn modelId="{4A7FEE09-356E-48B7-9D59-447D39D14138}" type="presParOf" srcId="{480854F0-CEB7-4BEE-9149-D04653F5A0C7}" destId="{8802CB98-C029-4E87-A9C2-558AE630D810}" srcOrd="2" destOrd="0" presId="urn:microsoft.com/office/officeart/2005/8/layout/vList4"/>
    <dgm:cxn modelId="{F5A9B191-B1C3-4042-9833-4FB2E5BDD1FA}" type="presParOf" srcId="{8802CB98-C029-4E87-A9C2-558AE630D810}" destId="{9E347E92-DD26-4000-B09C-B59E8D777795}" srcOrd="0" destOrd="0" presId="urn:microsoft.com/office/officeart/2005/8/layout/vList4"/>
    <dgm:cxn modelId="{A0CFA5DB-876E-416C-91C6-38EFC93559F8}" type="presParOf" srcId="{8802CB98-C029-4E87-A9C2-558AE630D810}" destId="{51AA8455-F9DC-4E22-8FBF-7A3020E4EBCF}" srcOrd="1" destOrd="0" presId="urn:microsoft.com/office/officeart/2005/8/layout/vList4"/>
    <dgm:cxn modelId="{7C093F3F-E622-4349-B17C-1D0505AA4798}" type="presParOf" srcId="{8802CB98-C029-4E87-A9C2-558AE630D810}" destId="{5EA46E23-7236-496A-B268-00910A11B46D}" srcOrd="2" destOrd="0" presId="urn:microsoft.com/office/officeart/2005/8/layout/vList4"/>
    <dgm:cxn modelId="{1149EA8E-2956-41BE-9F1E-631021FAF0D4}" type="presParOf" srcId="{480854F0-CEB7-4BEE-9149-D04653F5A0C7}" destId="{60F12B9D-AB17-406C-94D7-FF489B351004}" srcOrd="3" destOrd="0" presId="urn:microsoft.com/office/officeart/2005/8/layout/vList4"/>
    <dgm:cxn modelId="{71E378CE-9408-4FD6-8AF1-8030AC466C66}" type="presParOf" srcId="{480854F0-CEB7-4BEE-9149-D04653F5A0C7}" destId="{DB1E9C36-7F1B-417E-9280-07B34001E96A}" srcOrd="4" destOrd="0" presId="urn:microsoft.com/office/officeart/2005/8/layout/vList4"/>
    <dgm:cxn modelId="{7DE392EE-1E70-4016-BE32-896A8EBE6427}" type="presParOf" srcId="{DB1E9C36-7F1B-417E-9280-07B34001E96A}" destId="{755C4EDE-F9A1-4324-B96A-79868045AB2B}" srcOrd="0" destOrd="0" presId="urn:microsoft.com/office/officeart/2005/8/layout/vList4"/>
    <dgm:cxn modelId="{3F8D447A-A99F-4172-A390-7486F1FDE0BC}" type="presParOf" srcId="{DB1E9C36-7F1B-417E-9280-07B34001E96A}" destId="{0B488773-7EDC-454A-86B9-CF7A08F1589C}" srcOrd="1" destOrd="0" presId="urn:microsoft.com/office/officeart/2005/8/layout/vList4"/>
    <dgm:cxn modelId="{FE9B255D-58BB-4796-837B-A079114B700C}" type="presParOf" srcId="{DB1E9C36-7F1B-417E-9280-07B34001E96A}" destId="{3E181B5D-3710-44ED-9F0E-92F28DE6EDA3}" srcOrd="2" destOrd="0" presId="urn:microsoft.com/office/officeart/2005/8/layout/vList4"/>
    <dgm:cxn modelId="{63E72A4E-E450-4823-94A4-FDBBB1AA412A}" type="presParOf" srcId="{480854F0-CEB7-4BEE-9149-D04653F5A0C7}" destId="{128B9DB9-1D9A-45A3-97F8-CE1C5D88B688}" srcOrd="5" destOrd="0" presId="urn:microsoft.com/office/officeart/2005/8/layout/vList4"/>
    <dgm:cxn modelId="{3DC32961-867A-4C82-87B5-2CE64CBA686A}" type="presParOf" srcId="{480854F0-CEB7-4BEE-9149-D04653F5A0C7}" destId="{F3C455B9-B432-4409-96B6-AFB9097E02D4}" srcOrd="6" destOrd="0" presId="urn:microsoft.com/office/officeart/2005/8/layout/vList4"/>
    <dgm:cxn modelId="{3602B289-A0B4-48AC-B59B-1D8E9FB9F4BD}" type="presParOf" srcId="{F3C455B9-B432-4409-96B6-AFB9097E02D4}" destId="{DC9CDA50-9096-44BD-8F61-4F5F1C43025C}" srcOrd="0" destOrd="0" presId="urn:microsoft.com/office/officeart/2005/8/layout/vList4"/>
    <dgm:cxn modelId="{43A12960-6C63-4A7E-8B95-0B93F6348385}" type="presParOf" srcId="{F3C455B9-B432-4409-96B6-AFB9097E02D4}" destId="{888E6FCA-5D83-48A6-9232-43BA90235296}" srcOrd="1" destOrd="0" presId="urn:microsoft.com/office/officeart/2005/8/layout/vList4"/>
    <dgm:cxn modelId="{73FDBA73-4EA5-492C-9642-C859FD68725F}" type="presParOf" srcId="{F3C455B9-B432-4409-96B6-AFB9097E02D4}" destId="{24675004-76D3-44D0-BF6E-91273C454F7A}" srcOrd="2" destOrd="0" presId="urn:microsoft.com/office/officeart/2005/8/layout/vList4"/>
    <dgm:cxn modelId="{CF875F17-1C65-4DD6-8074-4C44CDCE2A53}" type="presParOf" srcId="{480854F0-CEB7-4BEE-9149-D04653F5A0C7}" destId="{F5DCB2F6-023B-4849-B627-E5DE32A52F06}" srcOrd="7" destOrd="0" presId="urn:microsoft.com/office/officeart/2005/8/layout/vList4"/>
    <dgm:cxn modelId="{25655ECE-1540-4FF8-A507-F5FCC6F49C72}" type="presParOf" srcId="{480854F0-CEB7-4BEE-9149-D04653F5A0C7}" destId="{48DB9BA8-DE12-4039-B92E-CE09363B3404}" srcOrd="8" destOrd="0" presId="urn:microsoft.com/office/officeart/2005/8/layout/vList4"/>
    <dgm:cxn modelId="{67F9DD5A-13E5-44F6-8BC3-FCD78B2FC311}" type="presParOf" srcId="{48DB9BA8-DE12-4039-B92E-CE09363B3404}" destId="{E8735B60-8DE9-48FA-89E5-FDD14F3664AC}" srcOrd="0" destOrd="0" presId="urn:microsoft.com/office/officeart/2005/8/layout/vList4"/>
    <dgm:cxn modelId="{31940453-2322-410B-BAEE-16BE84B07DB1}" type="presParOf" srcId="{48DB9BA8-DE12-4039-B92E-CE09363B3404}" destId="{18A44A58-C28C-4FFC-BF97-8F0BFC03EB9E}" srcOrd="1" destOrd="0" presId="urn:microsoft.com/office/officeart/2005/8/layout/vList4"/>
    <dgm:cxn modelId="{CFA3D654-9286-49A7-BAC8-FD3D71812E07}" type="presParOf" srcId="{48DB9BA8-DE12-4039-B92E-CE09363B3404}" destId="{A52EF9F2-309B-4B31-9BFD-BF560C56E5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399E4-136F-E84E-8AB8-83BA535155C2}">
      <dsp:nvSpPr>
        <dsp:cNvPr id="0" name=""/>
        <dsp:cNvSpPr/>
      </dsp:nvSpPr>
      <dsp:spPr>
        <a:xfrm>
          <a:off x="76198" y="0"/>
          <a:ext cx="1949076" cy="4438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Aspiration</a:t>
          </a:r>
        </a:p>
      </dsp:txBody>
      <dsp:txXfrm>
        <a:off x="76198" y="1775460"/>
        <a:ext cx="1949076" cy="1775460"/>
      </dsp:txXfrm>
    </dsp:sp>
    <dsp:sp modelId="{1F2D5A00-EFAF-0944-AF3C-26EFB83A694F}">
      <dsp:nvSpPr>
        <dsp:cNvPr id="0" name=""/>
        <dsp:cNvSpPr/>
      </dsp:nvSpPr>
      <dsp:spPr>
        <a:xfrm>
          <a:off x="414612" y="304763"/>
          <a:ext cx="1478070" cy="1924092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02581E-F549-8442-9B2A-2CB99DA09400}">
      <dsp:nvSpPr>
        <dsp:cNvPr id="0" name=""/>
        <dsp:cNvSpPr/>
      </dsp:nvSpPr>
      <dsp:spPr>
        <a:xfrm>
          <a:off x="2159963" y="0"/>
          <a:ext cx="1945322" cy="4438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Needs</a:t>
          </a:r>
        </a:p>
      </dsp:txBody>
      <dsp:txXfrm>
        <a:off x="2159963" y="1775460"/>
        <a:ext cx="1945322" cy="1775460"/>
      </dsp:txXfrm>
    </dsp:sp>
    <dsp:sp modelId="{C100702E-15B7-BA46-8048-14D4CF673742}">
      <dsp:nvSpPr>
        <dsp:cNvPr id="0" name=""/>
        <dsp:cNvSpPr/>
      </dsp:nvSpPr>
      <dsp:spPr>
        <a:xfrm>
          <a:off x="2405029" y="247650"/>
          <a:ext cx="1478070" cy="1837389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767133-5E20-3341-ABB3-EB2227608E14}">
      <dsp:nvSpPr>
        <dsp:cNvPr id="0" name=""/>
        <dsp:cNvSpPr/>
      </dsp:nvSpPr>
      <dsp:spPr>
        <a:xfrm>
          <a:off x="4206385" y="0"/>
          <a:ext cx="1945892" cy="4438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Outcomes</a:t>
          </a:r>
        </a:p>
      </dsp:txBody>
      <dsp:txXfrm>
        <a:off x="4206385" y="1775460"/>
        <a:ext cx="1945892" cy="1775460"/>
      </dsp:txXfrm>
    </dsp:sp>
    <dsp:sp modelId="{CCC90E36-8251-1B46-9E1F-3A6A605B591D}">
      <dsp:nvSpPr>
        <dsp:cNvPr id="0" name=""/>
        <dsp:cNvSpPr/>
      </dsp:nvSpPr>
      <dsp:spPr>
        <a:xfrm>
          <a:off x="4405059" y="315257"/>
          <a:ext cx="1478070" cy="1837389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7DCE67-D730-054E-8616-CF2FEF81405A}">
      <dsp:nvSpPr>
        <dsp:cNvPr id="0" name=""/>
        <dsp:cNvSpPr/>
      </dsp:nvSpPr>
      <dsp:spPr>
        <a:xfrm>
          <a:off x="6304289" y="0"/>
          <a:ext cx="1861983" cy="4438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Provision</a:t>
          </a:r>
        </a:p>
      </dsp:txBody>
      <dsp:txXfrm>
        <a:off x="6304289" y="1775460"/>
        <a:ext cx="1861983" cy="1775460"/>
      </dsp:txXfrm>
    </dsp:sp>
    <dsp:sp modelId="{FF0A7692-5AE0-0842-A159-C81C26A144A9}">
      <dsp:nvSpPr>
        <dsp:cNvPr id="0" name=""/>
        <dsp:cNvSpPr/>
      </dsp:nvSpPr>
      <dsp:spPr>
        <a:xfrm>
          <a:off x="6313439" y="269193"/>
          <a:ext cx="1527925" cy="1911514"/>
        </a:xfrm>
        <a:prstGeom prst="ellipse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0B553D-BA39-9E47-ACB2-0EBDE826C440}">
      <dsp:nvSpPr>
        <dsp:cNvPr id="0" name=""/>
        <dsp:cNvSpPr/>
      </dsp:nvSpPr>
      <dsp:spPr>
        <a:xfrm>
          <a:off x="459974" y="3550920"/>
          <a:ext cx="7269964" cy="665797"/>
        </a:xfrm>
        <a:prstGeom prst="leftRightArrow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3B2A7-6AA1-41FC-B10B-C3F95216032B}">
      <dsp:nvSpPr>
        <dsp:cNvPr id="0" name=""/>
        <dsp:cNvSpPr/>
      </dsp:nvSpPr>
      <dsp:spPr>
        <a:xfrm>
          <a:off x="0" y="0"/>
          <a:ext cx="7704856" cy="9632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Specific &amp; Stretch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Has a clear target: The what</a:t>
          </a:r>
          <a:endParaRPr lang="en-GB" sz="1200" b="1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Is well-defined and easy to understand: The why</a:t>
          </a:r>
          <a:endParaRPr kumimoji="0" lang="en-GB" sz="1200" b="1" kern="1200" dirty="0">
            <a:solidFill>
              <a:schemeClr val="tx1"/>
            </a:solidFill>
            <a:latin typeface="Arial"/>
            <a:ea typeface="Times New Roman"/>
            <a:cs typeface="Times New Roman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Guides action: The how</a:t>
          </a:r>
          <a:endParaRPr kumimoji="0" lang="en-GB" sz="1200" b="1" kern="1200" dirty="0">
            <a:solidFill>
              <a:schemeClr val="tx1"/>
            </a:solidFill>
            <a:latin typeface="Arial"/>
            <a:ea typeface="Times New Roman"/>
            <a:cs typeface="Times New Roman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b="1" kern="1200" dirty="0"/>
        </a:p>
      </dsp:txBody>
      <dsp:txXfrm>
        <a:off x="1616943" y="0"/>
        <a:ext cx="6087912" cy="963252"/>
      </dsp:txXfrm>
    </dsp:sp>
    <dsp:sp modelId="{8491B186-E372-4B13-9F70-57F5CDEA08A2}">
      <dsp:nvSpPr>
        <dsp:cNvPr id="0" name=""/>
        <dsp:cNvSpPr/>
      </dsp:nvSpPr>
      <dsp:spPr>
        <a:xfrm>
          <a:off x="75972" y="177737"/>
          <a:ext cx="1540971" cy="60777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47E92-DD26-4000-B09C-B59E8D777795}">
      <dsp:nvSpPr>
        <dsp:cNvPr id="0" name=""/>
        <dsp:cNvSpPr/>
      </dsp:nvSpPr>
      <dsp:spPr>
        <a:xfrm>
          <a:off x="0" y="1025383"/>
          <a:ext cx="7704856" cy="95351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Measurable (and Motivational)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Can be assessed objectively </a:t>
          </a:r>
          <a:endParaRPr lang="en-GB" sz="1200" b="1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Includes figures/numbers</a:t>
          </a:r>
          <a:endParaRPr lang="en-GB" sz="1200" b="1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1" kern="1200" dirty="0">
              <a:solidFill>
                <a:schemeClr val="tx1"/>
              </a:solidFill>
            </a:rPr>
            <a:t>Can be seen</a:t>
          </a:r>
        </a:p>
      </dsp:txBody>
      <dsp:txXfrm>
        <a:off x="1616943" y="1025383"/>
        <a:ext cx="6087912" cy="953513"/>
      </dsp:txXfrm>
    </dsp:sp>
    <dsp:sp modelId="{51AA8455-F9DC-4E22-8FBF-7A3020E4EBCF}">
      <dsp:nvSpPr>
        <dsp:cNvPr id="0" name=""/>
        <dsp:cNvSpPr/>
      </dsp:nvSpPr>
      <dsp:spPr>
        <a:xfrm>
          <a:off x="75972" y="1212092"/>
          <a:ext cx="1540971" cy="60777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C4EDE-F9A1-4324-B96A-79868045AB2B}">
      <dsp:nvSpPr>
        <dsp:cNvPr id="0" name=""/>
        <dsp:cNvSpPr/>
      </dsp:nvSpPr>
      <dsp:spPr>
        <a:xfrm>
          <a:off x="0" y="2086708"/>
          <a:ext cx="7704856" cy="75972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Achievable but Ambitious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Is challenging but not beyond reach</a:t>
          </a:r>
          <a:endParaRPr lang="en-GB" sz="1200" b="1" kern="1200" dirty="0">
            <a:solidFill>
              <a:schemeClr val="tx1"/>
            </a:solidFill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Ensures that the C/YP has the ability to do this</a:t>
          </a:r>
          <a:br>
            <a:rPr kumimoji="0" lang="en-US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</a:br>
          <a:endParaRPr kumimoji="0" lang="en-GB" sz="1200" kern="1200" dirty="0">
            <a:solidFill>
              <a:schemeClr val="tx1"/>
            </a:solidFill>
            <a:latin typeface="Arial"/>
            <a:ea typeface="Times New Roman"/>
            <a:cs typeface="Times New Roman"/>
          </a:endParaRPr>
        </a:p>
      </dsp:txBody>
      <dsp:txXfrm>
        <a:off x="1616943" y="2086708"/>
        <a:ext cx="6087912" cy="759723"/>
      </dsp:txXfrm>
    </dsp:sp>
    <dsp:sp modelId="{0B488773-7EDC-454A-86B9-CF7A08F1589C}">
      <dsp:nvSpPr>
        <dsp:cNvPr id="0" name=""/>
        <dsp:cNvSpPr/>
      </dsp:nvSpPr>
      <dsp:spPr>
        <a:xfrm>
          <a:off x="75972" y="2144683"/>
          <a:ext cx="1540971" cy="60777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CDA50-9096-44BD-8F61-4F5F1C43025C}">
      <dsp:nvSpPr>
        <dsp:cNvPr id="0" name=""/>
        <dsp:cNvSpPr/>
      </dsp:nvSpPr>
      <dsp:spPr>
        <a:xfrm>
          <a:off x="0" y="2954669"/>
          <a:ext cx="7704856" cy="89316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Relevant &amp; Realistic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  Aligns with aspirational outcome</a:t>
          </a:r>
          <a:endParaRPr kumimoji="0" lang="en-GB" sz="1200" b="1" kern="1200" dirty="0">
            <a:solidFill>
              <a:schemeClr val="tx1"/>
            </a:solidFill>
            <a:latin typeface="Arial"/>
            <a:ea typeface="Times New Roman"/>
            <a:cs typeface="Times New Roman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GB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  Is meaningful to the C/YP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616943" y="2954669"/>
        <a:ext cx="6087912" cy="893168"/>
      </dsp:txXfrm>
    </dsp:sp>
    <dsp:sp modelId="{888E6FCA-5D83-48A6-9232-43BA90235296}">
      <dsp:nvSpPr>
        <dsp:cNvPr id="0" name=""/>
        <dsp:cNvSpPr/>
      </dsp:nvSpPr>
      <dsp:spPr>
        <a:xfrm>
          <a:off x="75972" y="3047101"/>
          <a:ext cx="1540971" cy="60777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35B60-8DE9-48FA-89E5-FDD14F3664AC}">
      <dsp:nvSpPr>
        <dsp:cNvPr id="0" name=""/>
        <dsp:cNvSpPr/>
      </dsp:nvSpPr>
      <dsp:spPr>
        <a:xfrm>
          <a:off x="0" y="3877525"/>
          <a:ext cx="7704856" cy="94701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Time bound (and Timely)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  Has a time scale/end date </a:t>
          </a:r>
          <a:endParaRPr kumimoji="0" lang="en-GB" sz="1200" b="1" kern="1200" dirty="0">
            <a:solidFill>
              <a:schemeClr val="tx1"/>
            </a:solidFill>
            <a:latin typeface="Arial"/>
            <a:ea typeface="Times New Roman"/>
            <a:cs typeface="Times New Roman"/>
          </a:endParaRP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200" b="1" kern="1200" dirty="0">
              <a:solidFill>
                <a:schemeClr val="tx1"/>
              </a:solidFill>
              <a:latin typeface="Arial"/>
              <a:ea typeface="Times New Roman"/>
              <a:cs typeface="Times New Roman"/>
            </a:rPr>
            <a:t>  Can be achieved  (at a stretch ) within the allotted time</a:t>
          </a:r>
          <a:endParaRPr lang="en-GB" sz="12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/>
        </a:p>
      </dsp:txBody>
      <dsp:txXfrm>
        <a:off x="1616943" y="3877525"/>
        <a:ext cx="6087912" cy="947010"/>
      </dsp:txXfrm>
    </dsp:sp>
    <dsp:sp modelId="{18A44A58-C28C-4FFC-BF97-8F0BFC03EB9E}">
      <dsp:nvSpPr>
        <dsp:cNvPr id="0" name=""/>
        <dsp:cNvSpPr/>
      </dsp:nvSpPr>
      <dsp:spPr>
        <a:xfrm>
          <a:off x="75972" y="4043162"/>
          <a:ext cx="1540971" cy="607778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38AFB77-79A6-40A3-ACEE-6AF38A496D04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40"/>
            <a:ext cx="2984871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C17C77E-E81A-4A5B-96F6-130556F1EE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6932772-19B0-4064-BA58-91D8CE582BFB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836FEF8-86E8-40F1-8D26-91B3AA747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44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25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46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73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949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013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44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77C61-4B3E-40A9-98DF-B30F9A5B88F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1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5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64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6FEF8-86E8-40F1-8D26-91B3AA74786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70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290692-CFDF-4CCF-8DD3-AACE2FEBB8C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48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20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12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1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>
                <a:cs typeface="Times New Roman" pitchFamily="18" charset="0"/>
              </a:rPr>
              <a:t>www.rip.org.uk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E46A2C-1E11-4F05-B278-494ED2CC8D2F}" type="slidenum">
              <a:rPr lang="en-GB" altLang="en-US" smtClean="0">
                <a:cs typeface="Times New Roman" pitchFamily="18" charset="0"/>
              </a:rPr>
              <a:pPr/>
              <a:t>13</a:t>
            </a:fld>
            <a:endParaRPr lang="en-GB" alt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48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554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D9AB2-F91F-4F1F-9344-CB8EDA0CA04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3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B358-8D54-4328-9D90-A6AB51485B91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D7CA-897E-4D35-8988-3A6D94446945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E2C2-7B33-4DF5-BB8E-905E6671F979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/3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1335" cy="37637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131" y="1600200"/>
            <a:ext cx="5308669" cy="3763707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3571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2000" b="1">
                <a:latin typeface="Verdana"/>
                <a:cs typeface="Verdana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6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E7A7-E994-4068-8513-AB6C8C909D27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5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EB68-EF30-4579-930C-B724B8219D04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2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841E2-BBE6-4AC6-9EEF-984149C6C135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69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65BF-68BC-4EB0-9316-C0A0C4352AA3}" type="datetime1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8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4654-B004-4F41-AE51-5F6FD4B409FB}" type="datetime1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BD36-FBA2-4066-9675-82B09BD77BA1}" type="datetime1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C05A-BE4B-496A-9FD4-65ABEDEA4131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4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9A1A-E03D-4ABF-A9B7-EC6CAC385BEF}" type="datetime1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E267B-B666-4F35-88D0-1105713B93E3}" type="datetime1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267AB-12AB-46AD-828E-E6B935029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1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ElkB6NzWi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wmf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31.wmf"/><Relationship Id="rId5" Type="http://schemas.openxmlformats.org/officeDocument/2006/relationships/diagramColors" Target="../diagrams/colors2.xml"/><Relationship Id="rId10" Type="http://schemas.openxmlformats.org/officeDocument/2006/relationships/image" Target="../media/image30.w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xleylocaloffer.uk/Services/category/270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paringforadulthood.org.uk/" TargetMode="External"/><Relationship Id="rId2" Type="http://schemas.openxmlformats.org/officeDocument/2006/relationships/hyperlink" Target="http://www.in-control.org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ontact.org.uk/help-for-families/information-advice-services/education-learning/ehc-plans-assessments/" TargetMode="External"/><Relationship Id="rId4" Type="http://schemas.openxmlformats.org/officeDocument/2006/relationships/hyperlink" Target="http://www.youtube.com/watch?v=z3GJG6qlKys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860" y="2590800"/>
            <a:ext cx="7936280" cy="2289175"/>
          </a:xfrm>
        </p:spPr>
        <p:txBody>
          <a:bodyPr>
            <a:noAutofit/>
          </a:bodyPr>
          <a:lstStyle/>
          <a:p>
            <a:r>
              <a:rPr lang="en-GB" altLang="en-US" sz="3600" b="1" dirty="0">
                <a:ea typeface="ＭＳ Ｐゴシック" charset="-128"/>
              </a:rPr>
              <a:t>AN INTRODUCTION TO EHCPS AND OUTCOMES IN BEXLEY</a:t>
            </a:r>
            <a:br>
              <a:rPr lang="en-GB" altLang="en-US" b="1" dirty="0">
                <a:ea typeface="ＭＳ Ｐゴシック" charset="-128"/>
              </a:rPr>
            </a:br>
            <a:br>
              <a:rPr lang="en-GB" altLang="en-US" b="1" dirty="0">
                <a:ea typeface="ＭＳ Ｐゴシック" charset="-128"/>
              </a:rPr>
            </a:br>
            <a:r>
              <a:rPr lang="en-GB" altLang="en-US" sz="2800" b="1" dirty="0">
                <a:ea typeface="ＭＳ Ｐゴシック" charset="-128"/>
              </a:rPr>
              <a:t>PARENTS’ WORKSHOP</a:t>
            </a:r>
            <a:br>
              <a:rPr lang="en-GB" altLang="en-US" b="0" dirty="0">
                <a:ea typeface="ＭＳ Ｐゴシック" charset="-128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1295400"/>
          </a:xfrm>
        </p:spPr>
        <p:txBody>
          <a:bodyPr>
            <a:normAutofit fontScale="47500" lnSpcReduction="20000"/>
          </a:bodyPr>
          <a:lstStyle/>
          <a:p>
            <a:endParaRPr lang="en-GB" altLang="en-US" b="0" dirty="0">
              <a:ea typeface="ＭＳ Ｐゴシック" charset="-128"/>
            </a:endParaRPr>
          </a:p>
          <a:p>
            <a:r>
              <a:rPr lang="en-GB" altLang="en-US" sz="4200" b="0" dirty="0">
                <a:ea typeface="ＭＳ Ｐゴシック" charset="-128"/>
              </a:rPr>
              <a:t>Bexley Voice </a:t>
            </a:r>
            <a:br>
              <a:rPr lang="en-GB" altLang="en-US" sz="4200" b="0" dirty="0">
                <a:ea typeface="ＭＳ Ｐゴシック" charset="-128"/>
              </a:rPr>
            </a:br>
            <a:r>
              <a:rPr lang="en-GB" altLang="en-US" sz="4200" dirty="0">
                <a:ea typeface="ＭＳ Ｐゴシック" charset="-128"/>
              </a:rPr>
              <a:t>February 2023</a:t>
            </a:r>
            <a:endParaRPr lang="en-GB" altLang="en-US" sz="4200" b="0" dirty="0">
              <a:ea typeface="ＭＳ Ｐゴシック" charset="-128"/>
            </a:endParaRPr>
          </a:p>
          <a:p>
            <a:r>
              <a:rPr lang="en-GB" altLang="en-US" sz="3300" b="1" dirty="0">
                <a:ea typeface="ＭＳ Ｐゴシック" charset="-128"/>
              </a:rPr>
              <a:t>Lisa, Janine and Graham </a:t>
            </a:r>
            <a:br>
              <a:rPr lang="en-GB" altLang="en-US" sz="1400" b="1" dirty="0">
                <a:ea typeface="ＭＳ Ｐゴシック" charset="-128"/>
              </a:rPr>
            </a:br>
            <a:endParaRPr lang="en-GB" sz="1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AED3F-8DD8-4274-8D34-0E0E7AE08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71141"/>
            <a:ext cx="3238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4638"/>
            <a:ext cx="80010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altLang="en-US" b="0" dirty="0"/>
              <a:t> </a:t>
            </a:r>
            <a:r>
              <a:rPr lang="en-GB" altLang="en-US" sz="3200" dirty="0"/>
              <a:t>Section B: Special Educational Needs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557338"/>
            <a:ext cx="8075612" cy="4537075"/>
          </a:xfrm>
        </p:spPr>
        <p:txBody>
          <a:bodyPr>
            <a:normAutofit/>
          </a:bodyPr>
          <a:lstStyle/>
          <a:p>
            <a:endParaRPr lang="en-GB" altLang="en-US" sz="2000" b="0" u="sng" dirty="0"/>
          </a:p>
          <a:p>
            <a:endParaRPr lang="en-GB" altLang="en-US" sz="2000" u="sng" dirty="0"/>
          </a:p>
          <a:p>
            <a:r>
              <a:rPr lang="en-GB" altLang="en-US" sz="2000" b="0" u="sng" dirty="0"/>
              <a:t>Describe in detail </a:t>
            </a:r>
            <a:r>
              <a:rPr lang="en-GB" altLang="en-US" sz="2000" b="0" dirty="0"/>
              <a:t>all the child’s SEN identified during the assessment. </a:t>
            </a:r>
          </a:p>
          <a:p>
            <a:r>
              <a:rPr lang="en-GB" altLang="en-US" sz="2000" b="0" dirty="0"/>
              <a:t>Should also include a </a:t>
            </a:r>
            <a:r>
              <a:rPr lang="en-GB" altLang="en-US" sz="2000" b="0" u="sng" dirty="0"/>
              <a:t>description of the child’s/YP’s current functioning </a:t>
            </a:r>
            <a:r>
              <a:rPr lang="en-GB" altLang="en-US" sz="2000" b="0" dirty="0"/>
              <a:t>– what the child/YP can and cannot do</a:t>
            </a:r>
          </a:p>
          <a:p>
            <a:r>
              <a:rPr lang="en-GB" altLang="en-US" sz="2000" b="0" dirty="0"/>
              <a:t>SEN may include those requiring </a:t>
            </a:r>
            <a:r>
              <a:rPr lang="en-GB" altLang="en-US" sz="2000" b="0" u="sng" dirty="0"/>
              <a:t>health and social care </a:t>
            </a:r>
            <a:r>
              <a:rPr lang="en-GB" altLang="en-US" sz="2000" b="0" dirty="0"/>
              <a:t>provision where such provision is for the child or YP’s education or training </a:t>
            </a:r>
          </a:p>
          <a:p>
            <a:pPr marL="0" indent="0">
              <a:buNone/>
            </a:pPr>
            <a:endParaRPr lang="en-GB" altLang="en-US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altLang="en-US" sz="2000" dirty="0">
                <a:solidFill>
                  <a:srgbClr val="C00000"/>
                </a:solidFill>
              </a:rPr>
              <a:t>ACID TEST </a:t>
            </a:r>
            <a:r>
              <a:rPr lang="en-GB" altLang="en-US" sz="2000" b="0" dirty="0">
                <a:solidFill>
                  <a:srgbClr val="C00000"/>
                </a:solidFill>
              </a:rPr>
              <a:t>- Could a person new to the child/YP easily find out what are the priority areas of focus for the child’s/YP’s educational development? </a:t>
            </a:r>
          </a:p>
          <a:p>
            <a:endParaRPr lang="en-GB" altLang="en-US" sz="2400" b="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7B31B-3BED-49B1-9117-36A7EDE3D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2" y="274638"/>
            <a:ext cx="8002588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en-GB" altLang="en-US" b="0" dirty="0"/>
              <a:t> </a:t>
            </a:r>
            <a:r>
              <a:rPr lang="en-GB" altLang="en-US" sz="3200" dirty="0"/>
              <a:t>Section C: Health Needs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2" y="2169538"/>
            <a:ext cx="8075612" cy="40449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2200" b="0" dirty="0"/>
              <a:t>EHCP </a:t>
            </a:r>
            <a:r>
              <a:rPr lang="en-GB" sz="2200" dirty="0"/>
              <a:t>must </a:t>
            </a:r>
            <a:r>
              <a:rPr lang="en-GB" sz="2200" b="0" u="sng" dirty="0"/>
              <a:t>specify any health needs </a:t>
            </a:r>
            <a:r>
              <a:rPr lang="en-GB" sz="2200" b="0" dirty="0"/>
              <a:t>identified through the EHC needs assessment which relate to the child or YP’s SEN </a:t>
            </a:r>
          </a:p>
          <a:p>
            <a:pPr>
              <a:defRPr/>
            </a:pPr>
            <a:r>
              <a:rPr lang="en-GB" sz="2200" b="0" dirty="0"/>
              <a:t>Some health care needs, such as routine dental health needs, are unlikely to be related </a:t>
            </a:r>
          </a:p>
          <a:p>
            <a:pPr>
              <a:defRPr/>
            </a:pPr>
            <a:r>
              <a:rPr lang="en-GB" sz="2200" b="0" dirty="0"/>
              <a:t>CCG may also choose to specify other health care needs which are not related to the child or YP’s SEN (e.g. a long term condition which </a:t>
            </a:r>
            <a:r>
              <a:rPr lang="en-GB" sz="2200" b="0" u="sng" dirty="0"/>
              <a:t>might need management in a special educational setting) </a:t>
            </a:r>
          </a:p>
          <a:p>
            <a:pPr marL="0" indent="0">
              <a:buNone/>
              <a:defRPr/>
            </a:pPr>
            <a:endParaRPr lang="en-GB" altLang="en-US" sz="22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GB" altLang="en-US" sz="2200" dirty="0">
                <a:solidFill>
                  <a:srgbClr val="C00000"/>
                </a:solidFill>
              </a:rPr>
              <a:t>ACID TEST - Could a person new to the child/YP easily find out what are the priority areas of focus for the child’s/YP’s health intervention? </a:t>
            </a:r>
          </a:p>
          <a:p>
            <a:pPr>
              <a:defRPr/>
            </a:pPr>
            <a:endParaRPr lang="en-GB" sz="2200" b="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400" b="0" dirty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400" b="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400" b="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BE55C-ABBB-426D-B1F8-7F253307E7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2" y="274638"/>
            <a:ext cx="8002588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en-GB" altLang="en-US" b="0" dirty="0"/>
              <a:t> </a:t>
            </a:r>
            <a:r>
              <a:rPr lang="en-GB" altLang="en-US" sz="3200" dirty="0"/>
              <a:t>Section D: Social Care Needs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81200"/>
            <a:ext cx="8075612" cy="389731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000" b="0" dirty="0"/>
              <a:t>EHCP </a:t>
            </a:r>
            <a:r>
              <a:rPr lang="en-GB" sz="2000" dirty="0"/>
              <a:t>must </a:t>
            </a:r>
            <a:r>
              <a:rPr lang="en-GB" sz="2000" b="0" dirty="0"/>
              <a:t>specify any </a:t>
            </a:r>
            <a:r>
              <a:rPr lang="en-GB" sz="2000" b="0" u="sng" dirty="0"/>
              <a:t>social care needs </a:t>
            </a:r>
            <a:r>
              <a:rPr lang="en-GB" sz="2000" b="0" dirty="0"/>
              <a:t>identified through the EHC needs assessment which relate to the child or YP’s SEN or which require provision for a child or YP under 18 under S2 of the Chronically Sick and Disabled Persons Act 1970.</a:t>
            </a:r>
          </a:p>
          <a:p>
            <a:pPr>
              <a:defRPr/>
            </a:pPr>
            <a:r>
              <a:rPr lang="en-GB" sz="2000" b="0" dirty="0"/>
              <a:t>LA </a:t>
            </a:r>
            <a:r>
              <a:rPr lang="en-GB" sz="2000" b="0" u="sng" dirty="0"/>
              <a:t>may also choose to specify other social care needs </a:t>
            </a:r>
            <a:r>
              <a:rPr lang="en-GB" sz="2000" b="0" dirty="0"/>
              <a:t>which are not linked to the child or YP’s SEN</a:t>
            </a:r>
          </a:p>
          <a:p>
            <a:pPr>
              <a:defRPr/>
            </a:pPr>
            <a:r>
              <a:rPr lang="en-GB" sz="2000" b="0" dirty="0"/>
              <a:t>Could include reference to any child/YP in need or child protection plan – such inclusion </a:t>
            </a:r>
            <a:r>
              <a:rPr lang="en-GB" sz="2000" dirty="0"/>
              <a:t>must </a:t>
            </a:r>
            <a:r>
              <a:rPr lang="en-GB" sz="2000" b="0" dirty="0"/>
              <a:t>only be with the consent of the child/YP and their parents </a:t>
            </a: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GB" altLang="en-US" sz="2000" dirty="0">
                <a:solidFill>
                  <a:srgbClr val="C00000"/>
                </a:solidFill>
              </a:rPr>
              <a:t>ACID TEST - Could a person new to the child/YP easily find out what are the priority areas of focus for the child’s/YP’s social care intervention? </a:t>
            </a:r>
          </a:p>
          <a:p>
            <a:pPr>
              <a:defRPr/>
            </a:pPr>
            <a:endParaRPr lang="en-GB" sz="2400" b="0" dirty="0"/>
          </a:p>
          <a:p>
            <a:pPr marL="0" indent="0">
              <a:buFont typeface="Wingdings" pitchFamily="2" charset="2"/>
              <a:buNone/>
              <a:defRPr/>
            </a:pPr>
            <a:endParaRPr lang="en-GB" sz="2400" b="0" dirty="0"/>
          </a:p>
          <a:p>
            <a:pPr marL="0" indent="0">
              <a:buFont typeface="Wingdings" pitchFamily="2" charset="2"/>
              <a:buNone/>
              <a:defRPr/>
            </a:pPr>
            <a:endParaRPr lang="en-GB" sz="2400" b="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400" b="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EA303-D9E8-4C81-A4D6-AA516A293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31826"/>
            <a:ext cx="5235575" cy="4732338"/>
          </a:xfrm>
        </p:spPr>
        <p:txBody>
          <a:bodyPr/>
          <a:lstStyle/>
          <a:p>
            <a:pPr>
              <a:buFont typeface="Verdana" pitchFamily="34" charset="0"/>
              <a:buNone/>
            </a:pPr>
            <a:r>
              <a:rPr lang="en-GB" altLang="en-US" sz="2800" b="1" dirty="0">
                <a:cs typeface="Verdana" pitchFamily="34" charset="0"/>
              </a:rPr>
              <a:t>	When there is no social work involvement</a:t>
            </a:r>
          </a:p>
          <a:p>
            <a:pPr>
              <a:buFont typeface="Verdana" pitchFamily="34" charset="0"/>
              <a:buNone/>
            </a:pPr>
            <a:endParaRPr lang="en-GB" altLang="en-US" dirty="0"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GB" altLang="en-US" u="sng" dirty="0">
                <a:cs typeface="Verdana" pitchFamily="34" charset="0"/>
              </a:rPr>
              <a:t>Social care needs must still be considered</a:t>
            </a:r>
            <a:r>
              <a:rPr lang="en-GB" altLang="en-US" dirty="0">
                <a:cs typeface="Verdana" pitchFamily="34" charset="0"/>
              </a:rPr>
              <a:t> as part of the EHC Needs Assessment and advice must be sought from social care services. </a:t>
            </a:r>
          </a:p>
          <a:p>
            <a:endParaRPr lang="en-GB" altLang="en-US" dirty="0">
              <a:latin typeface="Verdana" pitchFamily="34" charset="0"/>
              <a:cs typeface="Verdana" pitchFamily="34" charset="0"/>
            </a:endParaRPr>
          </a:p>
          <a:p>
            <a:pPr>
              <a:buFont typeface="Arial" charset="0"/>
              <a:buChar char="•"/>
            </a:pPr>
            <a:endParaRPr lang="en-GB" alt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5718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br>
              <a:rPr lang="en-US" dirty="0">
                <a:latin typeface="Verdana" pitchFamily="34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05001" y="3657600"/>
            <a:ext cx="4190999" cy="2362200"/>
          </a:xfrm>
          <a:prstGeom prst="ellipse">
            <a:avLst/>
          </a:prstGeom>
          <a:solidFill>
            <a:srgbClr val="20839A"/>
          </a:solidFill>
          <a:ln>
            <a:solidFill>
              <a:srgbClr val="20839A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b="1" dirty="0">
                <a:latin typeface="Verdana" pitchFamily="34" charset="0"/>
              </a:rPr>
              <a:t>Having social care needs does not mean that a social worker will need to be involved. Why?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54D61A-4DD6-41A1-BD76-AE3A02798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797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2" y="274638"/>
            <a:ext cx="8002588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en-GB" altLang="en-US" b="0" dirty="0"/>
              <a:t> </a:t>
            </a:r>
            <a:r>
              <a:rPr lang="en-GB" altLang="en-US" sz="3200" dirty="0"/>
              <a:t>Section E: Outcomes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05000"/>
            <a:ext cx="8075612" cy="3841313"/>
          </a:xfrm>
        </p:spPr>
        <p:txBody>
          <a:bodyPr>
            <a:normAutofit/>
          </a:bodyPr>
          <a:lstStyle/>
          <a:p>
            <a:r>
              <a:rPr lang="en-GB" altLang="en-US" sz="2000" b="0" dirty="0"/>
              <a:t>Range of outcomes over </a:t>
            </a:r>
            <a:r>
              <a:rPr lang="en-GB" altLang="en-US" sz="2000" b="0" u="sng" dirty="0"/>
              <a:t>varying timescales</a:t>
            </a:r>
            <a:r>
              <a:rPr lang="en-GB" altLang="en-US" sz="2000" b="0" dirty="0"/>
              <a:t>, </a:t>
            </a:r>
          </a:p>
          <a:p>
            <a:r>
              <a:rPr lang="en-GB" altLang="en-US" sz="2000" b="0" dirty="0"/>
              <a:t>Cover education, health and care </a:t>
            </a:r>
          </a:p>
          <a:p>
            <a:r>
              <a:rPr lang="en-GB" altLang="en-US" sz="2000" b="0" u="sng" dirty="0"/>
              <a:t>Distinction between outcomes and provision </a:t>
            </a:r>
            <a:r>
              <a:rPr lang="en-GB" altLang="en-US" sz="2000" b="0" dirty="0"/>
              <a:t>- provision should help the children and YP achieve an outcome </a:t>
            </a:r>
          </a:p>
          <a:p>
            <a:r>
              <a:rPr lang="en-GB" altLang="en-US" sz="2000" b="0" u="sng" dirty="0"/>
              <a:t>Steps</a:t>
            </a:r>
            <a:r>
              <a:rPr lang="en-GB" altLang="en-US" sz="2000" b="0" dirty="0"/>
              <a:t> towards meeting the outcomes </a:t>
            </a:r>
          </a:p>
          <a:p>
            <a:r>
              <a:rPr lang="en-GB" altLang="en-US" sz="2000" b="0" dirty="0"/>
              <a:t>Arrangements for </a:t>
            </a:r>
            <a:r>
              <a:rPr lang="en-GB" altLang="en-US" sz="2000" b="0" u="sng" dirty="0"/>
              <a:t>monitoring progress</a:t>
            </a:r>
          </a:p>
          <a:p>
            <a:r>
              <a:rPr lang="en-GB" altLang="en-US" sz="2000" b="0" dirty="0"/>
              <a:t>Forward </a:t>
            </a:r>
            <a:r>
              <a:rPr lang="en-GB" altLang="en-US" sz="2000" b="0" u="sng" dirty="0"/>
              <a:t>plans for key changes</a:t>
            </a:r>
          </a:p>
          <a:p>
            <a:r>
              <a:rPr lang="en-GB" altLang="en-US" sz="2000" b="0" dirty="0"/>
              <a:t>Y9 onwards, outcomes should reflect the need to ensure YP are </a:t>
            </a:r>
            <a:r>
              <a:rPr lang="en-GB" altLang="en-US" sz="2000" b="0" u="sng" dirty="0"/>
              <a:t>preparing for adulthood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F257D-5ED8-48E0-B6BB-2C6CEB75A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6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2" y="274638"/>
            <a:ext cx="8002588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altLang="en-US" b="0" dirty="0"/>
              <a:t> </a:t>
            </a:r>
            <a:r>
              <a:rPr lang="en-GB" altLang="en-US" sz="3200" dirty="0"/>
              <a:t>Section F: Special Educational Provision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52600"/>
            <a:ext cx="8075612" cy="412591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2000" dirty="0"/>
              <a:t>Must</a:t>
            </a:r>
            <a:r>
              <a:rPr lang="en-GB" sz="2000" b="0" dirty="0"/>
              <a:t> specify the special educational provision </a:t>
            </a:r>
            <a:r>
              <a:rPr lang="en-GB" sz="2000" b="0" u="sng" dirty="0"/>
              <a:t>necessary to meet the SEN of the child /YP</a:t>
            </a:r>
            <a:endParaRPr lang="en-GB" sz="2000" b="0" dirty="0"/>
          </a:p>
          <a:p>
            <a:pPr>
              <a:defRPr/>
            </a:pPr>
            <a:r>
              <a:rPr lang="en-GB" sz="2000" b="0" dirty="0"/>
              <a:t>Detail appropriate provision to meet</a:t>
            </a:r>
            <a:r>
              <a:rPr lang="en-GB" sz="2000" b="0" u="sng" dirty="0"/>
              <a:t> each identified SEN and quantify </a:t>
            </a:r>
            <a:r>
              <a:rPr lang="en-GB" sz="2000" b="0" dirty="0"/>
              <a:t>provision as necessary </a:t>
            </a:r>
          </a:p>
          <a:p>
            <a:pPr>
              <a:defRPr/>
            </a:pPr>
            <a:r>
              <a:rPr lang="en-GB" sz="2000" b="0" dirty="0"/>
              <a:t>Provision should be described in such a way as to </a:t>
            </a:r>
            <a:r>
              <a:rPr lang="en-GB" sz="2000" b="0" u="sng" dirty="0"/>
              <a:t>leave no room for doubt about: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0" dirty="0"/>
              <a:t>	- </a:t>
            </a:r>
            <a:r>
              <a:rPr lang="en-GB" sz="2000" b="1" dirty="0"/>
              <a:t>wha</a:t>
            </a:r>
            <a:r>
              <a:rPr lang="en-GB" sz="2000" b="0" dirty="0"/>
              <a:t>t is to be provided, and by </a:t>
            </a:r>
            <a:r>
              <a:rPr lang="en-GB" sz="2000" b="1" dirty="0"/>
              <a:t>whom</a:t>
            </a:r>
            <a:r>
              <a:rPr lang="en-GB" sz="2000" b="0" dirty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0" dirty="0"/>
              <a:t>	- </a:t>
            </a:r>
            <a:r>
              <a:rPr lang="en-GB" sz="2000" b="1" dirty="0"/>
              <a:t>how</a:t>
            </a:r>
            <a:r>
              <a:rPr lang="en-GB" sz="2000" b="0" dirty="0"/>
              <a:t> it will be delivered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0" dirty="0"/>
              <a:t>	- </a:t>
            </a:r>
            <a:r>
              <a:rPr lang="en-GB" sz="2000" b="1" dirty="0"/>
              <a:t>how often </a:t>
            </a:r>
            <a:r>
              <a:rPr lang="en-GB" sz="2000" dirty="0"/>
              <a:t>and over </a:t>
            </a:r>
            <a:r>
              <a:rPr lang="en-GB" sz="2000" b="1" dirty="0"/>
              <a:t>what time period</a:t>
            </a:r>
          </a:p>
          <a:p>
            <a:pPr>
              <a:defRPr/>
            </a:pPr>
            <a:r>
              <a:rPr lang="en-GB" sz="2000" b="0" dirty="0"/>
              <a:t>Where health or social care provision educates or trains  children and YP, it </a:t>
            </a:r>
            <a:r>
              <a:rPr lang="en-GB" sz="2000" dirty="0"/>
              <a:t>must </a:t>
            </a:r>
            <a:r>
              <a:rPr lang="en-GB" sz="2000" b="0" dirty="0"/>
              <a:t>appear in this section </a:t>
            </a:r>
          </a:p>
          <a:p>
            <a:pPr>
              <a:defRPr/>
            </a:pPr>
            <a:r>
              <a:rPr lang="en-GB" sz="2000" b="0" dirty="0"/>
              <a:t>Should </a:t>
            </a:r>
            <a:r>
              <a:rPr lang="en-GB" sz="2000" b="1" dirty="0"/>
              <a:t>specify</a:t>
            </a:r>
            <a:r>
              <a:rPr lang="en-GB" sz="2000" b="0" dirty="0"/>
              <a:t>: facilities and equipment, staffing arrangements and curriculum; modifications or exclusions to National Curriculum; residential accommodation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400" b="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9A19CB-14FB-4E21-BB55-958461B7A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6" y="274638"/>
            <a:ext cx="8075613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90000"/>
          </a:bodyPr>
          <a:lstStyle/>
          <a:p>
            <a:r>
              <a:rPr lang="en-GB" altLang="en-US" sz="3200" dirty="0"/>
              <a:t>Section G: Health Provision Reasonably Required </a:t>
            </a:r>
            <a:br>
              <a:rPr lang="en-GB" altLang="en-US" sz="2800" b="0" dirty="0"/>
            </a:br>
            <a:r>
              <a:rPr lang="en-GB" altLang="en-US" sz="2800" b="0" dirty="0"/>
              <a:t>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6" y="1676400"/>
            <a:ext cx="8075613" cy="39893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000" dirty="0"/>
              <a:t>Must </a:t>
            </a:r>
            <a:r>
              <a:rPr lang="en-GB" sz="2000" b="0" dirty="0"/>
              <a:t>be </a:t>
            </a:r>
            <a:r>
              <a:rPr lang="en-GB" sz="2000" b="0" u="sng" dirty="0"/>
              <a:t>detailed and specific </a:t>
            </a:r>
            <a:r>
              <a:rPr lang="en-GB" sz="2000" b="0" dirty="0"/>
              <a:t>and should normally be quantified, e.g. in terms of the type of support and who will provide it </a:t>
            </a:r>
          </a:p>
          <a:p>
            <a:pPr>
              <a:defRPr/>
            </a:pPr>
            <a:r>
              <a:rPr lang="en-GB" sz="2000" dirty="0"/>
              <a:t>Must </a:t>
            </a:r>
            <a:r>
              <a:rPr lang="en-GB" sz="2000" b="0" dirty="0"/>
              <a:t>be </a:t>
            </a:r>
            <a:r>
              <a:rPr lang="en-GB" sz="2000" b="0" u="sng" dirty="0"/>
              <a:t>clear how the provision will support outcomes</a:t>
            </a:r>
            <a:r>
              <a:rPr lang="en-GB" sz="2000" b="0" dirty="0"/>
              <a:t> </a:t>
            </a:r>
          </a:p>
          <a:p>
            <a:pPr>
              <a:defRPr/>
            </a:pPr>
            <a:r>
              <a:rPr lang="en-GB" sz="2000" b="0" dirty="0"/>
              <a:t>Health care provision </a:t>
            </a:r>
            <a:r>
              <a:rPr lang="en-GB" sz="2000" b="0" i="1" dirty="0"/>
              <a:t>reasonably required </a:t>
            </a:r>
            <a:r>
              <a:rPr lang="en-GB" sz="2000" b="0" dirty="0"/>
              <a:t>may include: specialist support and therapies, such as: </a:t>
            </a:r>
          </a:p>
          <a:p>
            <a:pPr marL="712788" indent="-261938">
              <a:buFont typeface="Courier New" panose="02070309020205020404" pitchFamily="49" charset="0"/>
              <a:buChar char="o"/>
              <a:defRPr/>
            </a:pPr>
            <a:r>
              <a:rPr lang="en-GB" sz="2000" b="1" dirty="0"/>
              <a:t>medical treatments </a:t>
            </a:r>
            <a:r>
              <a:rPr lang="en-GB" sz="2000" b="0" dirty="0"/>
              <a:t>and delivery of medications</a:t>
            </a:r>
          </a:p>
          <a:p>
            <a:pPr marL="712788" indent="-261938">
              <a:buFont typeface="Courier New" panose="02070309020205020404" pitchFamily="49" charset="0"/>
              <a:buChar char="o"/>
              <a:defRPr/>
            </a:pPr>
            <a:r>
              <a:rPr lang="en-GB" sz="2000" b="1" dirty="0"/>
              <a:t>occupational therapy</a:t>
            </a:r>
            <a:r>
              <a:rPr lang="en-GB" sz="2000" b="0" dirty="0"/>
              <a:t>, and </a:t>
            </a:r>
            <a:r>
              <a:rPr lang="en-GB" sz="2000" b="1" dirty="0"/>
              <a:t>physiotherapy</a:t>
            </a:r>
            <a:r>
              <a:rPr lang="en-GB" sz="2000" b="0" dirty="0"/>
              <a:t> </a:t>
            </a:r>
          </a:p>
          <a:p>
            <a:pPr marL="712788" indent="-261938">
              <a:buFont typeface="Courier New" panose="02070309020205020404" pitchFamily="49" charset="0"/>
              <a:buChar char="o"/>
              <a:defRPr/>
            </a:pPr>
            <a:r>
              <a:rPr lang="en-GB" sz="2000" b="0" dirty="0"/>
              <a:t>a range of </a:t>
            </a:r>
            <a:r>
              <a:rPr lang="en-GB" sz="2000" b="1" dirty="0"/>
              <a:t>nursing support</a:t>
            </a:r>
            <a:r>
              <a:rPr lang="en-GB" sz="2000" b="0" dirty="0"/>
              <a:t>, specialist </a:t>
            </a:r>
            <a:r>
              <a:rPr lang="en-GB" sz="2000" b="1" dirty="0"/>
              <a:t>equipmen</a:t>
            </a:r>
            <a:r>
              <a:rPr lang="en-GB" sz="2000" b="0" dirty="0"/>
              <a:t>t, wheelchairs and </a:t>
            </a:r>
            <a:r>
              <a:rPr lang="en-GB" sz="2000" b="1" dirty="0"/>
              <a:t>continence supplies</a:t>
            </a:r>
            <a:r>
              <a:rPr lang="en-GB" sz="2000" b="0" dirty="0"/>
              <a:t> </a:t>
            </a:r>
          </a:p>
          <a:p>
            <a:pPr marL="712788" indent="-261938">
              <a:buFont typeface="Courier New" panose="02070309020205020404" pitchFamily="49" charset="0"/>
              <a:buChar char="o"/>
              <a:defRPr/>
            </a:pPr>
            <a:r>
              <a:rPr lang="en-GB" sz="2000" b="1" dirty="0"/>
              <a:t>highly specialist services </a:t>
            </a:r>
            <a:r>
              <a:rPr lang="en-GB" sz="2000" b="0" dirty="0"/>
              <a:t>needed by only a small number of children/YP which are commissioned centrally 	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GB" sz="2400" b="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400" b="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D44CD1-DF5B-4FE2-90AF-795EA91FC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1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br>
              <a:rPr lang="en-GB" altLang="en-US" sz="3200" dirty="0"/>
            </a:br>
            <a:r>
              <a:rPr lang="en-GB" altLang="en-US" sz="3200" dirty="0"/>
              <a:t>Section H1: Social Care Provision under S2 of 1970 Chronically Sick Disabled Persons Act 	</a:t>
            </a:r>
            <a:br>
              <a:rPr lang="en-GB" altLang="en-US" sz="3200" dirty="0"/>
            </a:br>
            <a:endParaRPr lang="en-GB" altLang="en-US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752600"/>
            <a:ext cx="8229600" cy="434181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GB" dirty="0"/>
              <a:t>Must </a:t>
            </a:r>
            <a:r>
              <a:rPr lang="en-GB" b="0" dirty="0"/>
              <a:t>be </a:t>
            </a:r>
            <a:r>
              <a:rPr lang="en-GB" u="sng" dirty="0"/>
              <a:t>detailed and specific </a:t>
            </a:r>
            <a:r>
              <a:rPr lang="en-GB" b="0" dirty="0"/>
              <a:t>and should normally be quantified, in terms of the type of support and who will provide it	</a:t>
            </a:r>
          </a:p>
          <a:p>
            <a:pPr>
              <a:defRPr/>
            </a:pPr>
            <a:r>
              <a:rPr lang="en-GB" dirty="0"/>
              <a:t>Must </a:t>
            </a:r>
            <a:r>
              <a:rPr lang="en-GB" b="0" dirty="0"/>
              <a:t>specify all services assessed as being needed under section 2 of the CSDPA. These services include:</a:t>
            </a:r>
          </a:p>
          <a:p>
            <a:pPr marL="628650" indent="-273050">
              <a:buFont typeface="Courier New" panose="02070309020205020404" pitchFamily="49" charset="0"/>
              <a:buChar char="o"/>
              <a:defRPr/>
            </a:pPr>
            <a:r>
              <a:rPr lang="en-GB" b="0" dirty="0"/>
              <a:t>practical </a:t>
            </a:r>
            <a:r>
              <a:rPr lang="en-GB" b="1" dirty="0"/>
              <a:t>assistance in the home </a:t>
            </a:r>
          </a:p>
          <a:p>
            <a:pPr marL="628650" indent="-273050">
              <a:buFont typeface="Courier New" panose="02070309020205020404" pitchFamily="49" charset="0"/>
              <a:buChar char="o"/>
              <a:defRPr/>
            </a:pPr>
            <a:r>
              <a:rPr lang="en-GB" b="0" dirty="0"/>
              <a:t>provision or </a:t>
            </a:r>
            <a:r>
              <a:rPr lang="en-GB" b="1" dirty="0"/>
              <a:t>assistance in obtaining recreational and educational facilities at home and </a:t>
            </a:r>
            <a:r>
              <a:rPr lang="en-GB" dirty="0"/>
              <a:t>outside the home </a:t>
            </a:r>
          </a:p>
          <a:p>
            <a:pPr marL="628650" indent="-273050">
              <a:buFont typeface="Courier New" panose="02070309020205020404" pitchFamily="49" charset="0"/>
              <a:buChar char="o"/>
              <a:defRPr/>
            </a:pPr>
            <a:r>
              <a:rPr lang="en-GB" dirty="0"/>
              <a:t>assistance in </a:t>
            </a:r>
            <a:r>
              <a:rPr lang="en-GB" b="1" dirty="0"/>
              <a:t>traveling to facilities </a:t>
            </a:r>
          </a:p>
          <a:p>
            <a:pPr marL="628650" indent="-273050">
              <a:buFont typeface="Courier New" panose="02070309020205020404" pitchFamily="49" charset="0"/>
              <a:buChar char="o"/>
              <a:defRPr/>
            </a:pPr>
            <a:r>
              <a:rPr lang="en-GB" b="1" dirty="0"/>
              <a:t>adaptations</a:t>
            </a:r>
            <a:r>
              <a:rPr lang="en-GB" b="0" dirty="0"/>
              <a:t> to the home </a:t>
            </a:r>
          </a:p>
          <a:p>
            <a:pPr marL="628650" indent="-273050">
              <a:buFont typeface="Courier New" panose="02070309020205020404" pitchFamily="49" charset="0"/>
              <a:buChar char="o"/>
              <a:defRPr/>
            </a:pPr>
            <a:r>
              <a:rPr lang="en-GB" b="1" dirty="0"/>
              <a:t>facilitating the taking of holidays </a:t>
            </a:r>
          </a:p>
          <a:p>
            <a:pPr marL="628650" indent="-273050">
              <a:buFont typeface="Courier New" panose="02070309020205020404" pitchFamily="49" charset="0"/>
              <a:buChar char="o"/>
              <a:defRPr/>
            </a:pPr>
            <a:r>
              <a:rPr lang="en-GB" b="0" dirty="0"/>
              <a:t>provision of meals at home or elsewhere </a:t>
            </a:r>
          </a:p>
          <a:p>
            <a:pPr marL="628650" indent="-273050">
              <a:buFont typeface="Courier New" panose="02070309020205020404" pitchFamily="49" charset="0"/>
              <a:buChar char="o"/>
              <a:defRPr/>
            </a:pPr>
            <a:r>
              <a:rPr lang="en-GB" b="0" dirty="0"/>
              <a:t>provision or assistance in obtaining a telephone and any special equipment necessary </a:t>
            </a:r>
          </a:p>
          <a:p>
            <a:pPr marL="628650" indent="-273050">
              <a:buFont typeface="Courier New" panose="02070309020205020404" pitchFamily="49" charset="0"/>
              <a:buChar char="o"/>
              <a:defRPr/>
            </a:pPr>
            <a:r>
              <a:rPr lang="en-GB" b="0" u="sng" dirty="0"/>
              <a:t>non-residential</a:t>
            </a:r>
            <a:r>
              <a:rPr lang="en-GB" b="0" dirty="0"/>
              <a:t> short breaks</a:t>
            </a:r>
          </a:p>
          <a:p>
            <a:pPr>
              <a:defRPr/>
            </a:pPr>
            <a:r>
              <a:rPr lang="en-GB" sz="2400" b="0" dirty="0"/>
              <a:t>	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400" b="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400" b="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C1CD9-3C3B-4AD0-B92D-142555620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6954" y="274638"/>
            <a:ext cx="8059846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90000"/>
          </a:bodyPr>
          <a:lstStyle/>
          <a:p>
            <a:r>
              <a:rPr lang="en-GB" altLang="en-US" sz="3600" dirty="0"/>
              <a:t>Section H2: Any other Social Care Provision Reasonably Required</a:t>
            </a:r>
            <a:r>
              <a:rPr lang="en-GB" altLang="en-US" b="0" dirty="0"/>
              <a:t>	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720" y="2057400"/>
            <a:ext cx="8044080" cy="3505200"/>
          </a:xfrm>
        </p:spPr>
        <p:txBody>
          <a:bodyPr/>
          <a:lstStyle/>
          <a:p>
            <a:r>
              <a:rPr lang="en-GB" altLang="en-US" sz="2000" b="0" dirty="0"/>
              <a:t>May include provision identified through early help and </a:t>
            </a:r>
            <a:r>
              <a:rPr lang="en-GB" altLang="en-US" sz="2000" b="0" dirty="0" err="1"/>
              <a:t>CiN</a:t>
            </a:r>
            <a:r>
              <a:rPr lang="en-GB" altLang="en-US" sz="2000" b="0" dirty="0"/>
              <a:t> assessments and safeguarding assessments </a:t>
            </a:r>
          </a:p>
          <a:p>
            <a:r>
              <a:rPr lang="en-GB" altLang="en-US" sz="2000" b="0" dirty="0"/>
              <a:t>Must </a:t>
            </a:r>
            <a:r>
              <a:rPr lang="en-GB" altLang="en-US" sz="2000" b="0" u="sng" dirty="0"/>
              <a:t>only include services which are not provided under Section 2 of the CSDPA </a:t>
            </a:r>
          </a:p>
          <a:p>
            <a:r>
              <a:rPr lang="en-GB" altLang="en-US" sz="2000" b="0" dirty="0"/>
              <a:t>Includes </a:t>
            </a:r>
            <a:r>
              <a:rPr lang="en-GB" altLang="en-US" sz="2000" b="0" u="sng" dirty="0"/>
              <a:t>residential short breaks</a:t>
            </a:r>
            <a:r>
              <a:rPr lang="en-GB" altLang="en-US" sz="2000" b="0" dirty="0"/>
              <a:t> and services provided </a:t>
            </a:r>
            <a:r>
              <a:rPr lang="en-GB" altLang="en-US" sz="2000" b="0" u="sng" dirty="0"/>
              <a:t>arising from their SEN but unrelated to a disability</a:t>
            </a:r>
            <a:r>
              <a:rPr lang="en-GB" altLang="en-US" sz="2000" b="0" dirty="0"/>
              <a:t> </a:t>
            </a:r>
          </a:p>
          <a:p>
            <a:r>
              <a:rPr lang="en-GB" altLang="en-US" sz="2000" b="0" dirty="0"/>
              <a:t>Should include any provision </a:t>
            </a:r>
            <a:r>
              <a:rPr lang="en-GB" altLang="en-US" sz="2000" b="0" u="sng" dirty="0"/>
              <a:t>secured through a social care direct payment</a:t>
            </a:r>
          </a:p>
          <a:p>
            <a:r>
              <a:rPr lang="en-GB" altLang="en-US" sz="2000" b="0" dirty="0"/>
              <a:t>Include any adult social care provision to meet eligible needs for YP over 18 under the Care Act 2014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GB" altLang="en-US" sz="2400" b="0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490E0D-4F56-40E3-B1F3-37EBE775F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2" y="274638"/>
            <a:ext cx="8002588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en-GB" altLang="en-US" b="0" dirty="0"/>
              <a:t> </a:t>
            </a:r>
            <a:r>
              <a:rPr lang="en-GB" altLang="en-US" sz="3200" dirty="0"/>
              <a:t>Section I: Placement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133600"/>
            <a:ext cx="8075612" cy="3960813"/>
          </a:xfrm>
        </p:spPr>
        <p:txBody>
          <a:bodyPr/>
          <a:lstStyle/>
          <a:p>
            <a:pPr>
              <a:defRPr/>
            </a:pPr>
            <a:r>
              <a:rPr lang="en-GB" sz="2000" b="0" u="sng" dirty="0"/>
              <a:t>Name </a:t>
            </a:r>
            <a:r>
              <a:rPr lang="en-GB" sz="2000" u="sng" dirty="0"/>
              <a:t>and </a:t>
            </a:r>
            <a:r>
              <a:rPr lang="en-GB" sz="2000" b="0" u="sng" dirty="0"/>
              <a:t>type</a:t>
            </a:r>
            <a:r>
              <a:rPr lang="en-GB" sz="2000" b="0" dirty="0"/>
              <a:t> of the school, maintained nursery school, post-16 institution or other institution to be attended by the child or young person and the type of that institution</a:t>
            </a:r>
          </a:p>
          <a:p>
            <a:pPr>
              <a:defRPr/>
            </a:pPr>
            <a:r>
              <a:rPr lang="en-GB" sz="2000" b="0" dirty="0"/>
              <a:t>Where the name of a school or other institution is not specified in the EHC plan, the type of school or other institution to be attended by the child or YP</a:t>
            </a:r>
          </a:p>
          <a:p>
            <a:pPr>
              <a:defRPr/>
            </a:pPr>
            <a:r>
              <a:rPr lang="en-GB" sz="2000" b="0" dirty="0"/>
              <a:t>These details </a:t>
            </a:r>
            <a:r>
              <a:rPr lang="en-GB" sz="2000" dirty="0"/>
              <a:t>must </a:t>
            </a:r>
            <a:r>
              <a:rPr lang="en-GB" sz="2000" b="0" dirty="0"/>
              <a:t>be </a:t>
            </a:r>
            <a:r>
              <a:rPr lang="en-GB" sz="2000" b="1" dirty="0"/>
              <a:t>included only in the final EHC plan</a:t>
            </a:r>
            <a:r>
              <a:rPr lang="en-GB" sz="2000" b="0" dirty="0"/>
              <a:t>, not the draft EHC plan sent to parents 	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400" b="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400" b="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25FD6-DA7F-48DC-B01D-1FAE367FE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0177"/>
            <a:ext cx="7772400" cy="1521023"/>
          </a:xfr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Autofit/>
          </a:bodyPr>
          <a:lstStyle/>
          <a:p>
            <a:r>
              <a:rPr lang="en-GB" sz="3200" dirty="0"/>
              <a:t>Introduction to EHCPs and Outcomes</a:t>
            </a:r>
            <a:br>
              <a:rPr lang="en-GB" sz="3200" dirty="0"/>
            </a:br>
            <a:r>
              <a:rPr lang="en-GB" sz="3200" dirty="0"/>
              <a:t>Parent’s Workshop</a:t>
            </a:r>
            <a:br>
              <a:rPr lang="en-GB" sz="3200" dirty="0"/>
            </a:br>
            <a:r>
              <a:rPr lang="en-GB" sz="3200" dirty="0"/>
              <a:t>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772400" cy="37338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At the end of today’s workshop you will: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Understand the EHCP Process in Bexley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Understand your part in the assessment process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Understand how Outcomes drive the process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Know how to develop a good outcome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Produce at least one key outcome for your child/young person (YP)</a:t>
            </a:r>
          </a:p>
          <a:p>
            <a:pPr algn="l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Are there any other outcomes you expect?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0" y="6397823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FEA7E-D411-4315-95C2-6AC2F77FF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92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2" y="274638"/>
            <a:ext cx="8002588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en-GB" altLang="en-US" b="0" dirty="0"/>
              <a:t> </a:t>
            </a:r>
            <a:r>
              <a:rPr lang="en-GB" altLang="en-US" sz="3200" dirty="0"/>
              <a:t>Section J: Personal Budgets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057400"/>
            <a:ext cx="8075612" cy="40370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b="0" dirty="0"/>
              <a:t>Detailed information on any Personal Budget that will be used to secure provision in the EHC plan </a:t>
            </a:r>
          </a:p>
          <a:p>
            <a:pPr>
              <a:defRPr/>
            </a:pPr>
            <a:r>
              <a:rPr lang="en-GB" sz="2000" b="0" dirty="0"/>
              <a:t>Should set out the arrangements in relation to direct payments as required by education, health and social care regulations </a:t>
            </a:r>
          </a:p>
          <a:p>
            <a:pPr>
              <a:defRPr/>
            </a:pPr>
            <a:r>
              <a:rPr lang="en-GB" sz="2000" b="0" u="sng" dirty="0"/>
              <a:t>The SEN and outcomes that are to be met by any direct payment </a:t>
            </a:r>
            <a:r>
              <a:rPr lang="en-GB" sz="2000" u="sng" dirty="0"/>
              <a:t>must </a:t>
            </a:r>
            <a:r>
              <a:rPr lang="en-GB" sz="2000" b="0" u="sng" dirty="0"/>
              <a:t>be specified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000" b="0" dirty="0"/>
              <a:t>	</a:t>
            </a:r>
          </a:p>
          <a:p>
            <a:pPr>
              <a:defRPr/>
            </a:pPr>
            <a:r>
              <a:rPr lang="en-GB" sz="2000" b="1" dirty="0"/>
              <a:t>Section K</a:t>
            </a:r>
            <a:r>
              <a:rPr lang="en-GB" sz="2000" b="0" dirty="0"/>
              <a:t> – Advice and information  gathered during the assessment process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400" b="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F18CD-690C-4061-98EB-A90477E1B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0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750" y="136525"/>
            <a:ext cx="8147050" cy="989013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altLang="en-US" sz="3200" dirty="0"/>
              <a:t>What does ‘Good Quality EHCP’ mean?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51074"/>
            <a:ext cx="8229600" cy="381821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GB" sz="2000" dirty="0"/>
              <a:t>It has to do the following: </a:t>
            </a:r>
          </a:p>
          <a:p>
            <a:pPr>
              <a:defRPr/>
            </a:pPr>
            <a:r>
              <a:rPr lang="en-GB" sz="2000" u="sng" dirty="0"/>
              <a:t>Clearly represent </a:t>
            </a:r>
            <a:r>
              <a:rPr lang="en-GB" sz="2000" dirty="0"/>
              <a:t>the child/ YP’s views and aspirations in a </a:t>
            </a:r>
            <a:r>
              <a:rPr lang="en-GB" sz="2000" u="sng" dirty="0"/>
              <a:t>meaningful</a:t>
            </a:r>
            <a:r>
              <a:rPr lang="en-GB" sz="2000" dirty="0"/>
              <a:t> way</a:t>
            </a:r>
          </a:p>
          <a:p>
            <a:pPr>
              <a:defRPr/>
            </a:pPr>
            <a:r>
              <a:rPr lang="en-GB" sz="2000" dirty="0"/>
              <a:t>The </a:t>
            </a:r>
            <a:r>
              <a:rPr lang="en-GB" sz="2000" u="sng" dirty="0"/>
              <a:t>areas of need</a:t>
            </a:r>
            <a:r>
              <a:rPr lang="en-GB" sz="2000" dirty="0"/>
              <a:t>, Educational, Health and Social Care,  </a:t>
            </a:r>
            <a:r>
              <a:rPr lang="en-GB" sz="2000" u="sng" dirty="0"/>
              <a:t>have to be clearly identified and articulated </a:t>
            </a:r>
          </a:p>
          <a:p>
            <a:pPr>
              <a:defRPr/>
            </a:pPr>
            <a:r>
              <a:rPr lang="en-GB" sz="2000" dirty="0"/>
              <a:t>Articulate aspirational, yet realistic outcomes for the child and YP and </a:t>
            </a:r>
            <a:r>
              <a:rPr lang="en-GB" sz="2000" u="sng" dirty="0"/>
              <a:t>always be SMART </a:t>
            </a:r>
          </a:p>
          <a:p>
            <a:pPr>
              <a:defRPr/>
            </a:pPr>
            <a:r>
              <a:rPr lang="en-GB" sz="2000" dirty="0"/>
              <a:t>The identified provision </a:t>
            </a:r>
            <a:r>
              <a:rPr lang="en-GB" sz="2000" b="1" dirty="0"/>
              <a:t>must </a:t>
            </a:r>
            <a:r>
              <a:rPr lang="en-GB" sz="2000" dirty="0"/>
              <a:t>meet the needs identified</a:t>
            </a:r>
          </a:p>
          <a:p>
            <a:pPr>
              <a:defRPr/>
            </a:pPr>
            <a:r>
              <a:rPr lang="en-GB" sz="2000" dirty="0"/>
              <a:t>There needs to be a  </a:t>
            </a:r>
            <a:r>
              <a:rPr lang="en-GB" sz="2000" u="sng" dirty="0"/>
              <a:t>clear and unambiguous thread </a:t>
            </a:r>
            <a:r>
              <a:rPr lang="en-GB" sz="2000" dirty="0"/>
              <a:t>linking the identified needs to the outcomes and the provision to meet those </a:t>
            </a:r>
          </a:p>
          <a:p>
            <a:pPr>
              <a:defRPr/>
            </a:pPr>
            <a:r>
              <a:rPr lang="en-GB" sz="2000" dirty="0"/>
              <a:t>A </a:t>
            </a:r>
            <a:r>
              <a:rPr lang="en-GB" sz="2000" u="sng" dirty="0"/>
              <a:t>usable document </a:t>
            </a:r>
            <a:r>
              <a:rPr lang="en-GB" sz="2000" dirty="0"/>
              <a:t>for professionals, young people and parents</a:t>
            </a:r>
          </a:p>
          <a:p>
            <a:pPr>
              <a:defRPr/>
            </a:pPr>
            <a:r>
              <a:rPr lang="en-GB" sz="2000" u="sng" dirty="0"/>
              <a:t>Legally compliant</a:t>
            </a:r>
          </a:p>
          <a:p>
            <a:pPr>
              <a:defRPr/>
            </a:pPr>
            <a:endParaRPr lang="en-GB" sz="1800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84788"/>
            <a:ext cx="91440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F6D90-732B-416D-BBE3-42C0FA8C3C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633278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337"/>
            <a:ext cx="80010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What Goes Where?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1"/>
            <a:ext cx="8001000" cy="251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Lets see if you know your EHCP…..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Please </a:t>
            </a:r>
            <a:r>
              <a:rPr lang="en-GB" sz="2000" u="sng" dirty="0"/>
              <a:t>close your handouts </a:t>
            </a:r>
            <a:r>
              <a:rPr lang="en-GB" sz="2000" dirty="0"/>
              <a:t>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List sections A – K on your piece of paper (don’t forget H has two parts)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Now write in what each section should contain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You may wish to work in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22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E6D8D-52E2-41D7-910E-48EE83018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BREAK</a:t>
            </a:r>
          </a:p>
        </p:txBody>
      </p:sp>
      <p:pic>
        <p:nvPicPr>
          <p:cNvPr id="1027" name="Picture 3" descr="C:\Users\Bexley Voice\AppData\Local\Microsoft\Windows\Temporary Internet Files\Content.IE5\T1A1R7A9\tea-biscuits_999906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600200"/>
            <a:ext cx="5842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23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672FA-3ADA-460B-87A2-13D1657D4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5822717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156"/>
            <a:ext cx="8229600" cy="9144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What is an Outcome? 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u="sng" dirty="0"/>
              <a:t>benefit or difference </a:t>
            </a:r>
            <a:r>
              <a:rPr lang="en-US" sz="2000" dirty="0"/>
              <a:t>made to an individual as a </a:t>
            </a:r>
            <a:r>
              <a:rPr lang="en-US" sz="2000" u="sng" dirty="0"/>
              <a:t>result of an intervention</a:t>
            </a:r>
          </a:p>
          <a:p>
            <a:r>
              <a:rPr lang="en-US" altLang="en-GB" sz="2000" dirty="0">
                <a:ea typeface="ＭＳ Ｐゴシック" charset="-128"/>
              </a:rPr>
              <a:t>‘Steps towards reaching the long term goal’</a:t>
            </a:r>
            <a:endParaRPr lang="en-US" altLang="en-US" sz="2000" dirty="0">
              <a:ea typeface="ＭＳ Ｐゴシック" charset="-128"/>
            </a:endParaRPr>
          </a:p>
          <a:p>
            <a:r>
              <a:rPr lang="en-US" sz="2000" dirty="0"/>
              <a:t>Outcomes describe the result, consequence, impact, effect or achievement of using a ‘service’ (provision, approach or therapy)</a:t>
            </a:r>
          </a:p>
          <a:p>
            <a:r>
              <a:rPr lang="en-GB" sz="2000" dirty="0"/>
              <a:t>Outcomes are medium to long term, usually looking ahead to the end of the next stage/phase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24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D3D58-BA58-493B-8BE2-B71D97741D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An Outcome is not an Intervention or a Solution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5"/>
            <a:ext cx="4038600" cy="227171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7325"/>
            <a:ext cx="4038600" cy="227171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ECA18-998E-459E-BE5E-F45ABECE2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53000"/>
            <a:ext cx="5486400" cy="1033462"/>
          </a:xfrm>
        </p:spPr>
        <p:txBody>
          <a:bodyPr>
            <a:normAutofit fontScale="85000" lnSpcReduction="20000"/>
          </a:bodyPr>
          <a:lstStyle/>
          <a:p>
            <a:endParaRPr lang="en-US" sz="2400" b="1" dirty="0">
              <a:latin typeface="News Gothic MT" charset="0"/>
              <a:ea typeface="MS PGothic" charset="0"/>
              <a:cs typeface="MS PGothic" charset="0"/>
            </a:endParaRPr>
          </a:p>
          <a:p>
            <a:pPr algn="ctr"/>
            <a:r>
              <a:rPr lang="en-US" sz="5100" b="1" dirty="0">
                <a:latin typeface="Calibri" panose="020F0502020204030204" pitchFamily="34" charset="0"/>
                <a:ea typeface="MS PGothic" charset="0"/>
                <a:cs typeface="MS PGothic" charset="0"/>
              </a:rPr>
              <a:t>Outcomes matter!</a:t>
            </a:r>
            <a:endParaRPr lang="en-GB" sz="5100" b="1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4544" y="762000"/>
            <a:ext cx="6912656" cy="41592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26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98926-BC59-42DB-9ACB-0F5D709BC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They should be Aspirational…</a:t>
            </a: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436" y="1600200"/>
            <a:ext cx="653312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27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80BBFD-1ADC-4733-92D0-8E87099E0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They should lead towards</a:t>
            </a:r>
            <a:br>
              <a:rPr lang="en-GB" sz="3200" dirty="0"/>
            </a:br>
            <a:r>
              <a:rPr lang="en-GB" sz="3200" dirty="0"/>
              <a:t>all the Life Outcomes…</a:t>
            </a: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1958180"/>
            <a:ext cx="3019425" cy="429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28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6D646-35B3-406A-B8B7-A5366E3B9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US" sz="3200" dirty="0"/>
              <a:t>They should be Holistic…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524000"/>
            <a:ext cx="6095999" cy="456318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29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790B7-AC96-4005-8DC9-5B5B2F614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r>
              <a:rPr lang="en-GB" sz="3200" dirty="0"/>
              <a:t>From the Foreword to the Code of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400" dirty="0">
              <a:ea typeface="ＭＳ Ｐゴシック" charset="-128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400" dirty="0">
              <a:ea typeface="ＭＳ Ｐゴシック" charset="-128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000" dirty="0">
                <a:ea typeface="ＭＳ Ｐゴシック" charset="-128"/>
                <a:cs typeface="Arial" pitchFamily="34" charset="0"/>
              </a:rPr>
              <a:t>‘Our vision for children with special educational needs and disabilities is the same as for all children and young people – that they achieve well in their early years, at school and in college, and lead happy and fulfilled lives.’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GB" altLang="en-US" sz="2000" dirty="0">
              <a:ea typeface="ＭＳ Ｐゴシック" charset="-128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altLang="en-US" sz="2000" dirty="0">
                <a:ea typeface="ＭＳ Ｐゴシック" charset="-128"/>
                <a:cs typeface="Arial" pitchFamily="34" charset="0"/>
              </a:rPr>
              <a:t>‘Importantly, the aspirations for children and young people will be raised through an increased focus on life outcomes, including employment and greater independence’.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958CC-191F-4088-9CAA-F904565B1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90000"/>
          </a:bodyPr>
          <a:lstStyle/>
          <a:p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sz="3600" dirty="0"/>
              <a:t>Of course outcomes, like children, will develop over time</a:t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GB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81800" cy="46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30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D3112-FDC0-4861-9F41-6E0737619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31691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90000"/>
          </a:bodyPr>
          <a:lstStyle/>
          <a:p>
            <a:br>
              <a:rPr lang="en-GB" dirty="0">
                <a:ea typeface="MS PGothic" charset="0"/>
                <a:cs typeface="MS PGothic" charset="0"/>
              </a:rPr>
            </a:br>
            <a:r>
              <a:rPr lang="en-GB" sz="3600" dirty="0"/>
              <a:t>Children, young people and parents should be involved in their development</a:t>
            </a:r>
            <a:br>
              <a:rPr lang="en-GB" dirty="0">
                <a:ea typeface="MS PGothic" charset="0"/>
                <a:cs typeface="MS PGothic" charset="0"/>
              </a:rPr>
            </a:br>
            <a:endParaRPr lang="en-GB" dirty="0"/>
          </a:p>
        </p:txBody>
      </p:sp>
      <p:pic>
        <p:nvPicPr>
          <p:cNvPr id="5" name="Picture 5" descr="F:\Andre\Heart_Tag_CfE_Logo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962458"/>
            <a:ext cx="5105400" cy="457141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31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0DE0F9-77B6-4E42-B997-6A59CB838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US" altLang="en-US" sz="3200" dirty="0"/>
              <a:t>Remembering that ….</a:t>
            </a:r>
            <a:endParaRPr lang="en-GB" sz="3200" dirty="0"/>
          </a:p>
        </p:txBody>
      </p:sp>
      <p:pic>
        <p:nvPicPr>
          <p:cNvPr id="4" name="Content Placeholder 3" descr="one size does not fit all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2286000"/>
            <a:ext cx="5867400" cy="319873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32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E0C93B-9FFA-44B0-BE4E-6BB872740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90000"/>
          </a:bodyPr>
          <a:lstStyle/>
          <a:p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sz="3600" dirty="0"/>
              <a:t>Outcomes must be based on Person </a:t>
            </a:r>
            <a:r>
              <a:rPr lang="en-US" altLang="en-US" sz="3600" dirty="0" err="1"/>
              <a:t>Centred</a:t>
            </a:r>
            <a:r>
              <a:rPr lang="en-US" altLang="en-US" sz="3600" dirty="0"/>
              <a:t> Planning</a:t>
            </a:r>
            <a:br>
              <a:rPr lang="en-US" altLang="en-US" dirty="0">
                <a:solidFill>
                  <a:srgbClr val="000000"/>
                </a:solidFill>
              </a:rPr>
            </a:br>
            <a:endParaRPr lang="en-GB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405530" y="1905000"/>
            <a:ext cx="4376270" cy="4419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9AF4B-A5CC-42DF-8141-22C094132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9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 CENTRED PLANNING…..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73483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huge area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Lots of terms associated with it.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clip shows how a person centred approach is essential to achieve the best plan/outcomes.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EHCP will outline need,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outcomes, what needs to be put in place to achieve the outcomes,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who will do it, who is responsible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 doing it and who will pay for it.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53101-EAFF-43CB-A032-C6F69F973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735D18-4325-4657-91DF-B817DDE866AF}"/>
              </a:ext>
            </a:extLst>
          </p:cNvPr>
          <p:cNvSpPr txBox="1"/>
          <p:nvPr/>
        </p:nvSpPr>
        <p:spPr>
          <a:xfrm>
            <a:off x="4267200" y="4425711"/>
            <a:ext cx="387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https://youtu.be/8ElkB6NzWi8</a:t>
            </a:r>
            <a:endParaRPr lang="en-GB" dirty="0"/>
          </a:p>
          <a:p>
            <a:endParaRPr lang="en-GB" dirty="0"/>
          </a:p>
        </p:txBody>
      </p:sp>
      <p:pic>
        <p:nvPicPr>
          <p:cNvPr id="16" name="Content Placeholder 15" descr="Text&#10;&#10;Description automatically generated">
            <a:extLst>
              <a:ext uri="{FF2B5EF4-FFF2-40B4-BE49-F238E27FC236}">
                <a16:creationId xmlns:a16="http://schemas.microsoft.com/office/drawing/2014/main" id="{00DD4C9E-81E6-4E4A-B7DC-8FCF8754B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973502"/>
            <a:ext cx="5111750" cy="2452209"/>
          </a:xfrm>
        </p:spPr>
      </p:pic>
    </p:spTree>
    <p:extLst>
      <p:ext uri="{BB962C8B-B14F-4D97-AF65-F5344CB8AC3E}">
        <p14:creationId xmlns:p14="http://schemas.microsoft.com/office/powerpoint/2010/main" val="7766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US" altLang="en-US" sz="3200" dirty="0"/>
              <a:t>Only clear Outcomes will ensure the right Provision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1828800" y="2514600"/>
            <a:ext cx="5350537" cy="3581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35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732452-B147-4862-BF55-CC150EF3E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313"/>
            <a:ext cx="7848600" cy="954087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Other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6553200" cy="3459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Aspiration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Need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Provision/Solution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36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9396F-6DC8-4B2D-A36C-20236A25A9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What are Aspirations?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3763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dirty="0"/>
              <a:t>‘A cherished desire’ or ‘Something to accomplish one day’ </a:t>
            </a:r>
          </a:p>
          <a:p>
            <a:pPr>
              <a:defRPr/>
            </a:pPr>
            <a:r>
              <a:rPr lang="en-GB" sz="2000" dirty="0"/>
              <a:t>Aspirations might not be achieved in the end</a:t>
            </a:r>
          </a:p>
          <a:p>
            <a:pPr>
              <a:defRPr/>
            </a:pPr>
            <a:r>
              <a:rPr lang="en-GB" sz="2000" dirty="0"/>
              <a:t>The LA is </a:t>
            </a:r>
            <a:r>
              <a:rPr lang="en-GB" sz="2000" u="sng" dirty="0"/>
              <a:t>not</a:t>
            </a:r>
            <a:r>
              <a:rPr lang="en-GB" sz="2000" dirty="0"/>
              <a:t> responsible for achieving  aspirations but they must be set out in the Plan</a:t>
            </a:r>
          </a:p>
          <a:p>
            <a:pPr>
              <a:defRPr/>
            </a:pPr>
            <a:r>
              <a:rPr lang="en-GB" sz="2000" dirty="0"/>
              <a:t>Can be whatever the child/YP wants to achieve e.g. be a footballer/hairdresser/pilot/</a:t>
            </a:r>
            <a:r>
              <a:rPr lang="en-GB" sz="2000" dirty="0" err="1"/>
              <a:t>TikTok</a:t>
            </a:r>
            <a:r>
              <a:rPr lang="en-GB" sz="2000" dirty="0"/>
              <a:t> Star etc.</a:t>
            </a:r>
          </a:p>
          <a:p>
            <a:pPr>
              <a:defRPr/>
            </a:pPr>
            <a:r>
              <a:rPr lang="en-GB" sz="2000" dirty="0"/>
              <a:t>Help everyone better understand what motivates and interests them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4B476C-C46B-431B-96C4-4B050337F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Aspirations……</a:t>
            </a: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1221"/>
            <a:ext cx="7010400" cy="495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38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34BA1-32F3-4032-B70B-4F055CFDB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49290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en-US" sz="3200" dirty="0"/>
              <a:t>What is a ‘need’?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Down Syndrome?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Inability to recognise letters and numbers?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Autistic Spectrum Disorder?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Learning Difficulty?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Difficulties with self help skills e.g. toileting?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All the above?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39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A5337-945D-4916-9238-B99D95C50C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3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103" y="304800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24" y="2195512"/>
            <a:ext cx="8229600" cy="3503613"/>
          </a:xfrm>
        </p:spPr>
        <p:txBody>
          <a:bodyPr>
            <a:normAutofit/>
          </a:bodyPr>
          <a:lstStyle/>
          <a:p>
            <a:r>
              <a:rPr lang="en-GB" sz="2000" dirty="0"/>
              <a:t>The previous adversarial system of statements was replaced in 2014  </a:t>
            </a:r>
          </a:p>
          <a:p>
            <a:r>
              <a:rPr lang="en-GB" sz="2000" dirty="0"/>
              <a:t>The new </a:t>
            </a:r>
            <a:r>
              <a:rPr lang="en-GB" sz="2000" b="1" dirty="0"/>
              <a:t>Education, Health and Care Plan </a:t>
            </a:r>
            <a:r>
              <a:rPr lang="en-GB" sz="2000" dirty="0"/>
              <a:t>process focuses on OUTCOMES</a:t>
            </a:r>
          </a:p>
          <a:p>
            <a:r>
              <a:rPr lang="en-GB" sz="2000" dirty="0"/>
              <a:t>Outcome focused planning highlights what is </a:t>
            </a:r>
            <a:r>
              <a:rPr lang="en-GB" sz="2000" b="1" dirty="0"/>
              <a:t>important to and for </a:t>
            </a:r>
            <a:r>
              <a:rPr lang="en-GB" sz="2000" dirty="0"/>
              <a:t>the child/young person and their family to help achieve their aspirations</a:t>
            </a:r>
          </a:p>
          <a:p>
            <a:r>
              <a:rPr lang="en-GB" sz="2000" dirty="0"/>
              <a:t>Clear outcomes enable everyone to </a:t>
            </a:r>
            <a:r>
              <a:rPr lang="en-GB" sz="2000" b="1" dirty="0"/>
              <a:t>work together </a:t>
            </a:r>
            <a:r>
              <a:rPr lang="en-GB" sz="2000" dirty="0"/>
              <a:t>creatively with </a:t>
            </a:r>
            <a:r>
              <a:rPr lang="en-GB" sz="2000" b="1" dirty="0"/>
              <a:t>limited resources </a:t>
            </a:r>
            <a:r>
              <a:rPr lang="en-GB" sz="2000" dirty="0"/>
              <a:t>available to give children and young people the support they need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54317-92DD-422A-A8EB-094149CC0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What is a Target?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Targets </a:t>
            </a:r>
            <a:r>
              <a:rPr lang="en-GB" sz="2000" u="sng" dirty="0"/>
              <a:t>do not </a:t>
            </a:r>
            <a:r>
              <a:rPr lang="en-GB" sz="2000" dirty="0"/>
              <a:t>form part of an EHC Plan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They are short term and will be reviewed more regularly (usually termly)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Where they are set, they should be attached to the EHC Plan as an appendix,  so that their impact on Outcomes can be considered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5A408-D3A4-486E-859C-87534F894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9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What is Provision?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US" sz="2000" dirty="0"/>
              <a:t>The action of providing or supplying something… a service or resource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Examples:</a:t>
            </a:r>
          </a:p>
          <a:p>
            <a:pPr marL="0" indent="0">
              <a:buNone/>
            </a:pPr>
            <a:endParaRPr lang="en-US" sz="2000" dirty="0"/>
          </a:p>
          <a:p>
            <a:pPr>
              <a:spcBef>
                <a:spcPct val="0"/>
              </a:spcBef>
            </a:pPr>
            <a:r>
              <a:rPr lang="en-GB" altLang="en-GB" sz="2000" i="1" dirty="0"/>
              <a:t>‘</a:t>
            </a:r>
            <a:r>
              <a:rPr lang="en-GB" altLang="en-US" sz="2000" i="1" dirty="0"/>
              <a:t>participation in a social communication group with 4-5 other children, facilitated by a trained teaching assistant for 20 minutes, once per week</a:t>
            </a:r>
            <a:r>
              <a:rPr lang="en-GB" altLang="en-GB" sz="2000" i="1" dirty="0"/>
              <a:t>’</a:t>
            </a:r>
          </a:p>
          <a:p>
            <a:pPr>
              <a:spcBef>
                <a:spcPct val="0"/>
              </a:spcBef>
            </a:pPr>
            <a:endParaRPr lang="en-GB" altLang="en-GB" sz="2000" i="1" dirty="0"/>
          </a:p>
          <a:p>
            <a:pPr>
              <a:spcBef>
                <a:spcPct val="0"/>
              </a:spcBef>
            </a:pPr>
            <a:r>
              <a:rPr lang="en-GB" altLang="en-GB" sz="2000" i="1" dirty="0"/>
              <a:t>‘James will receive one to one support in the classroom, for all lessons, to support him to understand and complete differentiated tasks’</a:t>
            </a:r>
          </a:p>
          <a:p>
            <a:pPr lvl="1">
              <a:spcBef>
                <a:spcPct val="0"/>
              </a:spcBef>
              <a:buNone/>
            </a:pPr>
            <a:endParaRPr lang="en-GB" altLang="en-US" sz="3200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41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0B3FC3-E512-48E9-8D96-58B144C2EE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0813" cy="1125538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The Golden Thread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810010"/>
              </p:ext>
            </p:extLst>
          </p:nvPr>
        </p:nvGraphicFramePr>
        <p:xfrm>
          <a:off x="533400" y="1657350"/>
          <a:ext cx="8189913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1CBBC-1363-4574-88D2-7EE96DDB56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63" y="6069965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889" y="59138"/>
            <a:ext cx="8075612" cy="993896"/>
          </a:xfrm>
        </p:spPr>
        <p:txBody>
          <a:bodyPr/>
          <a:lstStyle/>
          <a:p>
            <a:r>
              <a:rPr lang="en-GB" altLang="en-US" sz="2800" b="0" dirty="0"/>
              <a:t>“The Golden Thread” – Example 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700213"/>
            <a:ext cx="8075612" cy="360203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GB" altLang="en-US" sz="2400" b="0" dirty="0"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908720"/>
          <a:ext cx="8642350" cy="576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Aspirations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A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10" marR="63510" marT="63507" marB="635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Needs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B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10" marR="63510" marT="63507" marB="635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Outcomes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E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10" marR="63510" marT="63507" marB="635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Provision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F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10" marR="63510" marT="63507" marB="635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168"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 (age 14) wants to get a job in travel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marL="91455" marR="91455" marT="45725" marB="457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She needs to improve her spoken language skills</a:t>
                      </a:r>
                    </a:p>
                  </a:txBody>
                  <a:tcPr marL="63510" marR="63510" marT="63507" marB="6350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Jenny can give directions to another pupil so they can walk to another classroom in the school at least 100m away, successfully on 2 out of 3 occasions by the end of KS4.</a:t>
                      </a:r>
                    </a:p>
                  </a:txBody>
                  <a:tcPr marL="63510" marR="63510" marT="63507" marB="63507"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minutes small group (up to 5 students) language development programme, 3 times a week, designed and monitored termly by SALT with reinforcement activities in class.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Jenny will be provided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2 week work experience in a local travel agency during summer term 2017, organised by head of KS4 in her school.</a:t>
                      </a:r>
                      <a:endParaRPr lang="en-GB" sz="2000" dirty="0"/>
                    </a:p>
                  </a:txBody>
                  <a:tcPr marL="91455" marR="9145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4194" y="188640"/>
            <a:ext cx="8075612" cy="1125538"/>
          </a:xfrm>
        </p:spPr>
        <p:txBody>
          <a:bodyPr/>
          <a:lstStyle/>
          <a:p>
            <a:r>
              <a:rPr lang="en-GB" altLang="en-US" sz="2800" b="0" dirty="0"/>
              <a:t>“The Golden Thread” – Example II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700213"/>
            <a:ext cx="8075612" cy="360203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GB" altLang="en-US" sz="2400" b="0" dirty="0"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569820"/>
              </p:ext>
            </p:extLst>
          </p:nvPr>
        </p:nvGraphicFramePr>
        <p:xfrm>
          <a:off x="250825" y="1196975"/>
          <a:ext cx="8642350" cy="463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Aspirations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A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10" marR="63510" marT="63477" marB="634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Needs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B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10" marR="63510" marT="63477" marB="634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Outcomes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E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10" marR="63510" marT="63477" marB="634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Provision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</a:rPr>
                        <a:t>F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10" marR="63510" marT="63477" marB="6347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(At</a:t>
                      </a:r>
                      <a:r>
                        <a:rPr lang="en-GB" sz="2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 age 8) - 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Bob wants to be better at reading and be able to “read stuff”.</a:t>
                      </a:r>
                    </a:p>
                  </a:txBody>
                  <a:tcPr marL="63510" marR="63510" marT="63477" marB="634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Bob needs to improve his phonic skills</a:t>
                      </a:r>
                    </a:p>
                  </a:txBody>
                  <a:tcPr marL="63510" marR="63510" marT="63477" marB="6347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Bob will be able to read a list of thirty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/>
                        </a:rPr>
                        <a:t>3-5 letter words with 2 and 3 consonant combinations, fluently, by the age of 11.</a:t>
                      </a:r>
                    </a:p>
                  </a:txBody>
                  <a:tcPr marL="63510" marR="63510" marT="63477" marB="63477"/>
                </a:tc>
                <a:tc>
                  <a:txBody>
                    <a:bodyPr/>
                    <a:lstStyle/>
                    <a:p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phonics programme, delivered in a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small group,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times a week, for 30 mins each time. Teacher to co-ordinate,</a:t>
                      </a:r>
                      <a:r>
                        <a:rPr lang="en-GB" sz="20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individual support from a teacher assistant to monitor progress at least every 5 minutes and provide prompts as needed.</a:t>
                      </a:r>
                      <a:endParaRPr lang="en-GB" sz="2000" dirty="0"/>
                    </a:p>
                  </a:txBody>
                  <a:tcPr marL="91455" marR="91455" marT="45704" marB="457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What part do you play?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r>
              <a:rPr lang="en-GB" sz="2000" dirty="0"/>
              <a:t>As a parent/carer, you will initially input into the EHCP Process by completing Part A with your SENCO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or Independent Supporter </a:t>
            </a:r>
          </a:p>
          <a:p>
            <a:endParaRPr lang="en-GB" sz="2000" dirty="0"/>
          </a:p>
          <a:p>
            <a:r>
              <a:rPr lang="en-GB" sz="2000" dirty="0"/>
              <a:t>In part A the child/YP and parent/carers outline their Aspirations along with what is ‘important to’ and ‘important for’ their child/YP which should shape the ‘Outcomes’ discussion at the MA meeting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45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32B17-FAF7-49FF-8826-8EFA8CB1F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What part do you play ? </a:t>
            </a:r>
            <a:r>
              <a:rPr lang="en-GB" sz="1400" dirty="0"/>
              <a:t>(continued)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895600"/>
          </a:xfrm>
        </p:spPr>
        <p:txBody>
          <a:bodyPr>
            <a:normAutofit/>
          </a:bodyPr>
          <a:lstStyle/>
          <a:p>
            <a:r>
              <a:rPr lang="en-GB" sz="2000" dirty="0"/>
              <a:t>The Outcomes (Part E) will be discussed and agreed at the Multi Agency meeting that you will attend, with those working with your child/YP</a:t>
            </a:r>
          </a:p>
          <a:p>
            <a:endParaRPr lang="en-GB" sz="2000" dirty="0"/>
          </a:p>
          <a:p>
            <a:r>
              <a:rPr lang="en-GB" sz="2000" dirty="0"/>
              <a:t>This in turn will drive the provision your child/YP receives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0E356-B142-4E24-841F-71B2998432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Preparation…..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348"/>
            <a:ext cx="8229600" cy="3940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In order for you to confidently discuss/question/clarify those outcomes suggested by professionals and contribute to the process it is important that you: </a:t>
            </a:r>
          </a:p>
          <a:p>
            <a:pPr marL="0" indent="0">
              <a:buNone/>
            </a:pPr>
            <a:endParaRPr lang="en-GB" sz="2000" dirty="0"/>
          </a:p>
          <a:p>
            <a:pPr lvl="0"/>
            <a:r>
              <a:rPr lang="en-GB" sz="2000" dirty="0"/>
              <a:t>understand what </a:t>
            </a:r>
            <a:r>
              <a:rPr lang="en-GB" sz="2000" b="1" dirty="0"/>
              <a:t>good outcomes </a:t>
            </a:r>
            <a:r>
              <a:rPr lang="en-GB" sz="2000" dirty="0"/>
              <a:t>are, </a:t>
            </a:r>
            <a:endParaRPr lang="en-GB" sz="2000" dirty="0">
              <a:effectLst/>
            </a:endParaRPr>
          </a:p>
          <a:p>
            <a:pPr lvl="0"/>
            <a:r>
              <a:rPr lang="en-GB" sz="2000" dirty="0"/>
              <a:t>understand </a:t>
            </a:r>
            <a:r>
              <a:rPr lang="en-GB" sz="2000" b="1" dirty="0"/>
              <a:t>how they might be determined </a:t>
            </a:r>
            <a:r>
              <a:rPr lang="en-GB" sz="2000" dirty="0"/>
              <a:t>for your child/YP (they will be agreed at your MA meeting)</a:t>
            </a:r>
            <a:endParaRPr lang="en-GB" sz="2000" dirty="0">
              <a:effectLst/>
            </a:endParaRPr>
          </a:p>
          <a:p>
            <a:pPr lvl="0"/>
            <a:r>
              <a:rPr lang="en-GB" sz="2000" dirty="0"/>
              <a:t>have the </a:t>
            </a:r>
            <a:r>
              <a:rPr lang="en-GB" sz="2000" b="1" dirty="0"/>
              <a:t>opportunity to think about them and discuss </a:t>
            </a:r>
            <a:r>
              <a:rPr lang="en-GB" sz="2000" dirty="0"/>
              <a:t>how they are structured with your Case Officer or IASS before the MA meeting</a:t>
            </a:r>
            <a:endParaRPr lang="en-GB" sz="2000" dirty="0">
              <a:effectLst/>
            </a:endParaRPr>
          </a:p>
          <a:p>
            <a:pPr lvl="0"/>
            <a:r>
              <a:rPr lang="en-GB" sz="2000" dirty="0"/>
              <a:t>are </a:t>
            </a:r>
            <a:r>
              <a:rPr lang="en-GB" sz="2000" b="1" dirty="0"/>
              <a:t>clear about the impact the agreed outcomes </a:t>
            </a:r>
            <a:r>
              <a:rPr lang="en-GB" sz="2000" dirty="0"/>
              <a:t>in the plan will have on support/provision for your child/YP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4A060-6428-4713-B2AC-221A7EDFF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87402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4187"/>
            <a:ext cx="7772400" cy="1470025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Where to Start….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51189"/>
            <a:ext cx="6400800" cy="17526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Think about where you want your child/YP to be, in terms of skills/development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6978E-59FA-4ABA-A45A-9FE83E0CC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In the 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1676400"/>
          </a:xfrm>
        </p:spPr>
        <p:txBody>
          <a:bodyPr/>
          <a:lstStyle/>
          <a:p>
            <a:pPr lvl="0"/>
            <a:r>
              <a:rPr lang="en-GB" sz="2000" dirty="0"/>
              <a:t>Looking into the future/adult life or in 5 or 10 years time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GB" sz="2000" dirty="0"/>
              <a:t>This is likely to influence your </a:t>
            </a:r>
            <a:r>
              <a:rPr lang="en-GB" sz="2000" b="1" u="sng" dirty="0"/>
              <a:t>Aspirations</a:t>
            </a:r>
            <a:r>
              <a:rPr lang="en-GB" sz="2000" dirty="0"/>
              <a:t> in the plan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49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6E3C8-D903-44CA-B2FA-85628475E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92087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altLang="en-US" sz="3200" dirty="0"/>
              <a:t>A Well Written EHCP…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362200"/>
            <a:ext cx="4895850" cy="37322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b="0" dirty="0"/>
              <a:t>Meets the requirements of the Act, Regulations and the Code. </a:t>
            </a:r>
          </a:p>
          <a:p>
            <a:pPr>
              <a:defRPr/>
            </a:pPr>
            <a:r>
              <a:rPr lang="en-GB" sz="2000" b="0" dirty="0"/>
              <a:t>Describes </a:t>
            </a:r>
            <a:r>
              <a:rPr lang="en-GB" sz="2000" b="0" u="sng" dirty="0"/>
              <a:t>positively</a:t>
            </a:r>
            <a:r>
              <a:rPr lang="en-GB" sz="2000" b="0" dirty="0"/>
              <a:t> what children and YP can do</a:t>
            </a:r>
          </a:p>
          <a:p>
            <a:pPr>
              <a:defRPr/>
            </a:pPr>
            <a:r>
              <a:rPr lang="en-GB" sz="2000" b="0" dirty="0"/>
              <a:t>Is clear, concise, </a:t>
            </a:r>
            <a:r>
              <a:rPr lang="en-GB" sz="2000" b="0" u="sng" dirty="0"/>
              <a:t>understandable</a:t>
            </a:r>
            <a:r>
              <a:rPr lang="en-GB" sz="2000" b="0" dirty="0"/>
              <a:t> and accessible</a:t>
            </a:r>
          </a:p>
          <a:p>
            <a:pPr>
              <a:defRPr/>
            </a:pPr>
            <a:r>
              <a:rPr lang="en-GB" sz="2000" b="0" dirty="0"/>
              <a:t>Is </a:t>
            </a:r>
            <a:r>
              <a:rPr lang="en-GB" sz="2000" b="0" u="sng" dirty="0"/>
              <a:t>co-produced</a:t>
            </a:r>
            <a:r>
              <a:rPr lang="en-GB" sz="2000" b="0" dirty="0"/>
              <a:t> – places children, young people and their families at the heart of the plan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400" b="0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40793"/>
            <a:ext cx="326231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6F9EE-A9C3-455F-8786-99B7ABD3C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In the Medium/Long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077200" cy="2971800"/>
          </a:xfrm>
        </p:spPr>
        <p:txBody>
          <a:bodyPr>
            <a:normAutofit/>
          </a:bodyPr>
          <a:lstStyle/>
          <a:p>
            <a:r>
              <a:rPr lang="en-GB" sz="2000" dirty="0"/>
              <a:t>To the end of a key stage/phase of education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This will help you focus on potential </a:t>
            </a:r>
            <a:r>
              <a:rPr lang="en-GB" sz="2000" b="1" u="sng" dirty="0"/>
              <a:t>Outcomes</a:t>
            </a:r>
            <a:r>
              <a:rPr lang="en-GB" sz="2000" dirty="0"/>
              <a:t> for your child/YP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50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799B56-DF2A-47E9-97BC-FC1312985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In the Short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667000"/>
          </a:xfrm>
        </p:spPr>
        <p:txBody>
          <a:bodyPr>
            <a:normAutofit/>
          </a:bodyPr>
          <a:lstStyle/>
          <a:p>
            <a:r>
              <a:rPr lang="en-GB" sz="2000" dirty="0"/>
              <a:t>By the end of the term/school year</a:t>
            </a:r>
          </a:p>
          <a:p>
            <a:r>
              <a:rPr lang="en-GB" sz="2000" dirty="0"/>
              <a:t>These things can be fed into the development of </a:t>
            </a:r>
            <a:r>
              <a:rPr lang="en-GB" sz="2000" b="1" dirty="0"/>
              <a:t>short term targets</a:t>
            </a:r>
          </a:p>
          <a:p>
            <a:r>
              <a:rPr lang="en-GB" sz="2000" dirty="0"/>
              <a:t>These  form </a:t>
            </a:r>
            <a:r>
              <a:rPr lang="en-GB" sz="2000" b="1" dirty="0"/>
              <a:t>stepping stones </a:t>
            </a:r>
            <a:r>
              <a:rPr lang="en-GB" sz="2000" dirty="0"/>
              <a:t>moving the child/YP towards their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51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6BBBE-91B3-4BC8-9445-059BC8F91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Ask Yourself…..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3614321"/>
          </a:xfrm>
        </p:spPr>
        <p:txBody>
          <a:bodyPr>
            <a:normAutofit/>
          </a:bodyPr>
          <a:lstStyle/>
          <a:p>
            <a:r>
              <a:rPr lang="en-GB" sz="2000" b="1" dirty="0"/>
              <a:t>what</a:t>
            </a:r>
            <a:r>
              <a:rPr lang="en-GB" sz="2000" dirty="0"/>
              <a:t> you would like your child/YP to be able to do?</a:t>
            </a:r>
          </a:p>
          <a:p>
            <a:pPr marL="0" indent="0">
              <a:buNone/>
            </a:pPr>
            <a:r>
              <a:rPr lang="en-GB" sz="2000" dirty="0"/>
              <a:t> </a:t>
            </a:r>
          </a:p>
          <a:p>
            <a:r>
              <a:rPr lang="en-GB" sz="2000" b="1" dirty="0"/>
              <a:t>why</a:t>
            </a:r>
            <a:r>
              <a:rPr lang="en-GB" sz="2000" dirty="0"/>
              <a:t> you would like them to be able to do it?</a:t>
            </a:r>
          </a:p>
          <a:p>
            <a:pPr marL="0" indent="0">
              <a:buNone/>
            </a:pPr>
            <a:endParaRPr lang="en-GB" sz="2000" dirty="0"/>
          </a:p>
          <a:p>
            <a:pPr lvl="0"/>
            <a:r>
              <a:rPr lang="en-GB" sz="2000" b="1" dirty="0"/>
              <a:t>what </a:t>
            </a:r>
            <a:r>
              <a:rPr lang="en-GB" sz="2000" dirty="0"/>
              <a:t>needs to be in place to achieve this? 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GB" sz="2000" b="1" dirty="0"/>
              <a:t>what new skills </a:t>
            </a:r>
            <a:r>
              <a:rPr lang="en-GB" sz="2000" dirty="0"/>
              <a:t>they may need to develop to make it happen? 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GB" sz="2000" b="1" dirty="0"/>
              <a:t>how can they be supported </a:t>
            </a:r>
            <a:r>
              <a:rPr lang="en-GB" sz="2000" dirty="0"/>
              <a:t>to achieve this? 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52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D610AB-E73A-4548-9A9B-A7787117B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00321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7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322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en-GB" sz="3200" dirty="0"/>
              <a:t>Ask Yourself </a:t>
            </a:r>
            <a:r>
              <a:rPr lang="en-GB" sz="1400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724400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What would success look like?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How will you know when it</a:t>
            </a:r>
          </a:p>
          <a:p>
            <a:pPr marL="0" indent="0">
              <a:buNone/>
            </a:pPr>
            <a:r>
              <a:rPr lang="en-GB" sz="2000" dirty="0"/>
              <a:t>      has been achieved?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Would you know it when</a:t>
            </a:r>
          </a:p>
          <a:p>
            <a:pPr marL="0" indent="0">
              <a:buNone/>
            </a:pPr>
            <a:r>
              <a:rPr lang="en-GB" sz="2000" dirty="0"/>
              <a:t>      you see it?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773621"/>
            <a:ext cx="3276600" cy="40563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53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7570B-A35A-457D-9256-82E657624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87402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32785" y="118715"/>
            <a:ext cx="8031163" cy="73025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US" altLang="en-US" sz="3200" dirty="0"/>
              <a:t>Ensuring an Outcome is “SMART”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2295846"/>
              </p:ext>
            </p:extLst>
          </p:nvPr>
        </p:nvGraphicFramePr>
        <p:xfrm>
          <a:off x="732785" y="968933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2" name="Picture 3" descr="C:\Users\Fazilla\AppData\Local\Microsoft\Windows\Temporary Internet Files\Content.IE5\TFNBWNNG\MC90043450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4" y="1991574"/>
            <a:ext cx="8445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Users\Fazilla\AppData\Local\Microsoft\Windows\Temporary Internet Files\Content.IE5\8JOIFIWL\MC90043451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41" y="981808"/>
            <a:ext cx="6270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C:\Users\Fazilla\AppData\Local\Microsoft\Windows\Temporary Internet Files\Content.IE5\QHPXRYI4\MC90043448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7" y="2935424"/>
            <a:ext cx="7080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C:\Users\Fazilla\AppData\Local\Microsoft\Windows\Temporary Internet Files\Content.IE5\DJPN3A2D\MC900434517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10" y="3885291"/>
            <a:ext cx="6985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" descr="C:\Users\Fazilla\AppData\Local\Microsoft\Windows\Temporary Internet Files\Content.IE5\8JOIFIWL\MC90043452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" y="4901763"/>
            <a:ext cx="6746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95388" y="5913438"/>
            <a:ext cx="811212" cy="354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AACE80-3795-4708-867C-F43B413F3AF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r>
              <a:rPr lang="en-GB" sz="3200" dirty="0"/>
              <a:t>Examples of Outcomes – Are They SMART?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060461"/>
          </a:xfrm>
        </p:spPr>
        <p:txBody>
          <a:bodyPr>
            <a:normAutofit/>
          </a:bodyPr>
          <a:lstStyle/>
          <a:p>
            <a:r>
              <a:rPr lang="en-GB" sz="2000" dirty="0"/>
              <a:t>By The time I go to secondary school, I will be able to go talk to my friends</a:t>
            </a:r>
          </a:p>
          <a:p>
            <a:r>
              <a:rPr lang="en-GB" sz="2000" b="1" dirty="0"/>
              <a:t>By the time I am 10, I will be riding a bike without stabilisers</a:t>
            </a:r>
          </a:p>
          <a:p>
            <a:r>
              <a:rPr lang="en-GB" sz="2000" dirty="0"/>
              <a:t>I will be able to travel to school and back every day, on my own.</a:t>
            </a:r>
          </a:p>
          <a:p>
            <a:r>
              <a:rPr lang="en-GB" sz="2000" b="1" dirty="0">
                <a:cs typeface="Arial" panose="020B0604020202020204" pitchFamily="34" charset="0"/>
              </a:rPr>
              <a:t>Joe will demonstrate increased independence</a:t>
            </a:r>
          </a:p>
          <a:p>
            <a:r>
              <a:rPr lang="en-GB" sz="2000" dirty="0"/>
              <a:t>At school, </a:t>
            </a:r>
            <a:r>
              <a:rPr lang="en-GB" sz="2000" dirty="0" err="1"/>
              <a:t>Mallie</a:t>
            </a:r>
            <a:r>
              <a:rPr lang="en-GB" sz="2000" dirty="0"/>
              <a:t> will be holding conversations with other children and adults, describing in simple detail things about her everyday life</a:t>
            </a:r>
          </a:p>
          <a:p>
            <a:r>
              <a:rPr lang="en-GB" sz="2000" b="1" dirty="0"/>
              <a:t>In 2 years I will have improved fitness and stamina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55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43CBB-0FBB-4880-8589-7472B05AE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r>
              <a:rPr lang="en-GB" sz="3200" dirty="0"/>
              <a:t>Good Examples of SMART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675"/>
            <a:ext cx="8229600" cy="4098488"/>
          </a:xfrm>
        </p:spPr>
        <p:txBody>
          <a:bodyPr>
            <a:normAutofit/>
          </a:bodyPr>
          <a:lstStyle/>
          <a:p>
            <a:r>
              <a:rPr lang="en-GB" sz="2000" dirty="0"/>
              <a:t>I will be able to travel independently, on public transport around Enfield by the time I’m 19 (&amp; not with my parents)</a:t>
            </a:r>
          </a:p>
          <a:p>
            <a:endParaRPr lang="en-GB" sz="2000" dirty="0"/>
          </a:p>
          <a:p>
            <a:r>
              <a:rPr lang="en-GB" sz="2000" dirty="0"/>
              <a:t>By the end of the autumn term of Year 7 at mainstream secondary school, I will be holding simple conversations with my friends in the playground</a:t>
            </a:r>
          </a:p>
          <a:p>
            <a:endParaRPr lang="en-GB" sz="2000" dirty="0"/>
          </a:p>
          <a:p>
            <a:r>
              <a:rPr lang="en-GB" sz="2000" dirty="0"/>
              <a:t>By the end of key stage 4, Humphrey will  be taking the bus to school twice a week without support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56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8CBF1F-639C-4CDA-B227-6EBFE9EE05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395536" y="105276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/>
              <a:t>Aspiration to Outcome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449317" y="3535039"/>
            <a:ext cx="7825278" cy="2432501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88" tIns="45645" rIns="91288" bIns="45645" numCol="1" rtlCol="0" anchor="t" anchorCtr="0" compatLnSpc="1">
            <a:prstTxWarp prst="textNoShape">
              <a:avLst/>
            </a:prstTxWarp>
          </a:bodyPr>
          <a:lstStyle/>
          <a:p>
            <a:pPr defTabSz="912900"/>
            <a:r>
              <a:rPr lang="en-GB" sz="2000" dirty="0">
                <a:solidFill>
                  <a:prstClr val="black"/>
                </a:solidFill>
              </a:rPr>
              <a:t>Young Person: “It doesn’t hurt to eat, so I can enjoy my food”</a:t>
            </a:r>
          </a:p>
          <a:p>
            <a:pPr defTabSz="912900"/>
            <a:r>
              <a:rPr lang="en-GB" sz="2000" dirty="0">
                <a:solidFill>
                  <a:prstClr val="black"/>
                </a:solidFill>
              </a:rPr>
              <a:t>Parent: “ I want him to put on weight”</a:t>
            </a:r>
            <a:endParaRPr lang="en-GB" sz="2000" b="1" dirty="0">
              <a:solidFill>
                <a:prstClr val="black"/>
              </a:solidFill>
            </a:endParaRPr>
          </a:p>
          <a:p>
            <a:pPr defTabSz="912900"/>
            <a:r>
              <a:rPr lang="en-GB" sz="2000" dirty="0">
                <a:solidFill>
                  <a:prstClr val="black"/>
                </a:solidFill>
              </a:rPr>
              <a:t> </a:t>
            </a:r>
          </a:p>
          <a:p>
            <a:pPr defTabSz="912900"/>
            <a:r>
              <a:rPr lang="en-GB" sz="2000" dirty="0">
                <a:solidFill>
                  <a:prstClr val="black"/>
                </a:solidFill>
              </a:rPr>
              <a:t> </a:t>
            </a:r>
            <a:r>
              <a:rPr lang="en-GB" sz="2000" b="1" dirty="0">
                <a:solidFill>
                  <a:prstClr val="black"/>
                </a:solidFill>
              </a:rPr>
              <a:t>SMART Outcome….</a:t>
            </a:r>
          </a:p>
          <a:p>
            <a:pPr defTabSz="912900"/>
            <a:r>
              <a:rPr lang="en-GB" sz="2000" dirty="0">
                <a:solidFill>
                  <a:prstClr val="black"/>
                </a:solidFill>
              </a:rPr>
              <a:t>“By the time I’m 19, I’m eating comfortably and have put on around 2 stone”</a:t>
            </a:r>
            <a:endParaRPr lang="en-GB" sz="2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864" y="1651589"/>
            <a:ext cx="46589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YP aged 16 with: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a BMI of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poor feeding,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</a:rPr>
              <a:t>gastro problems/reflux &amp; inflammation </a:t>
            </a:r>
          </a:p>
          <a:p>
            <a:r>
              <a:rPr lang="en-GB" sz="2000" dirty="0">
                <a:solidFill>
                  <a:prstClr val="black"/>
                </a:solidFill>
              </a:rPr>
              <a:t>      of the oesophagus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026D-0B00-4F4A-860D-08251A5655F7}" type="slidenum">
              <a:rPr lang="en-GB" smtClean="0"/>
              <a:pPr/>
              <a:t>57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5682B-1555-4B10-94E6-34A9B245C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21" y="6009506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1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Lets Make it Personal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534400" cy="2667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/>
              <a:t>Think about a key outcome for your child/YP: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Make a first draft (2 mins)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Discuss in your pair (5 </a:t>
            </a:r>
            <a:r>
              <a:rPr lang="en-GB" sz="2000" dirty="0" err="1"/>
              <a:t>mins</a:t>
            </a:r>
            <a:r>
              <a:rPr lang="en-GB" sz="2000" dirty="0"/>
              <a:t>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Revise and feed back to the group for comment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58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2029F-65A1-435C-A8A5-DBA8C01BB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94340" y="533400"/>
            <a:ext cx="7620000" cy="8382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90000"/>
          </a:bodyPr>
          <a:lstStyle/>
          <a:p>
            <a:br>
              <a:rPr lang="en-GB" altLang="en-US" b="1" dirty="0"/>
            </a:br>
            <a:r>
              <a:rPr lang="en-GB" altLang="en-US" sz="3600" dirty="0"/>
              <a:t>Developing an Outcome…</a:t>
            </a:r>
            <a:br>
              <a:rPr lang="en-GB" altLang="en-US" sz="3600" dirty="0"/>
            </a:br>
            <a:endParaRPr lang="en-GB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341" y="2514600"/>
            <a:ext cx="7630510" cy="236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000" dirty="0"/>
              <a:t>By the time I’m……..(age or key stage)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I can/ have learnt the skills to/ am maintaining/ am doing………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026D-0B00-4F4A-860D-08251A5655F7}" type="slidenum">
              <a:rPr lang="en-GB" smtClean="0"/>
              <a:pPr/>
              <a:t>59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B33AD-DB51-43B0-BCCE-03FD350F5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2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Overview of Process – Bexley Timeline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7778"/>
          <a:stretch/>
        </p:blipFill>
        <p:spPr>
          <a:xfrm rot="5400000">
            <a:off x="2306303" y="2203480"/>
            <a:ext cx="4878372" cy="3510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614956-5809-4BE3-9B8D-36F3C4192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F0000B-F4AF-4F25-BBF6-E02FF5A4D5C5}"/>
              </a:ext>
            </a:extLst>
          </p:cNvPr>
          <p:cNvSpPr txBox="1"/>
          <p:nvPr/>
        </p:nvSpPr>
        <p:spPr>
          <a:xfrm>
            <a:off x="2885226" y="6314973"/>
            <a:ext cx="361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100" u="sng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https://www.bexleylocaloffer.uk/Services/category/270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931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Further Sources of Good Outcomes..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675"/>
            <a:ext cx="8229600" cy="4098488"/>
          </a:xfrm>
        </p:spPr>
        <p:txBody>
          <a:bodyPr>
            <a:normAutofit/>
          </a:bodyPr>
          <a:lstStyle/>
          <a:p>
            <a:pPr lvl="0"/>
            <a:r>
              <a:rPr lang="en-GB" sz="2000" u="sng" dirty="0">
                <a:hlinkClick r:id="rId2"/>
              </a:rPr>
              <a:t>www.in-control.org.uk</a:t>
            </a:r>
            <a:endParaRPr lang="en-GB" sz="2000" dirty="0"/>
          </a:p>
          <a:p>
            <a:pPr lvl="0"/>
            <a:r>
              <a:rPr lang="en-GB" sz="2000" u="sng" dirty="0">
                <a:hlinkClick r:id="rId3"/>
              </a:rPr>
              <a:t>www.preparingforadulthood.org.uk</a:t>
            </a:r>
            <a:endParaRPr lang="en-GB" sz="2000" dirty="0"/>
          </a:p>
          <a:p>
            <a:pPr lvl="0"/>
            <a:r>
              <a:rPr lang="en-GB" sz="2000" dirty="0">
                <a:hlinkClick r:id="rId4"/>
              </a:rPr>
              <a:t>http://www.youtube.com/watch?v=z3GJG6qlKys</a:t>
            </a:r>
            <a:endParaRPr lang="en-GB" sz="2000" dirty="0"/>
          </a:p>
          <a:p>
            <a:pPr lvl="0"/>
            <a:r>
              <a:rPr lang="en-GB" sz="2000" dirty="0">
                <a:hlinkClick r:id="rId5"/>
              </a:rPr>
              <a:t>https://contact.org.uk/help-for-families/information-advice-services/education-learning/ehc-plans-assessments/</a:t>
            </a:r>
            <a:endParaRPr lang="en-GB" sz="2000" dirty="0"/>
          </a:p>
          <a:p>
            <a:pPr lvl="0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60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ECC6D-87E2-4148-87C9-CF678F68D6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2107"/>
            <a:ext cx="8229600" cy="1143000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en-GB" sz="3200" dirty="0"/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95145"/>
            <a:ext cx="8229600" cy="3543656"/>
          </a:xfrm>
        </p:spPr>
        <p:txBody>
          <a:bodyPr>
            <a:normAutofit/>
          </a:bodyPr>
          <a:lstStyle/>
          <a:p>
            <a:r>
              <a:rPr lang="en-GB" sz="2000" dirty="0"/>
              <a:t>Did we cover everything?</a:t>
            </a:r>
          </a:p>
          <a:p>
            <a:r>
              <a:rPr lang="en-GB" sz="2000" dirty="0"/>
              <a:t>We can answer individual questions at the end</a:t>
            </a:r>
          </a:p>
          <a:p>
            <a:r>
              <a:rPr lang="en-GB" sz="2000" dirty="0"/>
              <a:t>Please complete your evaluation forms – we will shape future workshops with your feedback, so please help us improve it for other parents</a:t>
            </a:r>
          </a:p>
          <a:p>
            <a:r>
              <a:rPr lang="en-GB" sz="2000" dirty="0"/>
              <a:t>We really hope you have found it useful</a:t>
            </a:r>
          </a:p>
          <a:p>
            <a:r>
              <a:rPr lang="en-GB" sz="2000" dirty="0"/>
              <a:t>Let us know if there are any other areas in which you need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61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D522F-508F-4EEE-9274-9CBC908C9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9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1463" cy="3763963"/>
          </a:xfrm>
        </p:spPr>
        <p:txBody>
          <a:bodyPr/>
          <a:lstStyle/>
          <a:p>
            <a:pPr eaLnBrk="1" hangingPunct="1"/>
            <a:endParaRPr lang="en-GB" altLang="en-US" b="1" dirty="0">
              <a:latin typeface="Verdana" pitchFamily="34" charset="0"/>
              <a:cs typeface="Verdana" pitchFamily="34" charset="0"/>
            </a:endParaRPr>
          </a:p>
          <a:p>
            <a:pPr eaLnBrk="1" hangingPunct="1"/>
            <a:endParaRPr lang="en-GB" altLang="en-US" dirty="0">
              <a:latin typeface="Verdana" pitchFamily="34" charset="0"/>
              <a:cs typeface="Verdana" pitchFamily="34" charset="0"/>
            </a:endParaRPr>
          </a:p>
          <a:p>
            <a:endParaRPr lang="en-GB" altLang="en-US" dirty="0"/>
          </a:p>
        </p:txBody>
      </p:sp>
      <p:sp>
        <p:nvSpPr>
          <p:cNvPr id="30723" name="Content Placeholder 5"/>
          <p:cNvSpPr>
            <a:spLocks noGrp="1"/>
          </p:cNvSpPr>
          <p:nvPr>
            <p:ph sz="half" idx="2"/>
          </p:nvPr>
        </p:nvSpPr>
        <p:spPr>
          <a:xfrm>
            <a:off x="3378200" y="1600200"/>
            <a:ext cx="5194300" cy="4191000"/>
          </a:xfrm>
        </p:spPr>
        <p:txBody>
          <a:bodyPr>
            <a:normAutofit/>
          </a:bodyPr>
          <a:lstStyle/>
          <a:p>
            <a:pPr eaLnBrk="1" hangingPunct="1"/>
            <a:endParaRPr lang="en-GB" altLang="en-US" dirty="0"/>
          </a:p>
          <a:p>
            <a:pPr marL="0" indent="0" eaLnBrk="1" hangingPunct="1">
              <a:buNone/>
            </a:pPr>
            <a:r>
              <a:rPr lang="en-GB" altLang="en-US" dirty="0"/>
              <a:t>For each assessment, professionals should think about and be clear with families on: 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dirty="0"/>
              <a:t>The purpose of the assessment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dirty="0"/>
              <a:t>The likely outcomes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dirty="0"/>
              <a:t>How it builds on previous assessments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dirty="0"/>
              <a:t>How professionals will work with families and agencies to share information appropriately</a:t>
            </a: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57200" y="109538"/>
            <a:ext cx="8229600" cy="357187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br>
              <a:rPr lang="en-GB" sz="2200" dirty="0">
                <a:latin typeface="Verdana" pitchFamily="34" charset="0"/>
              </a:rPr>
            </a:br>
            <a:br>
              <a:rPr lang="en-GB" sz="3100" dirty="0">
                <a:latin typeface="+mn-lt"/>
              </a:rPr>
            </a:br>
            <a:br>
              <a:rPr lang="en-GB" sz="31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726" name="Picture 5" descr="C:\Documents and Settings\AHarvey\Local Settings\Temporary Internet Files\Content.IE5\IIYYNNYG\jtp5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68" y="2067718"/>
            <a:ext cx="2697163" cy="2828925"/>
          </a:xfrm>
          <a:prstGeom prst="rect">
            <a:avLst/>
          </a:prstGeom>
          <a:noFill/>
          <a:ln w="9525">
            <a:solidFill>
              <a:srgbClr val="DE5824"/>
            </a:solidFill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7E9C0-F9A1-48C9-A036-F46462DFBB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6F14E7-3D2F-4DC4-AD2B-208C77F8E30A}"/>
              </a:ext>
            </a:extLst>
          </p:cNvPr>
          <p:cNvSpPr txBox="1"/>
          <p:nvPr/>
        </p:nvSpPr>
        <p:spPr>
          <a:xfrm>
            <a:off x="571500" y="466725"/>
            <a:ext cx="8001000" cy="584775"/>
          </a:xfrm>
          <a:prstGeom prst="rect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200" dirty="0">
                <a:latin typeface="+mj-lt"/>
                <a:ea typeface="+mj-ea"/>
                <a:cs typeface="+mj-cs"/>
              </a:rPr>
              <a:t>Linking Assessments and Plans</a:t>
            </a:r>
          </a:p>
        </p:txBody>
      </p:sp>
    </p:spTree>
    <p:extLst>
      <p:ext uri="{BB962C8B-B14F-4D97-AF65-F5344CB8AC3E}">
        <p14:creationId xmlns:p14="http://schemas.microsoft.com/office/powerpoint/2010/main" val="11678664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67AB-12AB-46AD-828E-E6B935029BEB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35467"/>
              </p:ext>
            </p:extLst>
          </p:nvPr>
        </p:nvGraphicFramePr>
        <p:xfrm>
          <a:off x="990600" y="533400"/>
          <a:ext cx="6931660" cy="1562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7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7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5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Child X DOB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Parent/Carer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567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Photograph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Family contact address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1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Language used at home? Interpretation required?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Siblings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5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Religion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5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EHCP Key Worker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5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EHCP Case Officer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5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Nursery/School/College attending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highlight>
                            <a:srgbClr val="FF00FF"/>
                          </a:highlight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4192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209800"/>
            <a:ext cx="774282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EDUCATION HEALTH AND CARE PLAN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WORKING DOCUMENT/DRAFT/FINAL MONTH YEAR [DELETE AS APPROPRIATE]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Confidentiality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Information shared and recorded in this plan will be circulated to those who have contributed advice and may also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 shared with those listed in the contacts and other professionals, where appropriate. A copy will be retained in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child’s file in the respective teams involved with the child. We ask that upon receipt this plan not be copied or distributed.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professionals, we respect confidentiality and must observe safeguarding and child protection procedures.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Reviewing the plan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school/setting will review X’s progress regularly. Specific targets relating to the outcomes for X should be developed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 part of his individual educational programmes by those working with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him/her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X’s Education, Health and Care plan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should be reviewed at least annually (or every 6 months if s/he is under 5 years of age) and reference should be made 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review to the outcomes that s/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been working towards. The review should consider how far the outcomes have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been met and give clear reasons for any unmet outcomes.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 – Sections of the Education, Health and Care Plan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A: 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Views, interests and Aspirations – parent and child/young person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Special educational needs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Health needs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care needs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Outcomes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Special educational provision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Any health provision reasonably required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H1: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Social care provision under S2 of Chronically Sick and Disabled Persons Act 1970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H2: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Any other social care provision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Name and type of setting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Personal budget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K:</a:t>
            </a: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Advice and information gathered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19EED-8B1F-4960-80FE-D453DEAA07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1" y="457201"/>
            <a:ext cx="8004174" cy="1295399"/>
          </a:xfr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90000"/>
          </a:bodyPr>
          <a:lstStyle/>
          <a:p>
            <a:r>
              <a:rPr lang="en-GB" altLang="en-US" b="0" dirty="0"/>
              <a:t> </a:t>
            </a:r>
            <a:r>
              <a:rPr lang="en-GB" altLang="en-US" sz="3600" dirty="0"/>
              <a:t>Section A: Views, Interests and Aspirations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49" y="1905000"/>
            <a:ext cx="8004175" cy="41894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000" b="0" dirty="0"/>
              <a:t>This should include:</a:t>
            </a:r>
          </a:p>
          <a:p>
            <a:pPr>
              <a:defRPr/>
            </a:pPr>
            <a:r>
              <a:rPr lang="en-GB" sz="2000" b="0" u="sng" dirty="0"/>
              <a:t>Aspiration</a:t>
            </a:r>
            <a:r>
              <a:rPr lang="en-GB" sz="2000" b="0" dirty="0"/>
              <a:t>s and goals for the future </a:t>
            </a:r>
          </a:p>
          <a:p>
            <a:pPr>
              <a:defRPr/>
            </a:pPr>
            <a:r>
              <a:rPr lang="en-GB" sz="2000" b="0" u="sng" dirty="0"/>
              <a:t>Details</a:t>
            </a:r>
            <a:r>
              <a:rPr lang="en-GB" sz="2000" b="0" dirty="0"/>
              <a:t> about play, health, schooling, independence, friendships, FE, employment (where practical) </a:t>
            </a:r>
          </a:p>
          <a:p>
            <a:pPr>
              <a:defRPr/>
            </a:pPr>
            <a:r>
              <a:rPr lang="en-GB" sz="2000" b="0" dirty="0"/>
              <a:t>A summary of how to </a:t>
            </a:r>
            <a:r>
              <a:rPr lang="en-GB" sz="2000" b="0" u="sng" dirty="0"/>
              <a:t>communicate</a:t>
            </a:r>
            <a:r>
              <a:rPr lang="en-GB" sz="2000" b="0" dirty="0"/>
              <a:t> with the child/YP</a:t>
            </a:r>
          </a:p>
          <a:p>
            <a:pPr>
              <a:defRPr/>
            </a:pPr>
            <a:r>
              <a:rPr lang="en-GB" sz="2000" b="0" dirty="0"/>
              <a:t>Child/ YP’s </a:t>
            </a:r>
            <a:r>
              <a:rPr lang="en-GB" sz="2000" b="0" u="sng" dirty="0"/>
              <a:t>history</a:t>
            </a:r>
            <a:r>
              <a:rPr lang="en-GB" sz="2000" b="0" dirty="0"/>
              <a:t> </a:t>
            </a:r>
          </a:p>
          <a:p>
            <a:pPr>
              <a:defRPr/>
            </a:pPr>
            <a:r>
              <a:rPr lang="en-GB" sz="2000" dirty="0"/>
              <a:t>Must make </a:t>
            </a:r>
            <a:r>
              <a:rPr lang="en-GB" sz="2000" b="0" dirty="0"/>
              <a:t>clear whether child/YP is being quoted directly, or if the views of the parents or professionals are being represented </a:t>
            </a:r>
          </a:p>
          <a:p>
            <a:pPr>
              <a:defRPr/>
            </a:pPr>
            <a:endParaRPr lang="en-GB" sz="2400" b="0" dirty="0"/>
          </a:p>
          <a:p>
            <a:pPr>
              <a:defRPr/>
            </a:pPr>
            <a:endParaRPr lang="en-GB" sz="2400" b="0" dirty="0"/>
          </a:p>
          <a:p>
            <a:pPr marL="0" indent="0">
              <a:buFont typeface="Wingdings" pitchFamily="2" charset="2"/>
              <a:buNone/>
              <a:defRPr/>
            </a:pPr>
            <a:endParaRPr lang="en-GB" sz="2400" b="0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GB" altLang="en-US" sz="2400" b="0" dirty="0"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D841-B5B8-4222-8B4A-3BDC2BC8A52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199F7-EB05-47CA-AA1B-6BA247D99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46313"/>
            <a:ext cx="1085850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3788</Words>
  <Application>Microsoft Office PowerPoint</Application>
  <PresentationFormat>On-screen Show (4:3)</PresentationFormat>
  <Paragraphs>471</Paragraphs>
  <Slides>61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Courier New</vt:lpstr>
      <vt:lpstr>News Gothic MT</vt:lpstr>
      <vt:lpstr>Verdana</vt:lpstr>
      <vt:lpstr>Wingdings</vt:lpstr>
      <vt:lpstr>Office Theme</vt:lpstr>
      <vt:lpstr>AN INTRODUCTION TO EHCPS AND OUTCOMES IN BEXLEY  PARENTS’ WORKSHOP </vt:lpstr>
      <vt:lpstr>Introduction to EHCPs and Outcomes Parent’s Workshop Objectives</vt:lpstr>
      <vt:lpstr>From the Foreword to the Code of Practice</vt:lpstr>
      <vt:lpstr>Background</vt:lpstr>
      <vt:lpstr>A Well Written EHCP…</vt:lpstr>
      <vt:lpstr>Overview of Process – Bexley Timeline</vt:lpstr>
      <vt:lpstr>           </vt:lpstr>
      <vt:lpstr>PowerPoint Presentation</vt:lpstr>
      <vt:lpstr> Section A: Views, Interests and Aspirations </vt:lpstr>
      <vt:lpstr> Section B: Special Educational Needs</vt:lpstr>
      <vt:lpstr> Section C: Health Needs</vt:lpstr>
      <vt:lpstr> Section D: Social Care Needs</vt:lpstr>
      <vt:lpstr>        </vt:lpstr>
      <vt:lpstr> Section E: Outcomes</vt:lpstr>
      <vt:lpstr> Section F: Special Educational Provision</vt:lpstr>
      <vt:lpstr>Section G: Health Provision Reasonably Required   </vt:lpstr>
      <vt:lpstr> Section H1: Social Care Provision under S2 of 1970 Chronically Sick Disabled Persons Act   </vt:lpstr>
      <vt:lpstr>Section H2: Any other Social Care Provision Reasonably Required </vt:lpstr>
      <vt:lpstr> Section I: Placement</vt:lpstr>
      <vt:lpstr> Section J: Personal Budgets</vt:lpstr>
      <vt:lpstr>What does ‘Good Quality EHCP’ mean? </vt:lpstr>
      <vt:lpstr>What Goes Where?</vt:lpstr>
      <vt:lpstr>BREAK</vt:lpstr>
      <vt:lpstr> What is an Outcome?  </vt:lpstr>
      <vt:lpstr>An Outcome is not an Intervention or a Solution</vt:lpstr>
      <vt:lpstr>PowerPoint Presentation</vt:lpstr>
      <vt:lpstr>They should be Aspirational…</vt:lpstr>
      <vt:lpstr>They should lead towards all the Life Outcomes…</vt:lpstr>
      <vt:lpstr>They should be Holistic…</vt:lpstr>
      <vt:lpstr> Of course outcomes, like children, will develop over time </vt:lpstr>
      <vt:lpstr> Children, young people and parents should be involved in their development </vt:lpstr>
      <vt:lpstr>Remembering that ….</vt:lpstr>
      <vt:lpstr> Outcomes must be based on Person Centred Planning </vt:lpstr>
      <vt:lpstr>PERSON CENTRED PLANNING…..</vt:lpstr>
      <vt:lpstr>Only clear Outcomes will ensure the right Provision</vt:lpstr>
      <vt:lpstr>Other Terms</vt:lpstr>
      <vt:lpstr>What are Aspirations?</vt:lpstr>
      <vt:lpstr>Aspirations……</vt:lpstr>
      <vt:lpstr>What is a ‘need’?</vt:lpstr>
      <vt:lpstr>What is a Target?</vt:lpstr>
      <vt:lpstr>What is Provision?</vt:lpstr>
      <vt:lpstr>The Golden Thread</vt:lpstr>
      <vt:lpstr>“The Golden Thread” – Example I</vt:lpstr>
      <vt:lpstr>“The Golden Thread” – Example II</vt:lpstr>
      <vt:lpstr>What part do you play?</vt:lpstr>
      <vt:lpstr>What part do you play ? (continued) </vt:lpstr>
      <vt:lpstr>Preparation…..</vt:lpstr>
      <vt:lpstr>Where to Start….</vt:lpstr>
      <vt:lpstr>In the Long Term</vt:lpstr>
      <vt:lpstr>In the Medium/Long Term</vt:lpstr>
      <vt:lpstr>In the Short Term</vt:lpstr>
      <vt:lpstr>Ask Yourself…..</vt:lpstr>
      <vt:lpstr>Ask Yourself (continued)</vt:lpstr>
      <vt:lpstr>Ensuring an Outcome is “SMART”</vt:lpstr>
      <vt:lpstr>Examples of Outcomes – Are They SMART?</vt:lpstr>
      <vt:lpstr>Good Examples of SMART Outcomes</vt:lpstr>
      <vt:lpstr>Aspiration to Outcome</vt:lpstr>
      <vt:lpstr>Lets Make it Personal</vt:lpstr>
      <vt:lpstr> Developing an Outcome… </vt:lpstr>
      <vt:lpstr>Further Sources of Good Outcomes..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OUTCOMES – FIRST TIME PARENT WORKSHOP</dc:title>
  <dc:creator>Bexley Voice</dc:creator>
  <cp:lastModifiedBy>stacey yusuf</cp:lastModifiedBy>
  <cp:revision>140</cp:revision>
  <cp:lastPrinted>2021-07-21T15:36:32Z</cp:lastPrinted>
  <dcterms:created xsi:type="dcterms:W3CDTF">2015-01-26T15:32:24Z</dcterms:created>
  <dcterms:modified xsi:type="dcterms:W3CDTF">2023-02-07T13:08:43Z</dcterms:modified>
</cp:coreProperties>
</file>