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77" r:id="rId2"/>
    <p:sldId id="328" r:id="rId3"/>
    <p:sldId id="266" r:id="rId4"/>
    <p:sldId id="330" r:id="rId5"/>
    <p:sldId id="343" r:id="rId6"/>
    <p:sldId id="344" r:id="rId7"/>
    <p:sldId id="345" r:id="rId8"/>
    <p:sldId id="362" r:id="rId9"/>
    <p:sldId id="309" r:id="rId10"/>
    <p:sldId id="338" r:id="rId11"/>
    <p:sldId id="332" r:id="rId12"/>
    <p:sldId id="336" r:id="rId13"/>
    <p:sldId id="335" r:id="rId14"/>
    <p:sldId id="341" r:id="rId15"/>
    <p:sldId id="323" r:id="rId16"/>
    <p:sldId id="357" r:id="rId17"/>
    <p:sldId id="351" r:id="rId18"/>
    <p:sldId id="358" r:id="rId19"/>
    <p:sldId id="352" r:id="rId20"/>
    <p:sldId id="355" r:id="rId21"/>
    <p:sldId id="354" r:id="rId22"/>
    <p:sldId id="360" r:id="rId23"/>
    <p:sldId id="268" r:id="rId24"/>
    <p:sldId id="359" r:id="rId25"/>
    <p:sldId id="349" r:id="rId26"/>
    <p:sldId id="272" r:id="rId27"/>
    <p:sldId id="283" r:id="rId28"/>
    <p:sldId id="285" r:id="rId29"/>
    <p:sldId id="287" r:id="rId30"/>
    <p:sldId id="353" r:id="rId31"/>
    <p:sldId id="269" r:id="rId32"/>
    <p:sldId id="275" r:id="rId33"/>
    <p:sldId id="298" r:id="rId34"/>
    <p:sldId id="316" r:id="rId35"/>
    <p:sldId id="279" r:id="rId36"/>
    <p:sldId id="273" r:id="rId37"/>
    <p:sldId id="315" r:id="rId38"/>
    <p:sldId id="314" r:id="rId39"/>
    <p:sldId id="363" r:id="rId40"/>
    <p:sldId id="260" r:id="rId41"/>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67324A8-6F69-484C-81AC-FC4D13144A72}">
          <p14:sldIdLst>
            <p14:sldId id="277"/>
            <p14:sldId id="328"/>
            <p14:sldId id="266"/>
            <p14:sldId id="330"/>
            <p14:sldId id="343"/>
            <p14:sldId id="344"/>
            <p14:sldId id="345"/>
            <p14:sldId id="362"/>
            <p14:sldId id="309"/>
            <p14:sldId id="338"/>
            <p14:sldId id="332"/>
            <p14:sldId id="336"/>
            <p14:sldId id="335"/>
            <p14:sldId id="341"/>
            <p14:sldId id="323"/>
            <p14:sldId id="357"/>
            <p14:sldId id="351"/>
            <p14:sldId id="358"/>
            <p14:sldId id="352"/>
            <p14:sldId id="355"/>
            <p14:sldId id="354"/>
            <p14:sldId id="360"/>
            <p14:sldId id="268"/>
            <p14:sldId id="359"/>
            <p14:sldId id="349"/>
            <p14:sldId id="272"/>
            <p14:sldId id="283"/>
            <p14:sldId id="285"/>
            <p14:sldId id="287"/>
            <p14:sldId id="353"/>
            <p14:sldId id="269"/>
            <p14:sldId id="275"/>
            <p14:sldId id="298"/>
            <p14:sldId id="316"/>
            <p14:sldId id="279"/>
            <p14:sldId id="273"/>
            <p14:sldId id="315"/>
            <p14:sldId id="314"/>
            <p14:sldId id="363"/>
          </p14:sldIdLst>
        </p14:section>
        <p14:section name="Untitled Section" id="{DD7A4334-656B-44B8-B390-305ED7571B23}">
          <p14:sldIdLst/>
        </p14:section>
        <p14:section name="Untitled Section" id="{7FFA7405-E148-41CC-811F-E57D6BD8BB17}">
          <p14:sldIdLst>
            <p14:sldId id="260"/>
          </p14:sldIdLst>
        </p14:section>
      </p14:sectionLst>
    </p:ext>
    <p:ext uri="{EFAFB233-063F-42B5-8137-9DF3F51BA10A}">
      <p15:sldGuideLst xmlns:p15="http://schemas.microsoft.com/office/powerpoint/2012/main">
        <p15:guide id="1" orient="horz" pos="1445">
          <p15:clr>
            <a:srgbClr val="A4A3A4"/>
          </p15:clr>
        </p15:guide>
        <p15:guide id="2" pos="28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mberton, Dominique" initials="P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C"/>
    <a:srgbClr val="EEB42B"/>
    <a:srgbClr val="E2A71D"/>
    <a:srgbClr val="FFCB05"/>
    <a:srgbClr val="F6BC1C"/>
    <a:srgbClr val="0065A6"/>
    <a:srgbClr val="3C3C3B"/>
    <a:srgbClr val="FFE3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6" autoAdjust="0"/>
    <p:restoredTop sz="95482" autoAdjust="0"/>
  </p:normalViewPr>
  <p:slideViewPr>
    <p:cSldViewPr snapToGrid="0" snapToObjects="1">
      <p:cViewPr varScale="1">
        <p:scale>
          <a:sx n="72" d="100"/>
          <a:sy n="72" d="100"/>
        </p:scale>
        <p:origin x="1266" y="60"/>
      </p:cViewPr>
      <p:guideLst>
        <p:guide orient="horz" pos="1445"/>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09B208C2-FBEB-1E40-B270-F07A9B3398C4}" type="datetimeFigureOut">
              <a:rPr lang="en-US" smtClean="0"/>
              <a:pPr/>
              <a:t>3/24/2021</a:t>
            </a:fld>
            <a:endParaRPr lang="en-US"/>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r>
              <a:rPr lang="en-US"/>
              <a:t>Dominique Pemberton (Occupational Therapist) 2018</a:t>
            </a:r>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17E4F77C-F852-0643-8398-07B6377A10DE}" type="slidenum">
              <a:rPr lang="en-US" smtClean="0"/>
              <a:pPr/>
              <a:t>‹#›</a:t>
            </a:fld>
            <a:endParaRPr lang="en-US"/>
          </a:p>
        </p:txBody>
      </p:sp>
    </p:spTree>
    <p:extLst>
      <p:ext uri="{BB962C8B-B14F-4D97-AF65-F5344CB8AC3E}">
        <p14:creationId xmlns:p14="http://schemas.microsoft.com/office/powerpoint/2010/main" val="18511557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B099658A-2163-034B-91F9-ED7501212517}" type="datetimeFigureOut">
              <a:rPr lang="en-US" smtClean="0"/>
              <a:pPr/>
              <a:t>3/24/2021</a:t>
            </a:fld>
            <a:endParaRPr lang="en-US"/>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r>
              <a:rPr lang="en-US"/>
              <a:t>Dominique Pemberton (Occupational Therapist) 2018</a:t>
            </a:r>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729DE3F7-9AFF-0D49-8E73-155E9665E117}" type="slidenum">
              <a:rPr lang="en-US" smtClean="0"/>
              <a:pPr/>
              <a:t>‹#›</a:t>
            </a:fld>
            <a:endParaRPr lang="en-US"/>
          </a:p>
        </p:txBody>
      </p:sp>
    </p:spTree>
    <p:extLst>
      <p:ext uri="{BB962C8B-B14F-4D97-AF65-F5344CB8AC3E}">
        <p14:creationId xmlns:p14="http://schemas.microsoft.com/office/powerpoint/2010/main" val="1902151462"/>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9DE3F7-9AFF-0D49-8E73-155E9665E117}" type="slidenum">
              <a:rPr lang="en-US" smtClean="0"/>
              <a:pPr/>
              <a:t>1</a:t>
            </a:fld>
            <a:endParaRPr lang="en-US"/>
          </a:p>
        </p:txBody>
      </p:sp>
      <p:sp>
        <p:nvSpPr>
          <p:cNvPr id="5" name="Footer Placeholder 4"/>
          <p:cNvSpPr>
            <a:spLocks noGrp="1"/>
          </p:cNvSpPr>
          <p:nvPr>
            <p:ph type="ftr" sz="quarter" idx="11"/>
          </p:nvPr>
        </p:nvSpPr>
        <p:spPr/>
        <p:txBody>
          <a:bodyPr/>
          <a:lstStyle/>
          <a:p>
            <a:r>
              <a:rPr lang="en-US"/>
              <a:t>Dominique Pemberton (Occupational Therapist) 2018</a:t>
            </a:r>
          </a:p>
        </p:txBody>
      </p:sp>
    </p:spTree>
    <p:extLst>
      <p:ext uri="{BB962C8B-B14F-4D97-AF65-F5344CB8AC3E}">
        <p14:creationId xmlns:p14="http://schemas.microsoft.com/office/powerpoint/2010/main" val="224970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19</a:t>
            </a:fld>
            <a:endParaRPr lang="en-GB"/>
          </a:p>
        </p:txBody>
      </p:sp>
    </p:spTree>
    <p:extLst>
      <p:ext uri="{BB962C8B-B14F-4D97-AF65-F5344CB8AC3E}">
        <p14:creationId xmlns:p14="http://schemas.microsoft.com/office/powerpoint/2010/main" val="38869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20</a:t>
            </a:fld>
            <a:endParaRPr lang="en-GB"/>
          </a:p>
        </p:txBody>
      </p:sp>
    </p:spTree>
    <p:extLst>
      <p:ext uri="{BB962C8B-B14F-4D97-AF65-F5344CB8AC3E}">
        <p14:creationId xmlns:p14="http://schemas.microsoft.com/office/powerpoint/2010/main" val="263360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21</a:t>
            </a:fld>
            <a:endParaRPr lang="en-GB"/>
          </a:p>
        </p:txBody>
      </p:sp>
    </p:spTree>
    <p:extLst>
      <p:ext uri="{BB962C8B-B14F-4D97-AF65-F5344CB8AC3E}">
        <p14:creationId xmlns:p14="http://schemas.microsoft.com/office/powerpoint/2010/main" val="1170720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22</a:t>
            </a:fld>
            <a:endParaRPr lang="en-GB"/>
          </a:p>
        </p:txBody>
      </p:sp>
    </p:spTree>
    <p:extLst>
      <p:ext uri="{BB962C8B-B14F-4D97-AF65-F5344CB8AC3E}">
        <p14:creationId xmlns:p14="http://schemas.microsoft.com/office/powerpoint/2010/main" val="3512868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28</a:t>
            </a:fld>
            <a:endParaRPr lang="en-GB"/>
          </a:p>
        </p:txBody>
      </p:sp>
    </p:spTree>
    <p:extLst>
      <p:ext uri="{BB962C8B-B14F-4D97-AF65-F5344CB8AC3E}">
        <p14:creationId xmlns:p14="http://schemas.microsoft.com/office/powerpoint/2010/main" val="230164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29</a:t>
            </a:fld>
            <a:endParaRPr lang="en-GB"/>
          </a:p>
        </p:txBody>
      </p:sp>
    </p:spTree>
    <p:extLst>
      <p:ext uri="{BB962C8B-B14F-4D97-AF65-F5344CB8AC3E}">
        <p14:creationId xmlns:p14="http://schemas.microsoft.com/office/powerpoint/2010/main" val="392307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32</a:t>
            </a:fld>
            <a:endParaRPr lang="en-GB"/>
          </a:p>
        </p:txBody>
      </p:sp>
    </p:spTree>
    <p:extLst>
      <p:ext uri="{BB962C8B-B14F-4D97-AF65-F5344CB8AC3E}">
        <p14:creationId xmlns:p14="http://schemas.microsoft.com/office/powerpoint/2010/main" val="95923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33</a:t>
            </a:fld>
            <a:endParaRPr lang="en-GB"/>
          </a:p>
        </p:txBody>
      </p:sp>
    </p:spTree>
    <p:extLst>
      <p:ext uri="{BB962C8B-B14F-4D97-AF65-F5344CB8AC3E}">
        <p14:creationId xmlns:p14="http://schemas.microsoft.com/office/powerpoint/2010/main" val="145659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Dominique Pemberton (Occupational Therapist) 2018</a:t>
            </a:r>
          </a:p>
        </p:txBody>
      </p:sp>
      <p:sp>
        <p:nvSpPr>
          <p:cNvPr id="5" name="Slide Number Placeholder 4"/>
          <p:cNvSpPr>
            <a:spLocks noGrp="1"/>
          </p:cNvSpPr>
          <p:nvPr>
            <p:ph type="sldNum" sz="quarter" idx="11"/>
          </p:nvPr>
        </p:nvSpPr>
        <p:spPr/>
        <p:txBody>
          <a:bodyPr/>
          <a:lstStyle/>
          <a:p>
            <a:fld id="{729DE3F7-9AFF-0D49-8E73-155E9665E117}" type="slidenum">
              <a:rPr lang="en-US" smtClean="0"/>
              <a:pPr/>
              <a:t>40</a:t>
            </a:fld>
            <a:endParaRPr lang="en-US"/>
          </a:p>
        </p:txBody>
      </p:sp>
    </p:spTree>
    <p:extLst>
      <p:ext uri="{BB962C8B-B14F-4D97-AF65-F5344CB8AC3E}">
        <p14:creationId xmlns:p14="http://schemas.microsoft.com/office/powerpoint/2010/main" val="126979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5</a:t>
            </a:fld>
            <a:endParaRPr lang="en-GB"/>
          </a:p>
        </p:txBody>
      </p:sp>
    </p:spTree>
    <p:extLst>
      <p:ext uri="{BB962C8B-B14F-4D97-AF65-F5344CB8AC3E}">
        <p14:creationId xmlns:p14="http://schemas.microsoft.com/office/powerpoint/2010/main" val="114168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6</a:t>
            </a:fld>
            <a:endParaRPr lang="en-GB"/>
          </a:p>
        </p:txBody>
      </p:sp>
    </p:spTree>
    <p:extLst>
      <p:ext uri="{BB962C8B-B14F-4D97-AF65-F5344CB8AC3E}">
        <p14:creationId xmlns:p14="http://schemas.microsoft.com/office/powerpoint/2010/main" val="21954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7</a:t>
            </a:fld>
            <a:endParaRPr lang="en-GB"/>
          </a:p>
        </p:txBody>
      </p:sp>
    </p:spTree>
    <p:extLst>
      <p:ext uri="{BB962C8B-B14F-4D97-AF65-F5344CB8AC3E}">
        <p14:creationId xmlns:p14="http://schemas.microsoft.com/office/powerpoint/2010/main" val="94861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8</a:t>
            </a:fld>
            <a:endParaRPr lang="en-GB"/>
          </a:p>
        </p:txBody>
      </p:sp>
    </p:spTree>
    <p:extLst>
      <p:ext uri="{BB962C8B-B14F-4D97-AF65-F5344CB8AC3E}">
        <p14:creationId xmlns:p14="http://schemas.microsoft.com/office/powerpoint/2010/main" val="3696777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15</a:t>
            </a:fld>
            <a:endParaRPr lang="en-GB"/>
          </a:p>
        </p:txBody>
      </p:sp>
    </p:spTree>
    <p:extLst>
      <p:ext uri="{BB962C8B-B14F-4D97-AF65-F5344CB8AC3E}">
        <p14:creationId xmlns:p14="http://schemas.microsoft.com/office/powerpoint/2010/main" val="31221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16</a:t>
            </a:fld>
            <a:endParaRPr lang="en-GB"/>
          </a:p>
        </p:txBody>
      </p:sp>
    </p:spTree>
    <p:extLst>
      <p:ext uri="{BB962C8B-B14F-4D97-AF65-F5344CB8AC3E}">
        <p14:creationId xmlns:p14="http://schemas.microsoft.com/office/powerpoint/2010/main" val="278666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17</a:t>
            </a:fld>
            <a:endParaRPr lang="en-GB"/>
          </a:p>
        </p:txBody>
      </p:sp>
    </p:spTree>
    <p:extLst>
      <p:ext uri="{BB962C8B-B14F-4D97-AF65-F5344CB8AC3E}">
        <p14:creationId xmlns:p14="http://schemas.microsoft.com/office/powerpoint/2010/main" val="201415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Bexley CAMHS LD/ND Team</a:t>
            </a:r>
          </a:p>
        </p:txBody>
      </p:sp>
      <p:sp>
        <p:nvSpPr>
          <p:cNvPr id="5" name="Footer Placeholder 4"/>
          <p:cNvSpPr>
            <a:spLocks noGrp="1"/>
          </p:cNvSpPr>
          <p:nvPr>
            <p:ph type="ftr" sz="quarter" idx="11"/>
          </p:nvPr>
        </p:nvSpPr>
        <p:spPr/>
        <p:txBody>
          <a:bodyPr/>
          <a:lstStyle/>
          <a:p>
            <a:r>
              <a:rPr lang="en-GB"/>
              <a:t>Dominique Pemberton (Specialist Occupational Therapist) and Londi Mazithulela (Clinical Nurse Specialist) January 2019</a:t>
            </a:r>
          </a:p>
        </p:txBody>
      </p:sp>
      <p:sp>
        <p:nvSpPr>
          <p:cNvPr id="6" name="Slide Number Placeholder 5"/>
          <p:cNvSpPr>
            <a:spLocks noGrp="1"/>
          </p:cNvSpPr>
          <p:nvPr>
            <p:ph type="sldNum" sz="quarter" idx="12"/>
          </p:nvPr>
        </p:nvSpPr>
        <p:spPr/>
        <p:txBody>
          <a:bodyPr/>
          <a:lstStyle/>
          <a:p>
            <a:fld id="{D7ACDA41-7CE3-4102-9219-5E7C79A38325}" type="slidenum">
              <a:rPr lang="en-GB" smtClean="0"/>
              <a:t>18</a:t>
            </a:fld>
            <a:endParaRPr lang="en-GB"/>
          </a:p>
        </p:txBody>
      </p:sp>
    </p:spTree>
    <p:extLst>
      <p:ext uri="{BB962C8B-B14F-4D97-AF65-F5344CB8AC3E}">
        <p14:creationId xmlns:p14="http://schemas.microsoft.com/office/powerpoint/2010/main" val="3748936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Group 10"/>
          <p:cNvGrpSpPr/>
          <p:nvPr userDrawn="1"/>
        </p:nvGrpSpPr>
        <p:grpSpPr>
          <a:xfrm>
            <a:off x="0" y="0"/>
            <a:ext cx="9144000" cy="6858001"/>
            <a:chOff x="0" y="0"/>
            <a:chExt cx="9144000" cy="6858001"/>
          </a:xfrm>
        </p:grpSpPr>
        <p:sp>
          <p:nvSpPr>
            <p:cNvPr id="12" name="Rectangle 11"/>
            <p:cNvSpPr/>
            <p:nvPr userDrawn="1"/>
          </p:nvSpPr>
          <p:spPr>
            <a:xfrm>
              <a:off x="0" y="0"/>
              <a:ext cx="9144000" cy="205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MaleComputer2_EDIT.jpg"/>
            <p:cNvPicPr>
              <a:picLocks noChangeAspect="1"/>
            </p:cNvPicPr>
            <p:nvPr userDrawn="1"/>
          </p:nvPicPr>
          <p:blipFill rotWithShape="1">
            <a:blip r:embed="rId2"/>
            <a:srcRect t="-30579"/>
            <a:stretch/>
          </p:blipFill>
          <p:spPr>
            <a:xfrm>
              <a:off x="0" y="1"/>
              <a:ext cx="9144000" cy="6858000"/>
            </a:xfrm>
            <a:prstGeom prst="rect">
              <a:avLst/>
            </a:prstGeom>
          </p:spPr>
        </p:pic>
      </p:grpSp>
      <p:pic>
        <p:nvPicPr>
          <p:cNvPr id="14" name="Picture 13" descr="OxleaseOYellow.png"/>
          <p:cNvPicPr>
            <a:picLocks noChangeAspect="1"/>
          </p:cNvPicPr>
          <p:nvPr userDrawn="1"/>
        </p:nvPicPr>
        <p:blipFill rotWithShape="1">
          <a:blip r:embed="rId3">
            <a:extLst>
              <a:ext uri="{28A0092B-C50C-407E-A947-70E740481C1C}">
                <a14:useLocalDpi xmlns:a14="http://schemas.microsoft.com/office/drawing/2010/main" val="0"/>
              </a:ext>
            </a:extLst>
          </a:blip>
          <a:srcRect b="17238"/>
          <a:stretch/>
        </p:blipFill>
        <p:spPr>
          <a:xfrm>
            <a:off x="3277893" y="1517960"/>
            <a:ext cx="5266531" cy="5340040"/>
          </a:xfrm>
          <a:prstGeom prst="rect">
            <a:avLst/>
          </a:prstGeom>
        </p:spPr>
      </p:pic>
      <p:pic>
        <p:nvPicPr>
          <p:cNvPr id="5" name="Picture 4" descr="Oxleas_Yello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533" y="321733"/>
            <a:ext cx="2654299" cy="1473965"/>
          </a:xfrm>
          <a:prstGeom prst="rect">
            <a:avLst/>
          </a:prstGeom>
        </p:spPr>
      </p:pic>
      <p:pic>
        <p:nvPicPr>
          <p:cNvPr id="7" name="Picture 6" descr="ImprovingLivesStrapBlu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2533" y="4251478"/>
            <a:ext cx="2180167" cy="543801"/>
          </a:xfrm>
          <a:prstGeom prst="rect">
            <a:avLst/>
          </a:prstGeom>
        </p:spPr>
      </p:pic>
    </p:spTree>
    <p:extLst>
      <p:ext uri="{BB962C8B-B14F-4D97-AF65-F5344CB8AC3E}">
        <p14:creationId xmlns:p14="http://schemas.microsoft.com/office/powerpoint/2010/main" val="83954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034867" cy="542927"/>
          </a:xfrm>
        </p:spPr>
        <p:txBody>
          <a:bodyPr/>
          <a:lstStyle/>
          <a:p>
            <a:r>
              <a:rPr lang="en-GB" dirty="0"/>
              <a:t>Click to edit Master title style</a:t>
            </a:r>
            <a:endParaRPr lang="en-US" dirty="0"/>
          </a:p>
        </p:txBody>
      </p:sp>
      <p:sp>
        <p:nvSpPr>
          <p:cNvPr id="5" name="Slide Number Placeholder 5"/>
          <p:cNvSpPr>
            <a:spLocks noGrp="1"/>
          </p:cNvSpPr>
          <p:nvPr>
            <p:ph type="sldNum" sz="quarter" idx="4"/>
          </p:nvPr>
        </p:nvSpPr>
        <p:spPr>
          <a:xfrm>
            <a:off x="6541028" y="6424086"/>
            <a:ext cx="2133600" cy="297390"/>
          </a:xfrm>
          <a:prstGeom prst="rect">
            <a:avLst/>
          </a:prstGeom>
        </p:spPr>
        <p:txBody>
          <a:bodyPr vert="horz" lIns="0" tIns="0" rIns="0" bIns="0" rtlCol="0" anchor="t" anchorCtr="0"/>
          <a:lstStyle>
            <a:lvl1pPr algn="r">
              <a:defRPr sz="1200">
                <a:solidFill>
                  <a:schemeClr val="tx2"/>
                </a:solidFill>
              </a:defRPr>
            </a:lvl1pPr>
          </a:lstStyle>
          <a:p>
            <a:fld id="{44BD8056-0FAA-3746-A907-DA096981E67E}" type="slidenum">
              <a:rPr lang="en-US" smtClean="0"/>
              <a:pPr/>
              <a:t>‹#›</a:t>
            </a:fld>
            <a:endParaRPr lang="en-US" dirty="0"/>
          </a:p>
        </p:txBody>
      </p:sp>
      <p:sp>
        <p:nvSpPr>
          <p:cNvPr id="6" name="Content Placeholder 2"/>
          <p:cNvSpPr>
            <a:spLocks noGrp="1"/>
          </p:cNvSpPr>
          <p:nvPr>
            <p:ph idx="1"/>
          </p:nvPr>
        </p:nvSpPr>
        <p:spPr>
          <a:xfrm>
            <a:off x="457199" y="1994413"/>
            <a:ext cx="8217429" cy="4055796"/>
          </a:xfrm>
        </p:spPr>
        <p:txBody>
          <a:bodyPr>
            <a:normAutofit/>
          </a:bodyPr>
          <a:lstStyle>
            <a:lvl1pPr>
              <a:defRPr sz="2000"/>
            </a:lvl1pPr>
            <a:lvl2pPr marL="542925" indent="-180975">
              <a:defRPr sz="2000"/>
            </a:lvl2pPr>
            <a:lvl3pPr marL="896938" indent="-182563">
              <a:defRPr sz="2000"/>
            </a:lvl3pPr>
            <a:lvl4pPr marL="1163638" indent="-182563">
              <a:defRPr sz="2000"/>
            </a:lvl4pPr>
            <a:lvl5pPr marL="1438275" indent="-180975">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3802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400"/>
            <a:ext cx="8229600" cy="544899"/>
          </a:xfrm>
        </p:spPr>
        <p:txBody>
          <a:bodyPr/>
          <a:lstStyle/>
          <a:p>
            <a:r>
              <a:rPr lang="en-GB" dirty="0"/>
              <a:t>Click to edit Master title style</a:t>
            </a:r>
            <a:endParaRPr lang="en-US" dirty="0"/>
          </a:p>
        </p:txBody>
      </p:sp>
      <p:sp>
        <p:nvSpPr>
          <p:cNvPr id="10" name="Slide Number Placeholder 5"/>
          <p:cNvSpPr>
            <a:spLocks noGrp="1"/>
          </p:cNvSpPr>
          <p:nvPr>
            <p:ph type="sldNum" sz="quarter" idx="4"/>
          </p:nvPr>
        </p:nvSpPr>
        <p:spPr>
          <a:xfrm>
            <a:off x="6553200" y="6424086"/>
            <a:ext cx="2133600" cy="297390"/>
          </a:xfrm>
          <a:prstGeom prst="rect">
            <a:avLst/>
          </a:prstGeom>
        </p:spPr>
        <p:txBody>
          <a:bodyPr vert="horz" lIns="0" tIns="0" rIns="0" bIns="0" rtlCol="0" anchor="t" anchorCtr="0"/>
          <a:lstStyle>
            <a:lvl1pPr algn="r">
              <a:defRPr sz="1200">
                <a:solidFill>
                  <a:srgbClr val="005B9C"/>
                </a:solidFill>
              </a:defRPr>
            </a:lvl1pPr>
          </a:lstStyle>
          <a:p>
            <a:fld id="{44BD8056-0FAA-3746-A907-DA096981E67E}" type="slidenum">
              <a:rPr lang="en-US" smtClean="0"/>
              <a:pPr/>
              <a:t>‹#›</a:t>
            </a:fld>
            <a:endParaRPr lang="en-US" dirty="0"/>
          </a:p>
        </p:txBody>
      </p:sp>
      <p:sp>
        <p:nvSpPr>
          <p:cNvPr id="7" name="Content Placeholder 2"/>
          <p:cNvSpPr>
            <a:spLocks noGrp="1"/>
          </p:cNvSpPr>
          <p:nvPr>
            <p:ph sz="half" idx="1"/>
          </p:nvPr>
        </p:nvSpPr>
        <p:spPr>
          <a:xfrm>
            <a:off x="457200" y="1994400"/>
            <a:ext cx="4038600" cy="3865563"/>
          </a:xfrm>
        </p:spPr>
        <p:txBody>
          <a:bodyPr>
            <a:normAutofit/>
          </a:bodyPr>
          <a:lstStyle>
            <a:lvl1pPr>
              <a:defRPr sz="2000"/>
            </a:lvl1pPr>
            <a:lvl2pPr marL="542925" indent="-180975" defTabSz="266700">
              <a:defRPr sz="2000"/>
            </a:lvl2pPr>
            <a:lvl3pPr marL="895350" indent="-180975">
              <a:defRPr sz="2000"/>
            </a:lvl3pPr>
            <a:lvl4pPr marL="1257300" indent="-180975">
              <a:defRPr sz="2000"/>
            </a:lvl4pPr>
            <a:lvl5pPr marL="1619250" indent="-180975">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p:cNvSpPr>
            <a:spLocks noGrp="1"/>
          </p:cNvSpPr>
          <p:nvPr>
            <p:ph sz="half" idx="10"/>
          </p:nvPr>
        </p:nvSpPr>
        <p:spPr>
          <a:xfrm>
            <a:off x="4648200" y="1994400"/>
            <a:ext cx="4038600" cy="3865563"/>
          </a:xfrm>
        </p:spPr>
        <p:txBody>
          <a:bodyPr>
            <a:normAutofit/>
          </a:bodyPr>
          <a:lstStyle>
            <a:lvl1pPr>
              <a:defRPr sz="2000"/>
            </a:lvl1pPr>
            <a:lvl2pPr marL="542925" indent="-180975" defTabSz="266700">
              <a:defRPr sz="2000"/>
            </a:lvl2pPr>
            <a:lvl3pPr marL="895350" indent="-180975">
              <a:defRPr sz="2000"/>
            </a:lvl3pPr>
            <a:lvl4pPr marL="1257300" indent="-180975">
              <a:defRPr sz="2000"/>
            </a:lvl4pPr>
            <a:lvl5pPr marL="1619250" indent="-180975">
              <a:defRPr sz="20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4720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5A6"/>
        </a:solidFill>
        <a:effectLst/>
      </p:bgPr>
    </p:bg>
    <p:spTree>
      <p:nvGrpSpPr>
        <p:cNvPr id="1" name=""/>
        <p:cNvGrpSpPr/>
        <p:nvPr/>
      </p:nvGrpSpPr>
      <p:grpSpPr>
        <a:xfrm>
          <a:off x="0" y="0"/>
          <a:ext cx="0" cy="0"/>
          <a:chOff x="0" y="0"/>
          <a:chExt cx="0" cy="0"/>
        </a:xfrm>
      </p:grpSpPr>
      <p:sp>
        <p:nvSpPr>
          <p:cNvPr id="8" name="Rectangle 7"/>
          <p:cNvSpPr/>
          <p:nvPr userDrawn="1"/>
        </p:nvSpPr>
        <p:spPr>
          <a:xfrm>
            <a:off x="0" y="31751"/>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ImprovingLivesStrapWhite.png"/>
          <p:cNvPicPr>
            <a:picLocks noChangeAspect="1"/>
          </p:cNvPicPr>
          <p:nvPr userDrawn="1"/>
        </p:nvPicPr>
        <p:blipFill>
          <a:blip r:embed="rId2"/>
          <a:stretch>
            <a:fillRect/>
          </a:stretch>
        </p:blipFill>
        <p:spPr>
          <a:xfrm>
            <a:off x="444508" y="6024645"/>
            <a:ext cx="2146291" cy="535352"/>
          </a:xfrm>
          <a:prstGeom prst="rect">
            <a:avLst/>
          </a:prstGeom>
        </p:spPr>
      </p:pic>
      <p:sp>
        <p:nvSpPr>
          <p:cNvPr id="16" name="Title 1"/>
          <p:cNvSpPr>
            <a:spLocks noGrp="1"/>
          </p:cNvSpPr>
          <p:nvPr>
            <p:ph type="ctrTitle" hasCustomPrompt="1"/>
          </p:nvPr>
        </p:nvSpPr>
        <p:spPr>
          <a:xfrm>
            <a:off x="444509" y="2313892"/>
            <a:ext cx="3640646" cy="941781"/>
          </a:xfrm>
        </p:spPr>
        <p:txBody>
          <a:bodyPr lIns="0" tIns="0" rIns="0" bIns="0" anchor="t" anchorCtr="0">
            <a:normAutofit/>
          </a:bodyPr>
          <a:lstStyle>
            <a:lvl1pPr algn="l">
              <a:defRPr sz="2800">
                <a:solidFill>
                  <a:schemeClr val="accent2"/>
                </a:solidFill>
              </a:defRPr>
            </a:lvl1pPr>
          </a:lstStyle>
          <a:p>
            <a:r>
              <a:rPr lang="en-GB" dirty="0"/>
              <a:t>Section slide title</a:t>
            </a:r>
            <a:br>
              <a:rPr lang="en-GB" dirty="0"/>
            </a:br>
            <a:r>
              <a:rPr lang="en-GB" dirty="0" err="1"/>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p>
        </p:txBody>
      </p:sp>
      <p:pic>
        <p:nvPicPr>
          <p:cNvPr id="14" name="Picture 13" descr="OxleaseOWhite.png"/>
          <p:cNvPicPr>
            <a:picLocks noChangeAspect="1"/>
          </p:cNvPicPr>
          <p:nvPr userDrawn="1"/>
        </p:nvPicPr>
        <p:blipFill rotWithShape="1">
          <a:blip r:embed="rId3"/>
          <a:srcRect l="-5997" b="24954"/>
          <a:stretch/>
        </p:blipFill>
        <p:spPr>
          <a:xfrm>
            <a:off x="3327401" y="1812637"/>
            <a:ext cx="5816600" cy="5045363"/>
          </a:xfrm>
          <a:prstGeom prst="rect">
            <a:avLst/>
          </a:prstGeom>
        </p:spPr>
      </p:pic>
      <p:pic>
        <p:nvPicPr>
          <p:cNvPr id="17" name="Picture 16" descr="Oxleas_Yellow_WhiteNHS.png"/>
          <p:cNvPicPr>
            <a:picLocks noChangeAspect="1"/>
          </p:cNvPicPr>
          <p:nvPr userDrawn="1"/>
        </p:nvPicPr>
        <p:blipFill>
          <a:blip r:embed="rId4"/>
          <a:stretch>
            <a:fillRect/>
          </a:stretch>
        </p:blipFill>
        <p:spPr>
          <a:xfrm>
            <a:off x="469909" y="421724"/>
            <a:ext cx="2552691" cy="1422810"/>
          </a:xfrm>
          <a:prstGeom prst="rect">
            <a:avLst/>
          </a:prstGeom>
        </p:spPr>
      </p:pic>
    </p:spTree>
    <p:extLst>
      <p:ext uri="{BB962C8B-B14F-4D97-AF65-F5344CB8AC3E}">
        <p14:creationId xmlns:p14="http://schemas.microsoft.com/office/powerpoint/2010/main" val="98747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5A6"/>
        </a:solidFill>
        <a:effectLst/>
      </p:bgPr>
    </p:bg>
    <p:spTree>
      <p:nvGrpSpPr>
        <p:cNvPr id="1" name=""/>
        <p:cNvGrpSpPr/>
        <p:nvPr/>
      </p:nvGrpSpPr>
      <p:grpSpPr>
        <a:xfrm>
          <a:off x="0" y="0"/>
          <a:ext cx="0" cy="0"/>
          <a:chOff x="0" y="0"/>
          <a:chExt cx="0" cy="0"/>
        </a:xfrm>
      </p:grpSpPr>
      <p:sp>
        <p:nvSpPr>
          <p:cNvPr id="8" name="Rectangle 7"/>
          <p:cNvSpPr/>
          <p:nvPr userDrawn="1"/>
        </p:nvSpPr>
        <p:spPr>
          <a:xfrm>
            <a:off x="-1" y="0"/>
            <a:ext cx="9144001" cy="6858000"/>
          </a:xfrm>
          <a:prstGeom prst="rect">
            <a:avLst/>
          </a:prstGeom>
          <a:solidFill>
            <a:srgbClr val="FFC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xleas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183" y="419100"/>
            <a:ext cx="2582417" cy="1434049"/>
          </a:xfrm>
          <a:prstGeom prst="rect">
            <a:avLst/>
          </a:prstGeom>
        </p:spPr>
      </p:pic>
      <p:pic>
        <p:nvPicPr>
          <p:cNvPr id="13" name="Picture 12" descr="ImprovingLivesStrap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183" y="6038922"/>
            <a:ext cx="2150617" cy="536431"/>
          </a:xfrm>
          <a:prstGeom prst="rect">
            <a:avLst/>
          </a:prstGeom>
        </p:spPr>
      </p:pic>
      <p:pic>
        <p:nvPicPr>
          <p:cNvPr id="14" name="Picture 13" descr="OxleaseOWhite.png"/>
          <p:cNvPicPr>
            <a:picLocks noChangeAspect="1"/>
          </p:cNvPicPr>
          <p:nvPr userDrawn="1"/>
        </p:nvPicPr>
        <p:blipFill rotWithShape="1">
          <a:blip r:embed="rId4"/>
          <a:srcRect l="-5997" b="24954"/>
          <a:stretch/>
        </p:blipFill>
        <p:spPr>
          <a:xfrm>
            <a:off x="3327401" y="1812637"/>
            <a:ext cx="5816600" cy="5045363"/>
          </a:xfrm>
          <a:prstGeom prst="rect">
            <a:avLst/>
          </a:prstGeom>
        </p:spPr>
      </p:pic>
      <p:sp>
        <p:nvSpPr>
          <p:cNvPr id="16" name="Title 1"/>
          <p:cNvSpPr>
            <a:spLocks noGrp="1"/>
          </p:cNvSpPr>
          <p:nvPr>
            <p:ph type="ctrTitle" hasCustomPrompt="1"/>
          </p:nvPr>
        </p:nvSpPr>
        <p:spPr>
          <a:xfrm>
            <a:off x="461338" y="2332346"/>
            <a:ext cx="3640646" cy="941781"/>
          </a:xfrm>
        </p:spPr>
        <p:txBody>
          <a:bodyPr lIns="0" tIns="0" rIns="0" bIns="0" anchor="t" anchorCtr="0">
            <a:normAutofit/>
          </a:bodyPr>
          <a:lstStyle>
            <a:lvl1pPr algn="l">
              <a:defRPr sz="2800">
                <a:solidFill>
                  <a:schemeClr val="tx2"/>
                </a:solidFill>
              </a:defRPr>
            </a:lvl1pPr>
          </a:lstStyle>
          <a:p>
            <a:r>
              <a:rPr lang="en-GB" dirty="0"/>
              <a:t>Section slide title</a:t>
            </a:r>
            <a:br>
              <a:rPr lang="en-GB" dirty="0"/>
            </a:br>
            <a:r>
              <a:rPr lang="en-GB" dirty="0" err="1"/>
              <a:t>xxxxx</a:t>
            </a:r>
            <a:endParaRPr lang="en-US" dirty="0"/>
          </a:p>
        </p:txBody>
      </p:sp>
      <p:sp>
        <p:nvSpPr>
          <p:cNvPr id="7" name="TextBox 6"/>
          <p:cNvSpPr txBox="1"/>
          <p:nvPr userDrawn="1"/>
        </p:nvSpPr>
        <p:spPr>
          <a:xfrm>
            <a:off x="4172466" y="18034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805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solidFill>
                <a:srgbClr val="3C3C3B"/>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solidFill>
                <a:srgbClr val="3C3C3B"/>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0E73D5-4382-47D1-8DAD-CE8C40346DD7}" type="slidenum">
              <a:rPr lang="en-GB">
                <a:solidFill>
                  <a:srgbClr val="005B9C"/>
                </a:solidFill>
              </a:rPr>
              <a:pPr>
                <a:defRPr/>
              </a:pPr>
              <a:t>‹#›</a:t>
            </a:fld>
            <a:endParaRPr lang="en-GB">
              <a:solidFill>
                <a:srgbClr val="005B9C"/>
              </a:solidFill>
            </a:endParaRPr>
          </a:p>
        </p:txBody>
      </p:sp>
    </p:spTree>
    <p:extLst>
      <p:ext uri="{BB962C8B-B14F-4D97-AF65-F5344CB8AC3E}">
        <p14:creationId xmlns:p14="http://schemas.microsoft.com/office/powerpoint/2010/main" val="302383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0"/>
            <a:ext cx="9144000" cy="17633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Placeholder 1"/>
          <p:cNvSpPr>
            <a:spLocks noGrp="1"/>
          </p:cNvSpPr>
          <p:nvPr>
            <p:ph type="title"/>
          </p:nvPr>
        </p:nvSpPr>
        <p:spPr>
          <a:xfrm>
            <a:off x="457200" y="1220197"/>
            <a:ext cx="8217429" cy="54313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199" y="1994413"/>
            <a:ext cx="8217429" cy="4055796"/>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a:t>Fifth level</a:t>
            </a:r>
            <a:endParaRPr lang="en-US" dirty="0"/>
          </a:p>
        </p:txBody>
      </p:sp>
      <p:sp>
        <p:nvSpPr>
          <p:cNvPr id="6" name="Slide Number Placeholder 5"/>
          <p:cNvSpPr>
            <a:spLocks noGrp="1"/>
          </p:cNvSpPr>
          <p:nvPr>
            <p:ph type="sldNum" sz="quarter" idx="4"/>
          </p:nvPr>
        </p:nvSpPr>
        <p:spPr>
          <a:xfrm>
            <a:off x="6541028" y="6424086"/>
            <a:ext cx="2133600" cy="297390"/>
          </a:xfrm>
          <a:prstGeom prst="rect">
            <a:avLst/>
          </a:prstGeom>
        </p:spPr>
        <p:txBody>
          <a:bodyPr vert="horz" lIns="0" tIns="0" rIns="0" bIns="0" rtlCol="0" anchor="t" anchorCtr="0"/>
          <a:lstStyle>
            <a:lvl1pPr algn="r">
              <a:defRPr sz="1200">
                <a:solidFill>
                  <a:schemeClr val="tx2"/>
                </a:solidFill>
              </a:defRPr>
            </a:lvl1pPr>
          </a:lstStyle>
          <a:p>
            <a:fld id="{44BD8056-0FAA-3746-A907-DA096981E67E}" type="slidenum">
              <a:rPr lang="en-US" smtClean="0"/>
              <a:pPr/>
              <a:t>‹#›</a:t>
            </a:fld>
            <a:endParaRPr lang="en-US" dirty="0"/>
          </a:p>
        </p:txBody>
      </p:sp>
      <p:pic>
        <p:nvPicPr>
          <p:cNvPr id="15" name="Picture 14" descr="Oxleas_Yellow_WhiteNHS.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199" y="229113"/>
            <a:ext cx="1600201" cy="891916"/>
          </a:xfrm>
          <a:prstGeom prst="rect">
            <a:avLst/>
          </a:prstGeom>
        </p:spPr>
      </p:pic>
      <p:pic>
        <p:nvPicPr>
          <p:cNvPr id="9" name="Picture 8" descr="ImprovingLivesStrapWhite.png"/>
          <p:cNvPicPr>
            <a:picLocks noChangeAspect="1"/>
          </p:cNvPicPr>
          <p:nvPr userDrawn="1"/>
        </p:nvPicPr>
        <p:blipFill>
          <a:blip r:embed="rId9"/>
          <a:stretch>
            <a:fillRect/>
          </a:stretch>
        </p:blipFill>
        <p:spPr>
          <a:xfrm>
            <a:off x="6527808" y="570545"/>
            <a:ext cx="2146291" cy="535352"/>
          </a:xfrm>
          <a:prstGeom prst="rect">
            <a:avLst/>
          </a:prstGeom>
        </p:spPr>
      </p:pic>
    </p:spTree>
    <p:extLst>
      <p:ext uri="{BB962C8B-B14F-4D97-AF65-F5344CB8AC3E}">
        <p14:creationId xmlns:p14="http://schemas.microsoft.com/office/powerpoint/2010/main" val="2458497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Lst>
  <p:hf sldNum="0" hdr="0" dt="0"/>
  <p:txStyles>
    <p:titleStyle>
      <a:lvl1pPr algn="l" defTabSz="457200" rtl="0" eaLnBrk="1" latinLnBrk="0" hangingPunct="1">
        <a:spcBef>
          <a:spcPct val="0"/>
        </a:spcBef>
        <a:buNone/>
        <a:defRPr sz="2800" kern="1200">
          <a:solidFill>
            <a:schemeClr val="accent2"/>
          </a:solidFill>
          <a:latin typeface="+mj-lt"/>
          <a:ea typeface="+mj-ea"/>
          <a:cs typeface="+mj-cs"/>
        </a:defRPr>
      </a:lvl1pPr>
    </p:titleStyle>
    <p:bodyStyle>
      <a:lvl1pPr marL="182563" marR="0" indent="-182563"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1pPr>
      <a:lvl2pPr marL="542925"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2pPr>
      <a:lvl3pPr marL="809625"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3pPr>
      <a:lvl4pPr marL="992188" marR="0" indent="-182563"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4pPr>
      <a:lvl5pPr marL="1257300" marR="0" indent="-180975" algn="l" defTabSz="3429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VkxmCZecGLk&amp;feature=youtu.b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researchautism.net/conditions/7/autism-(autism-spectrum-disorder)/Diagnosis" TargetMode="External"/><Relationship Id="rId5" Type="http://schemas.openxmlformats.org/officeDocument/2006/relationships/hyperlink" Target="http://www.autism.org.uk/about/what-is/asd.aspx##Interests" TargetMode="External"/><Relationship Id="rId4" Type="http://schemas.openxmlformats.org/officeDocument/2006/relationships/hyperlink" Target="http://www.autism.org.uk/about/what-is/asd.aspx##Soci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youtu.be/Ezv85LMFx2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lnkd.in/dCrGWY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hyperlink" Target="mailto:bexleyvoice@hotmail.co.uk"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www.autism.org.uk/" TargetMode="External"/><Relationship Id="rId2" Type="http://schemas.openxmlformats.org/officeDocument/2006/relationships/hyperlink" Target="mailto:admin@bexleysnap.org.uk" TargetMode="External"/><Relationship Id="rId1" Type="http://schemas.openxmlformats.org/officeDocument/2006/relationships/slideLayout" Target="../slideLayouts/slideLayout2.xml"/><Relationship Id="rId4" Type="http://schemas.openxmlformats.org/officeDocument/2006/relationships/hyperlink" Target="https://www.dimensions-uk.org/get-involved/campaigns/autism-friendly-cinema-screenings/"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erebra.org.uk/download/factsheet-managing-challenging-behaviour/" TargetMode="External"/><Relationship Id="rId2" Type="http://schemas.openxmlformats.org/officeDocument/2006/relationships/hyperlink" Target="https://limpsfieldgrange.co.uk/autism/links/" TargetMode="External"/><Relationship Id="rId1" Type="http://schemas.openxmlformats.org/officeDocument/2006/relationships/slideLayout" Target="../slideLayouts/slideLayout2.xml"/><Relationship Id="rId6" Type="http://schemas.openxmlformats.org/officeDocument/2006/relationships/hyperlink" Target="https://www.nhs.uk/conditions/social-care-and-support-guide/caring-for-children-and-young-people/how-to-deal-with-challenging-behaviour-in-children/" TargetMode="External"/><Relationship Id="rId5" Type="http://schemas.openxmlformats.org/officeDocument/2006/relationships/hyperlink" Target="https://www.challengingbehaviour.org.uk/" TargetMode="External"/><Relationship Id="rId4" Type="http://schemas.openxmlformats.org/officeDocument/2006/relationships/hyperlink" Target="http://www.thelittleblackduck.com.a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0827857-A72D-4A12-AA50-6FE05143F861}"/>
              </a:ext>
            </a:extLst>
          </p:cNvPr>
          <p:cNvSpPr>
            <a:spLocks noGrp="1"/>
          </p:cNvSpPr>
          <p:nvPr>
            <p:ph type="ctrTitle"/>
          </p:nvPr>
        </p:nvSpPr>
        <p:spPr>
          <a:xfrm>
            <a:off x="444500" y="2314575"/>
            <a:ext cx="4364892" cy="941388"/>
          </a:xfrm>
        </p:spPr>
        <p:txBody>
          <a:bodyPr>
            <a:normAutofit/>
          </a:bodyPr>
          <a:lstStyle/>
          <a:p>
            <a:r>
              <a:rPr lang="en-GB" b="1" dirty="0"/>
              <a:t>Understanding Behaviours in Children and Young People </a:t>
            </a:r>
          </a:p>
        </p:txBody>
      </p:sp>
      <p:sp>
        <p:nvSpPr>
          <p:cNvPr id="8" name="Subtitle 2">
            <a:extLst>
              <a:ext uri="{FF2B5EF4-FFF2-40B4-BE49-F238E27FC236}">
                <a16:creationId xmlns:a16="http://schemas.microsoft.com/office/drawing/2014/main" id="{A5D3DF01-B20A-4934-89AD-B77967ED90A9}"/>
              </a:ext>
            </a:extLst>
          </p:cNvPr>
          <p:cNvSpPr txBox="1">
            <a:spLocks/>
          </p:cNvSpPr>
          <p:nvPr/>
        </p:nvSpPr>
        <p:spPr>
          <a:xfrm>
            <a:off x="444500" y="4156746"/>
            <a:ext cx="9144000" cy="1655762"/>
          </a:xfrm>
          <a:prstGeom prst="rect">
            <a:avLst/>
          </a:prstGeom>
        </p:spPr>
        <p:txBody>
          <a:bodyPr>
            <a:normAutofit fontScale="92500" lnSpcReduction="20000"/>
          </a:bodyPr>
          <a:lstStyle>
            <a:lvl1pPr marL="182563" marR="0" indent="-182563"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1pPr>
            <a:lvl2pPr marL="542925"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2pPr>
            <a:lvl3pPr marL="809625"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3pPr>
            <a:lvl4pPr marL="992188" marR="0" indent="-182563"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4pPr>
            <a:lvl5pPr marL="1257300" marR="0" indent="-180975" algn="l" defTabSz="3429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a:p>
            <a:pPr marL="0" indent="0">
              <a:buNone/>
            </a:pPr>
            <a:r>
              <a:rPr lang="en-GB" sz="3500" dirty="0">
                <a:solidFill>
                  <a:schemeClr val="bg1"/>
                </a:solidFill>
              </a:rPr>
              <a:t>Bexley CAMHS</a:t>
            </a:r>
            <a:br>
              <a:rPr lang="en-GB" dirty="0">
                <a:solidFill>
                  <a:schemeClr val="bg1"/>
                </a:solidFill>
              </a:rPr>
            </a:br>
            <a:br>
              <a:rPr lang="en-GB" dirty="0">
                <a:solidFill>
                  <a:schemeClr val="bg1"/>
                </a:solidFill>
              </a:rPr>
            </a:br>
            <a:r>
              <a:rPr lang="en-GB" dirty="0">
                <a:solidFill>
                  <a:schemeClr val="bg1"/>
                </a:solidFill>
              </a:rPr>
              <a:t>March 2020  </a:t>
            </a:r>
            <a:br>
              <a:rPr lang="en-GB" dirty="0"/>
            </a:br>
            <a:endParaRPr lang="en-GB" dirty="0"/>
          </a:p>
          <a:p>
            <a:endParaRPr lang="en-GB" dirty="0"/>
          </a:p>
        </p:txBody>
      </p:sp>
    </p:spTree>
    <p:extLst>
      <p:ext uri="{BB962C8B-B14F-4D97-AF65-F5344CB8AC3E}">
        <p14:creationId xmlns:p14="http://schemas.microsoft.com/office/powerpoint/2010/main" val="2190404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b="1" dirty="0"/>
              <a:t>The ADHD brain</a:t>
            </a:r>
          </a:p>
        </p:txBody>
      </p:sp>
      <p:sp>
        <p:nvSpPr>
          <p:cNvPr id="4" name="Rectangle 3"/>
          <p:cNvSpPr/>
          <p:nvPr/>
        </p:nvSpPr>
        <p:spPr>
          <a:xfrm>
            <a:off x="5652655" y="1919463"/>
            <a:ext cx="3491344" cy="4247317"/>
          </a:xfrm>
          <a:prstGeom prst="rect">
            <a:avLst/>
          </a:prstGeom>
        </p:spPr>
        <p:txBody>
          <a:bodyPr wrap="square">
            <a:spAutoFit/>
          </a:bodyPr>
          <a:lstStyle/>
          <a:p>
            <a:r>
              <a:rPr lang="en-GB" dirty="0"/>
              <a:t>Cortex: Is involved in memory, attention, thought and language</a:t>
            </a:r>
          </a:p>
          <a:p>
            <a:r>
              <a:rPr lang="en-GB" dirty="0"/>
              <a:t>Thickens as you grow in </a:t>
            </a:r>
            <a:br>
              <a:rPr lang="en-GB" dirty="0"/>
            </a:br>
            <a:r>
              <a:rPr lang="en-GB" dirty="0"/>
              <a:t>the teenage years</a:t>
            </a:r>
          </a:p>
          <a:p>
            <a:r>
              <a:rPr lang="en-GB" dirty="0"/>
              <a:t>ADHD: Cortical thickening is </a:t>
            </a:r>
            <a:br>
              <a:rPr lang="en-GB" dirty="0"/>
            </a:br>
            <a:r>
              <a:rPr lang="en-GB" dirty="0"/>
              <a:t>slower in the </a:t>
            </a:r>
            <a:r>
              <a:rPr lang="en-GB" b="1" dirty="0"/>
              <a:t>frontal</a:t>
            </a:r>
            <a:r>
              <a:rPr lang="en-GB" dirty="0"/>
              <a:t> </a:t>
            </a:r>
            <a:br>
              <a:rPr lang="en-GB" dirty="0"/>
            </a:br>
            <a:r>
              <a:rPr lang="en-GB" dirty="0"/>
              <a:t>and </a:t>
            </a:r>
            <a:r>
              <a:rPr lang="en-GB" b="1" dirty="0"/>
              <a:t>temporal</a:t>
            </a:r>
            <a:r>
              <a:rPr lang="en-GB" dirty="0"/>
              <a:t> areas</a:t>
            </a:r>
          </a:p>
          <a:p>
            <a:r>
              <a:rPr lang="en-GB" dirty="0"/>
              <a:t>It affects behaviour regulation </a:t>
            </a:r>
            <a:br>
              <a:rPr lang="en-GB" dirty="0"/>
            </a:br>
            <a:r>
              <a:rPr lang="en-GB" dirty="0"/>
              <a:t> and memory</a:t>
            </a:r>
          </a:p>
          <a:p>
            <a:r>
              <a:rPr lang="en-GB" dirty="0"/>
              <a:t>The neurotransmitters </a:t>
            </a:r>
            <a:r>
              <a:rPr lang="en-GB" b="1" dirty="0"/>
              <a:t>Dopamine</a:t>
            </a:r>
            <a:r>
              <a:rPr lang="en-GB" dirty="0"/>
              <a:t> and </a:t>
            </a:r>
            <a:r>
              <a:rPr lang="en-GB" b="1" dirty="0"/>
              <a:t>Noradrenaline</a:t>
            </a:r>
            <a:r>
              <a:rPr lang="en-GB" dirty="0"/>
              <a:t> are the main chemical messengers, however communication within the brain </a:t>
            </a:r>
            <a:br>
              <a:rPr lang="en-GB" dirty="0"/>
            </a:br>
            <a:r>
              <a:rPr lang="en-GB" dirty="0"/>
              <a:t>is impaired</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55" y="2610382"/>
            <a:ext cx="46196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21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105E-F5E2-484A-9B69-191A5E90B48E}"/>
              </a:ext>
            </a:extLst>
          </p:cNvPr>
          <p:cNvSpPr>
            <a:spLocks noGrp="1"/>
          </p:cNvSpPr>
          <p:nvPr>
            <p:ph type="title"/>
          </p:nvPr>
        </p:nvSpPr>
        <p:spPr>
          <a:xfrm>
            <a:off x="457200" y="338137"/>
            <a:ext cx="8229600" cy="1143000"/>
          </a:xfrm>
        </p:spPr>
        <p:txBody>
          <a:bodyPr>
            <a:normAutofit fontScale="90000"/>
          </a:bodyPr>
          <a:lstStyle/>
          <a:p>
            <a:br>
              <a:rPr lang="en-GB" dirty="0"/>
            </a:br>
            <a:br>
              <a:rPr lang="en-GB" dirty="0"/>
            </a:br>
            <a:r>
              <a:rPr lang="en-GB" b="1" dirty="0"/>
              <a:t>Symptoms</a:t>
            </a:r>
            <a:r>
              <a:rPr lang="en-GB" dirty="0"/>
              <a:t> </a:t>
            </a:r>
            <a:r>
              <a:rPr lang="en-GB" b="1" dirty="0"/>
              <a:t>in ADHD</a:t>
            </a:r>
            <a:br>
              <a:rPr lang="en-GB" dirty="0">
                <a:solidFill>
                  <a:prstClr val="black"/>
                </a:solidFill>
              </a:rPr>
            </a:br>
            <a:br>
              <a:rPr lang="en-GB" dirty="0">
                <a:solidFill>
                  <a:prstClr val="black"/>
                </a:solidFill>
              </a:rPr>
            </a:br>
            <a:r>
              <a:rPr lang="en-GB" dirty="0"/>
              <a:t> </a:t>
            </a:r>
          </a:p>
        </p:txBody>
      </p:sp>
      <p:sp>
        <p:nvSpPr>
          <p:cNvPr id="3" name="Table Placeholder 2">
            <a:extLst>
              <a:ext uri="{FF2B5EF4-FFF2-40B4-BE49-F238E27FC236}">
                <a16:creationId xmlns:a16="http://schemas.microsoft.com/office/drawing/2014/main" id="{598FE2A4-A31C-4A35-B413-8189708133A4}"/>
              </a:ext>
            </a:extLst>
          </p:cNvPr>
          <p:cNvSpPr>
            <a:spLocks noGrp="1"/>
          </p:cNvSpPr>
          <p:nvPr>
            <p:ph type="tbl" idx="1"/>
          </p:nvPr>
        </p:nvSpPr>
        <p:spPr/>
      </p:sp>
      <p:sp>
        <p:nvSpPr>
          <p:cNvPr id="4" name="Footer Placeholder 3">
            <a:extLst>
              <a:ext uri="{FF2B5EF4-FFF2-40B4-BE49-F238E27FC236}">
                <a16:creationId xmlns:a16="http://schemas.microsoft.com/office/drawing/2014/main" id="{13E2EC2E-3EB2-42E8-83AD-4140343A2F5C}"/>
              </a:ext>
            </a:extLst>
          </p:cNvPr>
          <p:cNvSpPr>
            <a:spLocks noGrp="1"/>
          </p:cNvSpPr>
          <p:nvPr>
            <p:ph type="ftr" sz="quarter" idx="11"/>
          </p:nvPr>
        </p:nvSpPr>
        <p:spPr>
          <a:xfrm>
            <a:off x="694592" y="6405307"/>
            <a:ext cx="8229600" cy="476250"/>
          </a:xfrm>
        </p:spPr>
        <p:txBody>
          <a:bodyPr/>
          <a:lstStyle/>
          <a:p>
            <a:pPr>
              <a:defRPr/>
            </a:pPr>
            <a:r>
              <a:rPr lang="en-GB" sz="1400" dirty="0">
                <a:hlinkClick r:id="rId2"/>
              </a:rPr>
              <a:t>https://www.youtube.com/watch?v=VkxmCZecGLk&amp;feature=youtu.be</a:t>
            </a:r>
            <a:r>
              <a:rPr lang="en-GB" sz="1400" dirty="0"/>
              <a:t>      </a:t>
            </a:r>
            <a:r>
              <a:rPr lang="en-GB" sz="1400" b="1" dirty="0"/>
              <a:t>ADHD child POV (Year 7) </a:t>
            </a:r>
          </a:p>
          <a:p>
            <a:pPr>
              <a:defRPr/>
            </a:pPr>
            <a:endParaRPr lang="en-GB" sz="1400" dirty="0">
              <a:solidFill>
                <a:srgbClr val="3C3C3B"/>
              </a:solidFill>
            </a:endParaRPr>
          </a:p>
        </p:txBody>
      </p:sp>
      <p:graphicFrame>
        <p:nvGraphicFramePr>
          <p:cNvPr id="5" name="Table 4">
            <a:extLst>
              <a:ext uri="{FF2B5EF4-FFF2-40B4-BE49-F238E27FC236}">
                <a16:creationId xmlns:a16="http://schemas.microsoft.com/office/drawing/2014/main" id="{470872AC-B785-4DDE-960A-47543B0B40DA}"/>
              </a:ext>
            </a:extLst>
          </p:cNvPr>
          <p:cNvGraphicFramePr>
            <a:graphicFrameLocks noGrp="1"/>
          </p:cNvGraphicFramePr>
          <p:nvPr>
            <p:extLst>
              <p:ext uri="{D42A27DB-BD31-4B8C-83A1-F6EECF244321}">
                <p14:modId xmlns:p14="http://schemas.microsoft.com/office/powerpoint/2010/main" val="457529746"/>
              </p:ext>
            </p:extLst>
          </p:nvPr>
        </p:nvGraphicFramePr>
        <p:xfrm>
          <a:off x="757646" y="1838326"/>
          <a:ext cx="7210697" cy="4545366"/>
        </p:xfrm>
        <a:graphic>
          <a:graphicData uri="http://schemas.openxmlformats.org/drawingml/2006/table">
            <a:tbl>
              <a:tblPr firstRow="1" bandRow="1">
                <a:tableStyleId>{5C22544A-7EE6-4342-B048-85BDC9FD1C3A}</a:tableStyleId>
              </a:tblPr>
              <a:tblGrid>
                <a:gridCol w="2838994">
                  <a:extLst>
                    <a:ext uri="{9D8B030D-6E8A-4147-A177-3AD203B41FA5}">
                      <a16:colId xmlns:a16="http://schemas.microsoft.com/office/drawing/2014/main" val="20000"/>
                    </a:ext>
                  </a:extLst>
                </a:gridCol>
                <a:gridCol w="2077390">
                  <a:extLst>
                    <a:ext uri="{9D8B030D-6E8A-4147-A177-3AD203B41FA5}">
                      <a16:colId xmlns:a16="http://schemas.microsoft.com/office/drawing/2014/main" val="20001"/>
                    </a:ext>
                  </a:extLst>
                </a:gridCol>
                <a:gridCol w="2294313">
                  <a:extLst>
                    <a:ext uri="{9D8B030D-6E8A-4147-A177-3AD203B41FA5}">
                      <a16:colId xmlns:a16="http://schemas.microsoft.com/office/drawing/2014/main" val="20002"/>
                    </a:ext>
                  </a:extLst>
                </a:gridCol>
              </a:tblGrid>
              <a:tr h="359029">
                <a:tc>
                  <a:txBody>
                    <a:bodyPr/>
                    <a:lstStyle/>
                    <a:p>
                      <a:pPr algn="ctr" rtl="0" fontAlgn="ctr"/>
                      <a:r>
                        <a:rPr lang="en-GB" sz="2400" dirty="0"/>
                        <a:t>Inattention</a:t>
                      </a:r>
                      <a:r>
                        <a:rPr lang="en-GB" sz="2400" u="none" strike="noStrike" dirty="0">
                          <a:effectLst/>
                        </a:rPr>
                        <a:t>: </a:t>
                      </a:r>
                      <a:endParaRPr lang="en-GB" sz="2400" b="1" i="0" u="none" strike="noStrike" dirty="0">
                        <a:solidFill>
                          <a:srgbClr val="00B050"/>
                        </a:solidFill>
                        <a:effectLst/>
                        <a:latin typeface="Calibri"/>
                      </a:endParaRPr>
                    </a:p>
                  </a:txBody>
                  <a:tcPr marL="9525" marR="9525" marT="9525" marB="0" anchor="ctr"/>
                </a:tc>
                <a:tc>
                  <a:txBody>
                    <a:bodyPr/>
                    <a:lstStyle/>
                    <a:p>
                      <a:pPr algn="ctr" rtl="0" fontAlgn="ctr"/>
                      <a:r>
                        <a:rPr lang="en-GB" sz="2400" dirty="0"/>
                        <a:t>Impulsivity</a:t>
                      </a:r>
                      <a:r>
                        <a:rPr lang="en-GB" sz="2400" u="none" strike="noStrike" dirty="0">
                          <a:effectLst/>
                        </a:rPr>
                        <a:t>: </a:t>
                      </a:r>
                      <a:endParaRPr lang="en-GB" sz="2400" b="1" i="0" u="none" strike="noStrike" dirty="0">
                        <a:solidFill>
                          <a:srgbClr val="7030A0"/>
                        </a:solidFill>
                        <a:effectLst/>
                        <a:latin typeface="Calibri"/>
                      </a:endParaRPr>
                    </a:p>
                  </a:txBody>
                  <a:tcPr marL="9525" marR="9525" marT="9525" marB="0" anchor="ctr"/>
                </a:tc>
                <a:tc>
                  <a:txBody>
                    <a:bodyPr/>
                    <a:lstStyle/>
                    <a:p>
                      <a:pPr algn="ctr" rtl="0" fontAlgn="ctr"/>
                      <a:r>
                        <a:rPr lang="en-GB" sz="2400" dirty="0"/>
                        <a:t>Hyperactivity</a:t>
                      </a:r>
                      <a:r>
                        <a:rPr lang="en-GB" sz="2400" u="none" strike="noStrike" dirty="0">
                          <a:effectLst/>
                        </a:rPr>
                        <a:t>:</a:t>
                      </a:r>
                      <a:endParaRPr lang="en-GB" sz="2400" b="1" i="0" u="none" strike="noStrike" dirty="0">
                        <a:solidFill>
                          <a:srgbClr val="00B0F0"/>
                        </a:solidFill>
                        <a:effectLst/>
                        <a:latin typeface="Calibri"/>
                      </a:endParaRPr>
                    </a:p>
                  </a:txBody>
                  <a:tcPr marL="9525" marR="9525" marT="9525" marB="0" anchor="ctr"/>
                </a:tc>
                <a:extLst>
                  <a:ext uri="{0D108BD9-81ED-4DB2-BD59-A6C34878D82A}">
                    <a16:rowId xmlns:a16="http://schemas.microsoft.com/office/drawing/2014/main" val="10000"/>
                  </a:ext>
                </a:extLst>
              </a:tr>
              <a:tr h="354776">
                <a:tc>
                  <a:txBody>
                    <a:bodyPr/>
                    <a:lstStyle/>
                    <a:p>
                      <a:pPr algn="l" rtl="0" fontAlgn="ctr"/>
                      <a:r>
                        <a:rPr lang="en-GB" sz="1400" u="none" strike="noStrike" dirty="0">
                          <a:effectLst/>
                        </a:rPr>
                        <a:t>Makes careless</a:t>
                      </a:r>
                      <a:r>
                        <a:rPr lang="en-GB" sz="1400" u="none" strike="noStrike" baseline="0" dirty="0">
                          <a:effectLst/>
                        </a:rPr>
                        <a:t> </a:t>
                      </a:r>
                      <a:r>
                        <a:rPr lang="en-GB" sz="1400" u="none" strike="noStrike" dirty="0">
                          <a:effectLst/>
                        </a:rPr>
                        <a:t>mistakes</a:t>
                      </a:r>
                      <a:endParaRPr lang="en-GB" sz="1400" b="0" i="0" u="none" strike="noStrike" dirty="0">
                        <a:solidFill>
                          <a:srgbClr val="00B050"/>
                        </a:solidFill>
                        <a:effectLst/>
                        <a:latin typeface="Calibri"/>
                      </a:endParaRPr>
                    </a:p>
                  </a:txBody>
                  <a:tcPr marL="9525" marR="9525" marT="9525" marB="0" anchor="ctr"/>
                </a:tc>
                <a:tc>
                  <a:txBody>
                    <a:bodyPr/>
                    <a:lstStyle/>
                    <a:p>
                      <a:pPr algn="l" fontAlgn="b"/>
                      <a:r>
                        <a:rPr lang="en-GB" sz="1400" u="none" strike="noStrike" dirty="0">
                          <a:effectLst/>
                        </a:rPr>
                        <a:t>Talks excessively</a:t>
                      </a:r>
                      <a:endParaRPr lang="en-GB" sz="1400" b="0" i="0" u="none" strike="noStrike" dirty="0">
                        <a:solidFill>
                          <a:srgbClr val="7030A0"/>
                        </a:solidFill>
                        <a:effectLst/>
                        <a:latin typeface="Calibri"/>
                      </a:endParaRPr>
                    </a:p>
                  </a:txBody>
                  <a:tcPr marL="9525" marR="9525" marT="9525" marB="0" anchor="b"/>
                </a:tc>
                <a:tc>
                  <a:txBody>
                    <a:bodyPr/>
                    <a:lstStyle/>
                    <a:p>
                      <a:pPr algn="l" fontAlgn="b"/>
                      <a:r>
                        <a:rPr lang="en-GB" sz="1400" u="none" strike="noStrike" dirty="0">
                          <a:effectLst/>
                        </a:rPr>
                        <a:t>Fidgets/squirms in seat</a:t>
                      </a:r>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1"/>
                  </a:ext>
                </a:extLst>
              </a:tr>
              <a:tr h="621466">
                <a:tc>
                  <a:txBody>
                    <a:bodyPr/>
                    <a:lstStyle/>
                    <a:p>
                      <a:pPr algn="l" rtl="0" fontAlgn="ctr"/>
                      <a:r>
                        <a:rPr lang="en-GB" sz="1400" u="none" strike="noStrike" dirty="0">
                          <a:effectLst/>
                        </a:rPr>
                        <a:t>Struggles to sustain attention in</a:t>
                      </a:r>
                      <a:r>
                        <a:rPr lang="en-GB" sz="1400" u="none" strike="noStrike" baseline="0" dirty="0">
                          <a:effectLst/>
                        </a:rPr>
                        <a:t> </a:t>
                      </a:r>
                      <a:r>
                        <a:rPr lang="en-GB" sz="1400" u="none" strike="noStrike" dirty="0">
                          <a:effectLst/>
                        </a:rPr>
                        <a:t>tasks/play</a:t>
                      </a:r>
                      <a:endParaRPr lang="en-GB" sz="1400" b="0" i="0" u="none" strike="noStrike" dirty="0">
                        <a:solidFill>
                          <a:srgbClr val="00B050"/>
                        </a:solidFill>
                        <a:effectLst/>
                        <a:latin typeface="Calibri"/>
                      </a:endParaRPr>
                    </a:p>
                  </a:txBody>
                  <a:tcPr marL="9525" marR="9525" marT="9525" marB="0" anchor="ctr"/>
                </a:tc>
                <a:tc>
                  <a:txBody>
                    <a:bodyPr/>
                    <a:lstStyle/>
                    <a:p>
                      <a:pPr algn="l" fontAlgn="b"/>
                      <a:r>
                        <a:rPr lang="en-GB" sz="1400" u="none" strike="noStrike">
                          <a:effectLst/>
                        </a:rPr>
                        <a:t>Blurts out answers</a:t>
                      </a:r>
                      <a:endParaRPr lang="en-GB" sz="1400" b="0" i="0" u="none" strike="noStrike">
                        <a:solidFill>
                          <a:srgbClr val="7030A0"/>
                        </a:solidFill>
                        <a:effectLst/>
                        <a:latin typeface="Calibri"/>
                      </a:endParaRPr>
                    </a:p>
                  </a:txBody>
                  <a:tcPr marL="9525" marR="9525" marT="9525" marB="0" anchor="b"/>
                </a:tc>
                <a:tc>
                  <a:txBody>
                    <a:bodyPr/>
                    <a:lstStyle/>
                    <a:p>
                      <a:pPr algn="l" fontAlgn="b"/>
                      <a:r>
                        <a:rPr lang="en-GB" sz="1400" u="none" strike="noStrike" dirty="0">
                          <a:effectLst/>
                        </a:rPr>
                        <a:t>Gets up from seat or </a:t>
                      </a:r>
                      <a:br>
                        <a:rPr lang="en-GB" sz="1400" u="none" strike="noStrike" dirty="0">
                          <a:effectLst/>
                        </a:rPr>
                      </a:br>
                      <a:r>
                        <a:rPr lang="en-GB" sz="1400" u="none" strike="noStrike" dirty="0">
                          <a:effectLst/>
                        </a:rPr>
                        <a:t>leaves classroom inappropriately</a:t>
                      </a:r>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2"/>
                  </a:ext>
                </a:extLst>
              </a:tr>
              <a:tr h="354776">
                <a:tc>
                  <a:txBody>
                    <a:bodyPr/>
                    <a:lstStyle/>
                    <a:p>
                      <a:pPr algn="l" fontAlgn="b"/>
                      <a:r>
                        <a:rPr lang="en-GB" sz="1400" u="none" strike="noStrike" dirty="0">
                          <a:effectLst/>
                        </a:rPr>
                        <a:t>Doesn't listen when spoken to</a:t>
                      </a:r>
                      <a:endParaRPr lang="en-GB" sz="1400" b="0" i="0" u="none" strike="noStrike" dirty="0">
                        <a:solidFill>
                          <a:srgbClr val="00B050"/>
                        </a:solidFill>
                        <a:effectLst/>
                        <a:latin typeface="Calibri"/>
                      </a:endParaRPr>
                    </a:p>
                  </a:txBody>
                  <a:tcPr marL="9525" marR="9525" marT="9525" marB="0" anchor="b"/>
                </a:tc>
                <a:tc>
                  <a:txBody>
                    <a:bodyPr/>
                    <a:lstStyle/>
                    <a:p>
                      <a:pPr algn="l" fontAlgn="b"/>
                      <a:r>
                        <a:rPr lang="en-GB" sz="1400" u="none" strike="noStrike" dirty="0">
                          <a:effectLst/>
                        </a:rPr>
                        <a:t>Difficulty waiting turn</a:t>
                      </a:r>
                      <a:endParaRPr lang="en-GB" sz="1400" b="0" i="0" u="none" strike="noStrike" dirty="0">
                        <a:solidFill>
                          <a:srgbClr val="7030A0"/>
                        </a:solidFill>
                        <a:effectLst/>
                        <a:latin typeface="Calibri"/>
                      </a:endParaRPr>
                    </a:p>
                  </a:txBody>
                  <a:tcPr marL="9525" marR="9525" marT="9525" marB="0" anchor="b"/>
                </a:tc>
                <a:tc>
                  <a:txBody>
                    <a:bodyPr/>
                    <a:lstStyle/>
                    <a:p>
                      <a:pPr algn="l" fontAlgn="b"/>
                      <a:r>
                        <a:rPr lang="en-GB" sz="1400" u="none" strike="noStrike" dirty="0">
                          <a:effectLst/>
                        </a:rPr>
                        <a:t>Runs or climbs excessively</a:t>
                      </a:r>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3"/>
                  </a:ext>
                </a:extLst>
              </a:tr>
              <a:tr h="417348">
                <a:tc>
                  <a:txBody>
                    <a:bodyPr/>
                    <a:lstStyle/>
                    <a:p>
                      <a:pPr algn="l" fontAlgn="b"/>
                      <a:r>
                        <a:rPr lang="en-GB" sz="1400" u="none" strike="noStrike" dirty="0">
                          <a:effectLst/>
                        </a:rPr>
                        <a:t>Not following through instructions, or not finishing work/tasks</a:t>
                      </a:r>
                      <a:endParaRPr lang="en-GB" sz="1400" b="0" i="0" u="none" strike="noStrike" dirty="0">
                        <a:solidFill>
                          <a:srgbClr val="00B050"/>
                        </a:solidFill>
                        <a:effectLst/>
                        <a:latin typeface="Calibri"/>
                      </a:endParaRPr>
                    </a:p>
                  </a:txBody>
                  <a:tcPr marL="9525" marR="9525" marT="9525" marB="0" anchor="b"/>
                </a:tc>
                <a:tc>
                  <a:txBody>
                    <a:bodyPr/>
                    <a:lstStyle/>
                    <a:p>
                      <a:pPr algn="l" fontAlgn="b"/>
                      <a:r>
                        <a:rPr lang="en-GB" sz="1400" u="none" strike="noStrike">
                          <a:effectLst/>
                        </a:rPr>
                        <a:t>Interrupts or intrudes on others</a:t>
                      </a:r>
                      <a:endParaRPr lang="en-GB" sz="1400" b="0" i="0" u="none" strike="noStrike">
                        <a:solidFill>
                          <a:srgbClr val="7030A0"/>
                        </a:solidFill>
                        <a:effectLst/>
                        <a:latin typeface="Calibri"/>
                      </a:endParaRPr>
                    </a:p>
                  </a:txBody>
                  <a:tcPr marL="9525" marR="9525" marT="9525" marB="0" anchor="b"/>
                </a:tc>
                <a:tc>
                  <a:txBody>
                    <a:bodyPr/>
                    <a:lstStyle/>
                    <a:p>
                      <a:pPr algn="l" fontAlgn="b"/>
                      <a:r>
                        <a:rPr lang="en-GB" sz="1400" u="none" strike="noStrike" dirty="0">
                          <a:effectLst/>
                        </a:rPr>
                        <a:t>Struggles with quiet play</a:t>
                      </a:r>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4"/>
                  </a:ext>
                </a:extLst>
              </a:tr>
              <a:tr h="417348">
                <a:tc>
                  <a:txBody>
                    <a:bodyPr/>
                    <a:lstStyle/>
                    <a:p>
                      <a:pPr algn="l" fontAlgn="b"/>
                      <a:r>
                        <a:rPr lang="en-GB" sz="1400" u="none" strike="noStrike" dirty="0">
                          <a:effectLst/>
                        </a:rPr>
                        <a:t>Difficulty organising tasks/activities</a:t>
                      </a:r>
                      <a:endParaRPr lang="en-GB" sz="1400" b="0" i="0" u="none" strike="noStrike" dirty="0">
                        <a:solidFill>
                          <a:srgbClr val="00B050"/>
                        </a:solidFill>
                        <a:effectLst/>
                        <a:latin typeface="Calibri"/>
                      </a:endParaRPr>
                    </a:p>
                  </a:txBody>
                  <a:tcPr marL="9525" marR="9525" marT="9525" marB="0" anchor="b"/>
                </a:tc>
                <a:tc>
                  <a:txBody>
                    <a:bodyPr/>
                    <a:lstStyle/>
                    <a:p>
                      <a:pPr algn="l" fontAlgn="b"/>
                      <a:endParaRPr lang="en-GB" sz="1400" b="0" i="0" u="none" strike="noStrike" dirty="0">
                        <a:solidFill>
                          <a:srgbClr val="7030A0"/>
                        </a:solidFill>
                        <a:effectLst/>
                        <a:latin typeface="Calibri"/>
                      </a:endParaRPr>
                    </a:p>
                  </a:txBody>
                  <a:tcPr marL="9525" marR="9525" marT="9525" marB="0" anchor="b"/>
                </a:tc>
                <a:tc>
                  <a:txBody>
                    <a:bodyPr/>
                    <a:lstStyle/>
                    <a:p>
                      <a:pPr algn="l" fontAlgn="b"/>
                      <a:r>
                        <a:rPr lang="en-GB" sz="1400" u="none" strike="noStrike" dirty="0">
                          <a:effectLst/>
                        </a:rPr>
                        <a:t>"on the go" as if "driven by a motor"</a:t>
                      </a:r>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5"/>
                  </a:ext>
                </a:extLst>
              </a:tr>
              <a:tr h="825584">
                <a:tc>
                  <a:txBody>
                    <a:bodyPr/>
                    <a:lstStyle/>
                    <a:p>
                      <a:pPr algn="l" fontAlgn="b"/>
                      <a:r>
                        <a:rPr lang="en-GB" sz="1400" u="none" strike="noStrike" dirty="0">
                          <a:effectLst/>
                        </a:rPr>
                        <a:t>avoids, dislikes, or is reluctant to engage in tasks that require sustained mental effort (e.g., schoolwork or homework</a:t>
                      </a:r>
                      <a:endParaRPr lang="en-GB" sz="1400" b="0" i="0" u="none" strike="noStrike" dirty="0">
                        <a:solidFill>
                          <a:srgbClr val="00B050"/>
                        </a:solidFill>
                        <a:effectLst/>
                        <a:latin typeface="Calibri"/>
                      </a:endParaRPr>
                    </a:p>
                  </a:txBody>
                  <a:tcPr marL="9525" marR="9525" marT="9525" marB="0" anchor="b"/>
                </a:tc>
                <a:tc>
                  <a:txBody>
                    <a:bodyPr/>
                    <a:lstStyle/>
                    <a:p>
                      <a:pPr algn="l" fontAlgn="b"/>
                      <a:endParaRPr lang="en-GB" sz="1400" b="0" i="0" u="none" strike="noStrike" dirty="0">
                        <a:solidFill>
                          <a:srgbClr val="7030A0"/>
                        </a:solidFill>
                        <a:effectLst/>
                        <a:latin typeface="Calibri"/>
                      </a:endParaRPr>
                    </a:p>
                  </a:txBody>
                  <a:tcPr marL="9525" marR="9525" marT="9525" marB="0" anchor="b"/>
                </a:tc>
                <a:tc>
                  <a:txBody>
                    <a:bodyPr/>
                    <a:lstStyle/>
                    <a:p>
                      <a:pPr algn="l" fontAlgn="b"/>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6"/>
                  </a:ext>
                </a:extLst>
              </a:tr>
              <a:tr h="354776">
                <a:tc>
                  <a:txBody>
                    <a:bodyPr/>
                    <a:lstStyle/>
                    <a:p>
                      <a:pPr algn="l" fontAlgn="b"/>
                      <a:r>
                        <a:rPr lang="en-GB" sz="1400" u="none" strike="noStrike" dirty="0">
                          <a:effectLst/>
                        </a:rPr>
                        <a:t>Often loses things </a:t>
                      </a:r>
                      <a:endParaRPr lang="en-GB" sz="1400" b="0" i="0" u="none" strike="noStrike" dirty="0">
                        <a:solidFill>
                          <a:srgbClr val="00B050"/>
                        </a:solidFill>
                        <a:effectLst/>
                        <a:latin typeface="Calibri"/>
                      </a:endParaRPr>
                    </a:p>
                  </a:txBody>
                  <a:tcPr marL="9525" marR="9525" marT="9525" marB="0" anchor="b"/>
                </a:tc>
                <a:tc>
                  <a:txBody>
                    <a:bodyPr/>
                    <a:lstStyle/>
                    <a:p>
                      <a:pPr algn="l" fontAlgn="b"/>
                      <a:endParaRPr lang="en-GB" sz="1400" b="0" i="0" u="none" strike="noStrike" dirty="0">
                        <a:solidFill>
                          <a:srgbClr val="7030A0"/>
                        </a:solidFill>
                        <a:effectLst/>
                        <a:latin typeface="Calibri"/>
                      </a:endParaRPr>
                    </a:p>
                  </a:txBody>
                  <a:tcPr marL="9525" marR="9525" marT="9525" marB="0" anchor="b"/>
                </a:tc>
                <a:tc>
                  <a:txBody>
                    <a:bodyPr/>
                    <a:lstStyle/>
                    <a:p>
                      <a:pPr algn="l" fontAlgn="b"/>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7"/>
                  </a:ext>
                </a:extLst>
              </a:tr>
              <a:tr h="417348">
                <a:tc>
                  <a:txBody>
                    <a:bodyPr/>
                    <a:lstStyle/>
                    <a:p>
                      <a:pPr algn="l" fontAlgn="b"/>
                      <a:r>
                        <a:rPr lang="en-GB" sz="1400" u="none" strike="noStrike" dirty="0">
                          <a:effectLst/>
                        </a:rPr>
                        <a:t>Often distracted by what's going on around them</a:t>
                      </a:r>
                      <a:endParaRPr lang="en-GB" sz="1400" b="0" i="0" u="none" strike="noStrike" dirty="0">
                        <a:solidFill>
                          <a:srgbClr val="00B050"/>
                        </a:solidFill>
                        <a:effectLst/>
                        <a:latin typeface="Calibri"/>
                      </a:endParaRPr>
                    </a:p>
                  </a:txBody>
                  <a:tcPr marL="9525" marR="9525" marT="9525" marB="0" anchor="b"/>
                </a:tc>
                <a:tc>
                  <a:txBody>
                    <a:bodyPr/>
                    <a:lstStyle/>
                    <a:p>
                      <a:pPr algn="l" fontAlgn="b"/>
                      <a:endParaRPr lang="en-GB" sz="1400" b="0" i="0" u="none" strike="noStrike">
                        <a:solidFill>
                          <a:srgbClr val="7030A0"/>
                        </a:solidFill>
                        <a:effectLst/>
                        <a:latin typeface="Calibri"/>
                      </a:endParaRPr>
                    </a:p>
                  </a:txBody>
                  <a:tcPr marL="9525" marR="9525" marT="9525" marB="0" anchor="b"/>
                </a:tc>
                <a:tc>
                  <a:txBody>
                    <a:bodyPr/>
                    <a:lstStyle/>
                    <a:p>
                      <a:pPr algn="l" fontAlgn="b"/>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8"/>
                  </a:ext>
                </a:extLst>
              </a:tr>
              <a:tr h="284448">
                <a:tc>
                  <a:txBody>
                    <a:bodyPr/>
                    <a:lstStyle/>
                    <a:p>
                      <a:pPr algn="l" fontAlgn="b"/>
                      <a:r>
                        <a:rPr lang="en-GB" sz="1400" u="none" strike="noStrike" dirty="0">
                          <a:effectLst/>
                        </a:rPr>
                        <a:t>Forgetful in daily activities</a:t>
                      </a:r>
                      <a:endParaRPr lang="en-GB" sz="1400" b="0" i="0" u="none" strike="noStrike" dirty="0">
                        <a:solidFill>
                          <a:srgbClr val="00B050"/>
                        </a:solidFill>
                        <a:effectLst/>
                        <a:latin typeface="Calibri"/>
                      </a:endParaRPr>
                    </a:p>
                  </a:txBody>
                  <a:tcPr marL="9525" marR="9525" marT="9525" marB="0" anchor="b"/>
                </a:tc>
                <a:tc>
                  <a:txBody>
                    <a:bodyPr/>
                    <a:lstStyle/>
                    <a:p>
                      <a:pPr algn="l" fontAlgn="b"/>
                      <a:endParaRPr lang="en-GB" sz="1400" b="0" i="0" u="none" strike="noStrike" dirty="0">
                        <a:solidFill>
                          <a:srgbClr val="7030A0"/>
                        </a:solidFill>
                        <a:effectLst/>
                        <a:latin typeface="Calibri"/>
                      </a:endParaRPr>
                    </a:p>
                  </a:txBody>
                  <a:tcPr marL="9525" marR="9525" marT="9525" marB="0" anchor="b"/>
                </a:tc>
                <a:tc>
                  <a:txBody>
                    <a:bodyPr/>
                    <a:lstStyle/>
                    <a:p>
                      <a:pPr algn="l" fontAlgn="b"/>
                      <a:endParaRPr lang="en-GB" sz="1400" b="0" i="0" u="none" strike="noStrike" dirty="0">
                        <a:solidFill>
                          <a:srgbClr val="00B0F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0199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evice, electronics&#10;&#10;Description automatically generated">
            <a:extLst>
              <a:ext uri="{FF2B5EF4-FFF2-40B4-BE49-F238E27FC236}">
                <a16:creationId xmlns:a16="http://schemas.microsoft.com/office/drawing/2014/main" id="{F1831CE3-FAD8-4F30-8034-C9B92FDBA601}"/>
              </a:ext>
            </a:extLst>
          </p:cNvPr>
          <p:cNvPicPr>
            <a:picLocks noChangeAspect="1"/>
          </p:cNvPicPr>
          <p:nvPr/>
        </p:nvPicPr>
        <p:blipFill>
          <a:blip r:embed="rId2"/>
          <a:stretch>
            <a:fillRect/>
          </a:stretch>
        </p:blipFill>
        <p:spPr>
          <a:xfrm>
            <a:off x="1360427" y="4090437"/>
            <a:ext cx="4680155" cy="2496083"/>
          </a:xfrm>
          <a:prstGeom prst="rect">
            <a:avLst/>
          </a:prstGeom>
        </p:spPr>
      </p:pic>
      <p:sp>
        <p:nvSpPr>
          <p:cNvPr id="2" name="Title 1"/>
          <p:cNvSpPr>
            <a:spLocks noGrp="1"/>
          </p:cNvSpPr>
          <p:nvPr>
            <p:ph type="title"/>
          </p:nvPr>
        </p:nvSpPr>
        <p:spPr/>
        <p:txBody>
          <a:bodyPr/>
          <a:lstStyle/>
          <a:p>
            <a:r>
              <a:rPr lang="en-GB" b="1" dirty="0"/>
              <a:t>Understanding ASD</a:t>
            </a:r>
            <a:endParaRPr lang="en-GB" dirty="0"/>
          </a:p>
        </p:txBody>
      </p:sp>
      <p:pic>
        <p:nvPicPr>
          <p:cNvPr id="8" name="Picture 7" descr="A screenshot of a cell phone&#10;&#10;Description automatically generated">
            <a:extLst>
              <a:ext uri="{FF2B5EF4-FFF2-40B4-BE49-F238E27FC236}">
                <a16:creationId xmlns:a16="http://schemas.microsoft.com/office/drawing/2014/main" id="{14283826-38FA-4A95-8721-4F278C23620E}"/>
              </a:ext>
            </a:extLst>
          </p:cNvPr>
          <p:cNvPicPr>
            <a:picLocks noChangeAspect="1"/>
          </p:cNvPicPr>
          <p:nvPr/>
        </p:nvPicPr>
        <p:blipFill>
          <a:blip r:embed="rId3"/>
          <a:stretch>
            <a:fillRect/>
          </a:stretch>
        </p:blipFill>
        <p:spPr>
          <a:xfrm>
            <a:off x="4932217" y="1780842"/>
            <a:ext cx="3727065" cy="2791157"/>
          </a:xfrm>
          <a:prstGeom prst="rect">
            <a:avLst/>
          </a:prstGeom>
        </p:spPr>
      </p:pic>
      <p:sp>
        <p:nvSpPr>
          <p:cNvPr id="15" name="Rectangle 14">
            <a:extLst>
              <a:ext uri="{FF2B5EF4-FFF2-40B4-BE49-F238E27FC236}">
                <a16:creationId xmlns:a16="http://schemas.microsoft.com/office/drawing/2014/main" id="{FB3EFBD4-1699-4C85-9790-3E40EED144F8}"/>
              </a:ext>
            </a:extLst>
          </p:cNvPr>
          <p:cNvSpPr/>
          <p:nvPr/>
        </p:nvSpPr>
        <p:spPr>
          <a:xfrm>
            <a:off x="337127" y="2059112"/>
            <a:ext cx="3948545" cy="2031325"/>
          </a:xfrm>
          <a:prstGeom prst="rect">
            <a:avLst/>
          </a:prstGeom>
        </p:spPr>
        <p:txBody>
          <a:bodyPr wrap="square">
            <a:spAutoFit/>
          </a:bodyPr>
          <a:lstStyle/>
          <a:p>
            <a:pPr algn="just"/>
            <a:r>
              <a:rPr lang="en-GB" b="1" dirty="0">
                <a:hlinkClick r:id="rId4">
                  <a:extLst>
                    <a:ext uri="{A12FA001-AC4F-418D-AE19-62706E023703}">
                      <ahyp:hlinkClr xmlns:ahyp="http://schemas.microsoft.com/office/drawing/2018/hyperlinkcolor" val="tx"/>
                    </a:ext>
                  </a:extLst>
                </a:hlinkClick>
              </a:rPr>
              <a:t>Autism:</a:t>
            </a:r>
            <a:r>
              <a:rPr lang="en-GB" b="1" u="sng" dirty="0">
                <a:hlinkClick r:id="rId4">
                  <a:extLst>
                    <a:ext uri="{A12FA001-AC4F-418D-AE19-62706E023703}">
                      <ahyp:hlinkClr xmlns:ahyp="http://schemas.microsoft.com/office/drawing/2018/hyperlinkcolor" val="tx"/>
                    </a:ext>
                  </a:extLst>
                </a:hlinkClick>
              </a:rPr>
              <a:t> </a:t>
            </a:r>
            <a:r>
              <a:rPr lang="en-GB" dirty="0">
                <a:solidFill>
                  <a:srgbClr val="005B9C"/>
                </a:solidFill>
                <a:hlinkClick r:id="rId4">
                  <a:extLst>
                    <a:ext uri="{A12FA001-AC4F-418D-AE19-62706E023703}">
                      <ahyp:hlinkClr xmlns:ahyp="http://schemas.microsoft.com/office/drawing/2018/hyperlinkcolor" val="tx"/>
                    </a:ext>
                  </a:extLst>
                </a:hlinkClick>
              </a:rPr>
              <a:t>Persistent difficulties with social communication and social interaction</a:t>
            </a:r>
            <a:r>
              <a:rPr lang="en-GB" dirty="0"/>
              <a:t> and </a:t>
            </a:r>
            <a:r>
              <a:rPr lang="en-GB" dirty="0">
                <a:hlinkClick r:id="rId5"/>
              </a:rPr>
              <a:t>restricted and repetitive patterns of behaviours, activities or interests</a:t>
            </a:r>
            <a:r>
              <a:rPr lang="en-GB" dirty="0"/>
              <a:t> since early childhood, to the extent that these </a:t>
            </a:r>
            <a:r>
              <a:rPr lang="en-GB" dirty="0">
                <a:hlinkClick r:id="rId6" tooltip="opens in a new window"/>
              </a:rPr>
              <a:t>‘limit  and impair everyday functioning</a:t>
            </a:r>
            <a:r>
              <a:rPr lang="en-GB" dirty="0"/>
              <a:t>’.   </a:t>
            </a:r>
          </a:p>
          <a:p>
            <a:endParaRPr lang="en-GB" dirty="0"/>
          </a:p>
        </p:txBody>
      </p:sp>
      <p:sp>
        <p:nvSpPr>
          <p:cNvPr id="16" name="Rectangle 15">
            <a:extLst>
              <a:ext uri="{FF2B5EF4-FFF2-40B4-BE49-F238E27FC236}">
                <a16:creationId xmlns:a16="http://schemas.microsoft.com/office/drawing/2014/main" id="{3A09013C-ADE5-4D37-BAC5-C951C3FD6A06}"/>
              </a:ext>
            </a:extLst>
          </p:cNvPr>
          <p:cNvSpPr/>
          <p:nvPr/>
        </p:nvSpPr>
        <p:spPr>
          <a:xfrm>
            <a:off x="5209308" y="6339518"/>
            <a:ext cx="3727065" cy="276999"/>
          </a:xfrm>
          <a:prstGeom prst="rect">
            <a:avLst/>
          </a:prstGeom>
        </p:spPr>
        <p:txBody>
          <a:bodyPr wrap="square">
            <a:spAutoFit/>
          </a:bodyPr>
          <a:lstStyle/>
          <a:p>
            <a:r>
              <a:rPr lang="en-GB" sz="1200" dirty="0"/>
              <a:t>https://www.autism.org.uk/about/what-is/asd.aspx</a:t>
            </a:r>
          </a:p>
        </p:txBody>
      </p:sp>
    </p:spTree>
    <p:extLst>
      <p:ext uri="{BB962C8B-B14F-4D97-AF65-F5344CB8AC3E}">
        <p14:creationId xmlns:p14="http://schemas.microsoft.com/office/powerpoint/2010/main" val="52896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105E-F5E2-484A-9B69-191A5E90B48E}"/>
              </a:ext>
            </a:extLst>
          </p:cNvPr>
          <p:cNvSpPr>
            <a:spLocks noGrp="1"/>
          </p:cNvSpPr>
          <p:nvPr>
            <p:ph type="title"/>
          </p:nvPr>
        </p:nvSpPr>
        <p:spPr>
          <a:xfrm>
            <a:off x="457200" y="274637"/>
            <a:ext cx="8229600" cy="1297827"/>
          </a:xfrm>
        </p:spPr>
        <p:txBody>
          <a:bodyPr>
            <a:normAutofit fontScale="90000"/>
          </a:bodyPr>
          <a:lstStyle/>
          <a:p>
            <a:br>
              <a:rPr lang="en-GB" dirty="0"/>
            </a:br>
            <a:br>
              <a:rPr lang="en-GB" dirty="0"/>
            </a:br>
            <a:br>
              <a:rPr lang="en-GB" dirty="0">
                <a:solidFill>
                  <a:prstClr val="black"/>
                </a:solidFill>
              </a:rPr>
            </a:br>
            <a:br>
              <a:rPr lang="en-GB" dirty="0">
                <a:solidFill>
                  <a:prstClr val="black"/>
                </a:solidFill>
              </a:rPr>
            </a:br>
            <a:r>
              <a:rPr lang="en-GB" dirty="0"/>
              <a:t> </a:t>
            </a:r>
          </a:p>
        </p:txBody>
      </p:sp>
      <p:sp>
        <p:nvSpPr>
          <p:cNvPr id="4" name="Footer Placeholder 3">
            <a:extLst>
              <a:ext uri="{FF2B5EF4-FFF2-40B4-BE49-F238E27FC236}">
                <a16:creationId xmlns:a16="http://schemas.microsoft.com/office/drawing/2014/main" id="{13E2EC2E-3EB2-42E8-83AD-4140343A2F5C}"/>
              </a:ext>
            </a:extLst>
          </p:cNvPr>
          <p:cNvSpPr>
            <a:spLocks noGrp="1"/>
          </p:cNvSpPr>
          <p:nvPr>
            <p:ph type="ftr" sz="quarter" idx="11"/>
          </p:nvPr>
        </p:nvSpPr>
        <p:spPr>
          <a:xfrm>
            <a:off x="322694" y="5851525"/>
            <a:ext cx="4458855" cy="476250"/>
          </a:xfrm>
        </p:spPr>
        <p:txBody>
          <a:bodyPr/>
          <a:lstStyle/>
          <a:p>
            <a:pPr>
              <a:defRPr/>
            </a:pPr>
            <a:r>
              <a:rPr lang="en-GB" sz="1200" dirty="0"/>
              <a:t>https://www.autism.org.uk/behaviour/</a:t>
            </a:r>
          </a:p>
          <a:p>
            <a:pPr>
              <a:defRPr/>
            </a:pPr>
            <a:endParaRPr lang="en-GB" dirty="0">
              <a:solidFill>
                <a:srgbClr val="3C3C3B"/>
              </a:solidFill>
            </a:endParaRPr>
          </a:p>
        </p:txBody>
      </p:sp>
      <p:pic>
        <p:nvPicPr>
          <p:cNvPr id="17" name="Picture 16" descr="A close up of text on a white background&#10;&#10;Description automatically generated">
            <a:extLst>
              <a:ext uri="{FF2B5EF4-FFF2-40B4-BE49-F238E27FC236}">
                <a16:creationId xmlns:a16="http://schemas.microsoft.com/office/drawing/2014/main" id="{8A51E867-C44C-496E-88B1-361BE79DB8BF}"/>
              </a:ext>
            </a:extLst>
          </p:cNvPr>
          <p:cNvPicPr>
            <a:picLocks noChangeAspect="1"/>
          </p:cNvPicPr>
          <p:nvPr/>
        </p:nvPicPr>
        <p:blipFill>
          <a:blip r:embed="rId2"/>
          <a:stretch>
            <a:fillRect/>
          </a:stretch>
        </p:blipFill>
        <p:spPr>
          <a:xfrm>
            <a:off x="3679536" y="1932973"/>
            <a:ext cx="5224319" cy="3482879"/>
          </a:xfrm>
          <a:prstGeom prst="rect">
            <a:avLst/>
          </a:prstGeom>
        </p:spPr>
      </p:pic>
      <p:sp>
        <p:nvSpPr>
          <p:cNvPr id="19" name="TextBox 18">
            <a:extLst>
              <a:ext uri="{FF2B5EF4-FFF2-40B4-BE49-F238E27FC236}">
                <a16:creationId xmlns:a16="http://schemas.microsoft.com/office/drawing/2014/main" id="{9D5BE7F0-D9E6-487A-B9F4-5003EF7DDC44}"/>
              </a:ext>
            </a:extLst>
          </p:cNvPr>
          <p:cNvSpPr txBox="1"/>
          <p:nvPr/>
        </p:nvSpPr>
        <p:spPr>
          <a:xfrm>
            <a:off x="323272" y="2197160"/>
            <a:ext cx="3273137" cy="3877985"/>
          </a:xfrm>
          <a:prstGeom prst="rect">
            <a:avLst/>
          </a:prstGeom>
          <a:noFill/>
        </p:spPr>
        <p:txBody>
          <a:bodyPr wrap="square" rtlCol="0">
            <a:spAutoFit/>
          </a:bodyPr>
          <a:lstStyle/>
          <a:p>
            <a:r>
              <a:rPr lang="en-GB" sz="1400" b="1" dirty="0"/>
              <a:t>Different behaviours at school and home</a:t>
            </a:r>
          </a:p>
          <a:p>
            <a:pPr algn="just"/>
            <a:r>
              <a:rPr lang="en-GB" sz="1400" dirty="0"/>
              <a:t>It's quite common for autistic children who do not appear to have any behavioural difficulties at school to behave differently at home. Tony Attwood refers to this as the Jekyll and Hyde character (Attwood, 1998).  </a:t>
            </a:r>
            <a:endParaRPr lang="en-GB" sz="1600" b="1" dirty="0"/>
          </a:p>
          <a:p>
            <a:endParaRPr lang="en-GB" sz="1400" b="1" dirty="0"/>
          </a:p>
          <a:p>
            <a:r>
              <a:rPr lang="en-GB" sz="1400" b="1" dirty="0"/>
              <a:t>Challenging behaviour</a:t>
            </a:r>
          </a:p>
          <a:p>
            <a:pPr algn="just"/>
            <a:r>
              <a:rPr lang="en-GB" sz="1400" dirty="0"/>
              <a:t>Some autistic people can display challenging behaviour. It includes what would normally be considered physically aggressive behaviour, but can also include other behaviours if they have a negative impact on the person or their family. </a:t>
            </a:r>
          </a:p>
          <a:p>
            <a:pPr algn="just"/>
            <a:endParaRPr lang="en-GB" sz="1600" dirty="0"/>
          </a:p>
          <a:p>
            <a:pPr algn="just"/>
            <a:endParaRPr lang="en-GB" sz="1600" dirty="0"/>
          </a:p>
        </p:txBody>
      </p:sp>
      <p:pic>
        <p:nvPicPr>
          <p:cNvPr id="21" name="Picture 20" descr="A picture containing earbud&#10;&#10;Description automatically generated">
            <a:extLst>
              <a:ext uri="{FF2B5EF4-FFF2-40B4-BE49-F238E27FC236}">
                <a16:creationId xmlns:a16="http://schemas.microsoft.com/office/drawing/2014/main" id="{899A533D-7DB4-4FCF-A146-341720F60416}"/>
              </a:ext>
            </a:extLst>
          </p:cNvPr>
          <p:cNvPicPr>
            <a:picLocks noChangeAspect="1"/>
          </p:cNvPicPr>
          <p:nvPr/>
        </p:nvPicPr>
        <p:blipFill>
          <a:blip r:embed="rId3"/>
          <a:stretch>
            <a:fillRect/>
          </a:stretch>
        </p:blipFill>
        <p:spPr>
          <a:xfrm>
            <a:off x="3818081" y="4761346"/>
            <a:ext cx="1926937" cy="1926937"/>
          </a:xfrm>
          <a:prstGeom prst="rect">
            <a:avLst/>
          </a:prstGeom>
        </p:spPr>
      </p:pic>
      <p:pic>
        <p:nvPicPr>
          <p:cNvPr id="23" name="Picture 22" descr="A picture containing colorful, food, colored, small&#10;&#10;Description automatically generated">
            <a:extLst>
              <a:ext uri="{FF2B5EF4-FFF2-40B4-BE49-F238E27FC236}">
                <a16:creationId xmlns:a16="http://schemas.microsoft.com/office/drawing/2014/main" id="{8B2EB433-A523-4EAB-B472-487DDC39A985}"/>
              </a:ext>
            </a:extLst>
          </p:cNvPr>
          <p:cNvPicPr>
            <a:picLocks noChangeAspect="1"/>
          </p:cNvPicPr>
          <p:nvPr/>
        </p:nvPicPr>
        <p:blipFill>
          <a:blip r:embed="rId4"/>
          <a:stretch>
            <a:fillRect/>
          </a:stretch>
        </p:blipFill>
        <p:spPr>
          <a:xfrm>
            <a:off x="6072790" y="5157234"/>
            <a:ext cx="1151202" cy="1151202"/>
          </a:xfrm>
          <a:prstGeom prst="rect">
            <a:avLst/>
          </a:prstGeom>
        </p:spPr>
      </p:pic>
      <p:sp>
        <p:nvSpPr>
          <p:cNvPr id="8" name="Title 1">
            <a:extLst>
              <a:ext uri="{FF2B5EF4-FFF2-40B4-BE49-F238E27FC236}">
                <a16:creationId xmlns:a16="http://schemas.microsoft.com/office/drawing/2014/main" id="{AC9041DB-D322-4325-9E99-008856DDFECF}"/>
              </a:ext>
            </a:extLst>
          </p:cNvPr>
          <p:cNvSpPr txBox="1">
            <a:spLocks/>
          </p:cNvSpPr>
          <p:nvPr/>
        </p:nvSpPr>
        <p:spPr>
          <a:xfrm>
            <a:off x="457200" y="1220400"/>
            <a:ext cx="8034867" cy="542927"/>
          </a:xfrm>
          <a:prstGeom prst="rect">
            <a:avLst/>
          </a:prstGeom>
        </p:spPr>
        <p:txBody>
          <a:bodyPr vert="horz" lIns="0" tIns="0" rIns="0" bIns="0" rtlCol="0" anchor="t" anchorCtr="0">
            <a:normAutofit/>
          </a:bodyPr>
          <a:lstStyle>
            <a:lvl1pPr algn="l" defTabSz="457200" rtl="0" eaLnBrk="1" latinLnBrk="0" hangingPunct="1">
              <a:spcBef>
                <a:spcPct val="0"/>
              </a:spcBef>
              <a:buNone/>
              <a:defRPr sz="2800" kern="1200">
                <a:solidFill>
                  <a:schemeClr val="accent2"/>
                </a:solidFill>
                <a:latin typeface="+mj-lt"/>
                <a:ea typeface="+mj-ea"/>
                <a:cs typeface="+mj-cs"/>
              </a:defRPr>
            </a:lvl1pPr>
          </a:lstStyle>
          <a:p>
            <a:r>
              <a:rPr lang="en-GB" b="1" dirty="0"/>
              <a:t>Your ASD child’s behaviours </a:t>
            </a:r>
            <a:endParaRPr lang="en-GB" dirty="0"/>
          </a:p>
        </p:txBody>
      </p:sp>
    </p:spTree>
    <p:extLst>
      <p:ext uri="{BB962C8B-B14F-4D97-AF65-F5344CB8AC3E}">
        <p14:creationId xmlns:p14="http://schemas.microsoft.com/office/powerpoint/2010/main" val="401072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ASD comorbidities and behaviours </a:t>
            </a:r>
            <a:endParaRPr lang="en-GB" dirty="0"/>
          </a:p>
        </p:txBody>
      </p:sp>
      <p:pic>
        <p:nvPicPr>
          <p:cNvPr id="7" name="Picture 2">
            <a:extLst>
              <a:ext uri="{FF2B5EF4-FFF2-40B4-BE49-F238E27FC236}">
                <a16:creationId xmlns:a16="http://schemas.microsoft.com/office/drawing/2014/main" id="{46943B18-E767-4339-B055-0DEBF86C03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 t="20447" r="59429" b="34821"/>
          <a:stretch/>
        </p:blipFill>
        <p:spPr bwMode="auto">
          <a:xfrm>
            <a:off x="129309" y="1818366"/>
            <a:ext cx="4275637" cy="417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picture containing device, umbrella&#10;&#10;Description automatically generated">
            <a:extLst>
              <a:ext uri="{FF2B5EF4-FFF2-40B4-BE49-F238E27FC236}">
                <a16:creationId xmlns:a16="http://schemas.microsoft.com/office/drawing/2014/main" id="{C2B22B8A-4EF2-4871-A76E-36F5E2368862}"/>
              </a:ext>
            </a:extLst>
          </p:cNvPr>
          <p:cNvPicPr>
            <a:picLocks noChangeAspect="1"/>
          </p:cNvPicPr>
          <p:nvPr/>
        </p:nvPicPr>
        <p:blipFill>
          <a:blip r:embed="rId3"/>
          <a:stretch>
            <a:fillRect/>
          </a:stretch>
        </p:blipFill>
        <p:spPr>
          <a:xfrm>
            <a:off x="4829579" y="1818366"/>
            <a:ext cx="3813259" cy="4679149"/>
          </a:xfrm>
          <a:prstGeom prst="rect">
            <a:avLst/>
          </a:prstGeom>
        </p:spPr>
      </p:pic>
      <p:sp>
        <p:nvSpPr>
          <p:cNvPr id="3" name="TextBox 2">
            <a:extLst>
              <a:ext uri="{FF2B5EF4-FFF2-40B4-BE49-F238E27FC236}">
                <a16:creationId xmlns:a16="http://schemas.microsoft.com/office/drawing/2014/main" id="{923E1EB1-EF17-4EF9-BD4F-E713C2BA25B0}"/>
              </a:ext>
            </a:extLst>
          </p:cNvPr>
          <p:cNvSpPr txBox="1"/>
          <p:nvPr/>
        </p:nvSpPr>
        <p:spPr>
          <a:xfrm>
            <a:off x="501162" y="5972126"/>
            <a:ext cx="2520305" cy="861774"/>
          </a:xfrm>
          <a:prstGeom prst="rect">
            <a:avLst/>
          </a:prstGeom>
          <a:noFill/>
        </p:spPr>
        <p:txBody>
          <a:bodyPr wrap="none" rtlCol="0">
            <a:spAutoFit/>
          </a:bodyPr>
          <a:lstStyle/>
          <a:p>
            <a:r>
              <a:rPr lang="en-GB" sz="1400" b="1" u="sng" dirty="0">
                <a:hlinkClick r:id="rId4"/>
              </a:rPr>
              <a:t>https://youtu.be/Ezv85LMFx2E</a:t>
            </a:r>
            <a:br>
              <a:rPr lang="en-GB" b="1" u="sng" dirty="0"/>
            </a:br>
            <a:r>
              <a:rPr lang="en-GB" b="1" dirty="0"/>
              <a:t>Amazing Things Happen</a:t>
            </a:r>
          </a:p>
          <a:p>
            <a:endParaRPr lang="en-GB" dirty="0"/>
          </a:p>
        </p:txBody>
      </p:sp>
    </p:spTree>
    <p:extLst>
      <p:ext uri="{BB962C8B-B14F-4D97-AF65-F5344CB8AC3E}">
        <p14:creationId xmlns:p14="http://schemas.microsoft.com/office/powerpoint/2010/main" val="2056497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disabilities LD</a:t>
            </a:r>
          </a:p>
        </p:txBody>
      </p:sp>
      <p:sp>
        <p:nvSpPr>
          <p:cNvPr id="5" name="Content Placeholder 2"/>
          <p:cNvSpPr>
            <a:spLocks noGrp="1"/>
          </p:cNvSpPr>
          <p:nvPr>
            <p:ph sz="half" idx="1"/>
          </p:nvPr>
        </p:nvSpPr>
        <p:spPr>
          <a:xfrm>
            <a:off x="457201" y="1994400"/>
            <a:ext cx="5838091" cy="4530944"/>
          </a:xfrm>
        </p:spPr>
        <p:txBody>
          <a:bodyPr>
            <a:normAutofit fontScale="85000" lnSpcReduction="10000"/>
          </a:bodyPr>
          <a:lstStyle/>
          <a:p>
            <a:r>
              <a:rPr lang="en-GB" b="1" dirty="0"/>
              <a:t>What is challenging behaviour?</a:t>
            </a:r>
          </a:p>
          <a:p>
            <a:r>
              <a:rPr lang="en-GB" dirty="0"/>
              <a:t>'Challenging behaviour' sounds like a broad term, and it is. </a:t>
            </a:r>
          </a:p>
          <a:p>
            <a:r>
              <a:rPr lang="en-GB" dirty="0"/>
              <a:t>Challenging behaviour describes behaviour that is challenging </a:t>
            </a:r>
            <a:br>
              <a:rPr lang="en-GB" dirty="0"/>
            </a:br>
            <a:r>
              <a:rPr lang="en-GB" dirty="0"/>
              <a:t>to parents, carers, teachers and other professionals.</a:t>
            </a:r>
          </a:p>
          <a:p>
            <a:endParaRPr lang="en-GB" b="1" dirty="0"/>
          </a:p>
          <a:p>
            <a:r>
              <a:rPr lang="en-GB" b="1" dirty="0"/>
              <a:t>Challenging behaviour and LD</a:t>
            </a:r>
          </a:p>
          <a:p>
            <a:r>
              <a:rPr lang="en-GB" dirty="0"/>
              <a:t>Challenging behaviour is not a learning disability, but people </a:t>
            </a:r>
            <a:br>
              <a:rPr lang="en-GB" dirty="0"/>
            </a:br>
            <a:r>
              <a:rPr lang="en-GB" dirty="0"/>
              <a:t>with LD are more likely to show challenging behaviours.</a:t>
            </a:r>
          </a:p>
          <a:p>
            <a:r>
              <a:rPr lang="en-GB" dirty="0"/>
              <a:t>This can be due to people having difficulty communicating. </a:t>
            </a:r>
          </a:p>
          <a:p>
            <a:r>
              <a:rPr lang="en-GB" dirty="0"/>
              <a:t>Challenging behaviour can be a sign that something is wrong</a:t>
            </a:r>
            <a:br>
              <a:rPr lang="en-GB" dirty="0"/>
            </a:br>
            <a:r>
              <a:rPr lang="en-GB" dirty="0"/>
              <a:t>like pain or discomfort that your child cannot express to you.</a:t>
            </a:r>
          </a:p>
          <a:p>
            <a:r>
              <a:rPr lang="en-GB" dirty="0"/>
              <a:t>Challenging behaviour can also be a sign of wider problems, including mental health.</a:t>
            </a:r>
          </a:p>
          <a:p>
            <a:pPr marL="0" indent="0">
              <a:buNone/>
            </a:pPr>
            <a:endParaRPr lang="en-GB" sz="1400" dirty="0">
              <a:solidFill>
                <a:prstClr val="black"/>
              </a:solidFill>
            </a:endParaRPr>
          </a:p>
          <a:p>
            <a:pPr marL="0" indent="0">
              <a:buNone/>
            </a:pPr>
            <a:r>
              <a:rPr lang="en-GB" sz="1400" dirty="0">
                <a:solidFill>
                  <a:prstClr val="black"/>
                </a:solidFill>
              </a:rPr>
              <a:t>      </a:t>
            </a:r>
            <a:endParaRPr lang="en-GB" sz="1400" dirty="0"/>
          </a:p>
        </p:txBody>
      </p:sp>
      <p:pic>
        <p:nvPicPr>
          <p:cNvPr id="12" name="Graphic 11">
            <a:extLst>
              <a:ext uri="{FF2B5EF4-FFF2-40B4-BE49-F238E27FC236}">
                <a16:creationId xmlns:a16="http://schemas.microsoft.com/office/drawing/2014/main" id="{4E9EE7CD-A3D9-4783-858C-195FBDCF06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3375" y="3000375"/>
            <a:ext cx="857250" cy="85725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95EE3D7-0F62-43AD-BE3E-C3FFEF6D31D6}"/>
              </a:ext>
            </a:extLst>
          </p:cNvPr>
          <p:cNvPicPr>
            <a:picLocks noChangeAspect="1"/>
          </p:cNvPicPr>
          <p:nvPr/>
        </p:nvPicPr>
        <p:blipFill>
          <a:blip r:embed="rId5"/>
          <a:stretch>
            <a:fillRect/>
          </a:stretch>
        </p:blipFill>
        <p:spPr>
          <a:xfrm>
            <a:off x="6180993" y="1994400"/>
            <a:ext cx="2611315" cy="1750778"/>
          </a:xfrm>
          <a:prstGeom prst="rect">
            <a:avLst/>
          </a:prstGeom>
        </p:spPr>
      </p:pic>
      <p:pic>
        <p:nvPicPr>
          <p:cNvPr id="16" name="Picture 15" descr="A close up of a logo&#10;&#10;Description automatically generated">
            <a:extLst>
              <a:ext uri="{FF2B5EF4-FFF2-40B4-BE49-F238E27FC236}">
                <a16:creationId xmlns:a16="http://schemas.microsoft.com/office/drawing/2014/main" id="{9A29B7D4-F2D6-424A-8E4C-345F2BA20460}"/>
              </a:ext>
            </a:extLst>
          </p:cNvPr>
          <p:cNvPicPr>
            <a:picLocks noChangeAspect="1"/>
          </p:cNvPicPr>
          <p:nvPr/>
        </p:nvPicPr>
        <p:blipFill>
          <a:blip r:embed="rId6"/>
          <a:stretch>
            <a:fillRect/>
          </a:stretch>
        </p:blipFill>
        <p:spPr>
          <a:xfrm>
            <a:off x="6408027" y="5475087"/>
            <a:ext cx="2384281" cy="971126"/>
          </a:xfrm>
          <a:prstGeom prst="rect">
            <a:avLst/>
          </a:prstGeom>
        </p:spPr>
      </p:pic>
    </p:spTree>
    <p:extLst>
      <p:ext uri="{BB962C8B-B14F-4D97-AF65-F5344CB8AC3E}">
        <p14:creationId xmlns:p14="http://schemas.microsoft.com/office/powerpoint/2010/main" val="51324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driving force behind behaviour</a:t>
            </a:r>
          </a:p>
        </p:txBody>
      </p:sp>
      <p:sp>
        <p:nvSpPr>
          <p:cNvPr id="5" name="Content Placeholder 2"/>
          <p:cNvSpPr>
            <a:spLocks noGrp="1"/>
          </p:cNvSpPr>
          <p:nvPr>
            <p:ph sz="half" idx="1"/>
          </p:nvPr>
        </p:nvSpPr>
        <p:spPr>
          <a:xfrm>
            <a:off x="457200" y="1994400"/>
            <a:ext cx="8147248" cy="4530944"/>
          </a:xfrm>
        </p:spPr>
        <p:txBody>
          <a:bodyPr>
            <a:normAutofit/>
          </a:bodyPr>
          <a:lstStyle/>
          <a:p>
            <a:pPr marL="457200" lvl="1" indent="0">
              <a:buNone/>
              <a:defRPr/>
            </a:pPr>
            <a:r>
              <a:rPr lang="en-GB" sz="2400" dirty="0">
                <a:solidFill>
                  <a:prstClr val="black"/>
                </a:solidFill>
              </a:rPr>
              <a:t>The three brains</a:t>
            </a:r>
          </a:p>
        </p:txBody>
      </p:sp>
      <p:pic>
        <p:nvPicPr>
          <p:cNvPr id="4" name="Picture 3" descr="A screenshot of a cell phone&#10;&#10;Description automatically generated">
            <a:extLst>
              <a:ext uri="{FF2B5EF4-FFF2-40B4-BE49-F238E27FC236}">
                <a16:creationId xmlns:a16="http://schemas.microsoft.com/office/drawing/2014/main" id="{806A16FF-B153-4A74-92BE-30C3B14DDB1C}"/>
              </a:ext>
            </a:extLst>
          </p:cNvPr>
          <p:cNvPicPr>
            <a:picLocks noChangeAspect="1"/>
          </p:cNvPicPr>
          <p:nvPr/>
        </p:nvPicPr>
        <p:blipFill>
          <a:blip r:embed="rId3"/>
          <a:stretch>
            <a:fillRect/>
          </a:stretch>
        </p:blipFill>
        <p:spPr>
          <a:xfrm>
            <a:off x="201124" y="2409092"/>
            <a:ext cx="4486275" cy="4345353"/>
          </a:xfrm>
          <a:prstGeom prst="rect">
            <a:avLst/>
          </a:prstGeom>
        </p:spPr>
      </p:pic>
      <p:pic>
        <p:nvPicPr>
          <p:cNvPr id="7" name="Picture 6" descr="A close up of a lizard&#10;&#10;Description automatically generated">
            <a:extLst>
              <a:ext uri="{FF2B5EF4-FFF2-40B4-BE49-F238E27FC236}">
                <a16:creationId xmlns:a16="http://schemas.microsoft.com/office/drawing/2014/main" id="{74733E0D-0CB4-464A-A22B-0DBD19AAB33C}"/>
              </a:ext>
            </a:extLst>
          </p:cNvPr>
          <p:cNvPicPr>
            <a:picLocks noChangeAspect="1"/>
          </p:cNvPicPr>
          <p:nvPr/>
        </p:nvPicPr>
        <p:blipFill>
          <a:blip r:embed="rId4"/>
          <a:stretch>
            <a:fillRect/>
          </a:stretch>
        </p:blipFill>
        <p:spPr>
          <a:xfrm>
            <a:off x="4886240" y="4600313"/>
            <a:ext cx="1995001" cy="1995001"/>
          </a:xfrm>
          <a:prstGeom prst="rect">
            <a:avLst/>
          </a:prstGeom>
        </p:spPr>
      </p:pic>
      <p:pic>
        <p:nvPicPr>
          <p:cNvPr id="16" name="Picture 15" descr="A close up of an animal&#10;&#10;Description automatically generated">
            <a:extLst>
              <a:ext uri="{FF2B5EF4-FFF2-40B4-BE49-F238E27FC236}">
                <a16:creationId xmlns:a16="http://schemas.microsoft.com/office/drawing/2014/main" id="{5B332340-EBE7-4573-BC1E-0695809A4FA0}"/>
              </a:ext>
            </a:extLst>
          </p:cNvPr>
          <p:cNvPicPr>
            <a:picLocks noChangeAspect="1"/>
          </p:cNvPicPr>
          <p:nvPr/>
        </p:nvPicPr>
        <p:blipFill>
          <a:blip r:embed="rId5"/>
          <a:stretch>
            <a:fillRect/>
          </a:stretch>
        </p:blipFill>
        <p:spPr>
          <a:xfrm>
            <a:off x="6832870" y="2960659"/>
            <a:ext cx="2169502" cy="2668396"/>
          </a:xfrm>
          <a:prstGeom prst="rect">
            <a:avLst/>
          </a:prstGeom>
        </p:spPr>
      </p:pic>
      <p:pic>
        <p:nvPicPr>
          <p:cNvPr id="18" name="Picture 17" descr="A picture containing vase, animal, blue, white&#10;&#10;Description automatically generated">
            <a:extLst>
              <a:ext uri="{FF2B5EF4-FFF2-40B4-BE49-F238E27FC236}">
                <a16:creationId xmlns:a16="http://schemas.microsoft.com/office/drawing/2014/main" id="{2D6C8CD5-A141-4B09-BB26-236BCEAC42EE}"/>
              </a:ext>
            </a:extLst>
          </p:cNvPr>
          <p:cNvPicPr>
            <a:picLocks noChangeAspect="1"/>
          </p:cNvPicPr>
          <p:nvPr/>
        </p:nvPicPr>
        <p:blipFill>
          <a:blip r:embed="rId6"/>
          <a:stretch>
            <a:fillRect/>
          </a:stretch>
        </p:blipFill>
        <p:spPr>
          <a:xfrm rot="216000000">
            <a:off x="4865591" y="1875958"/>
            <a:ext cx="1651707" cy="2063262"/>
          </a:xfrm>
          <a:prstGeom prst="rect">
            <a:avLst/>
          </a:prstGeom>
        </p:spPr>
      </p:pic>
      <p:sp>
        <p:nvSpPr>
          <p:cNvPr id="19" name="TextBox 18">
            <a:extLst>
              <a:ext uri="{FF2B5EF4-FFF2-40B4-BE49-F238E27FC236}">
                <a16:creationId xmlns:a16="http://schemas.microsoft.com/office/drawing/2014/main" id="{49FCA664-D24C-4EE1-8730-91F6208FB716}"/>
              </a:ext>
            </a:extLst>
          </p:cNvPr>
          <p:cNvSpPr txBox="1"/>
          <p:nvPr/>
        </p:nvSpPr>
        <p:spPr>
          <a:xfrm>
            <a:off x="4865590" y="3897072"/>
            <a:ext cx="1607876" cy="369332"/>
          </a:xfrm>
          <a:prstGeom prst="rect">
            <a:avLst/>
          </a:prstGeom>
          <a:noFill/>
        </p:spPr>
        <p:txBody>
          <a:bodyPr wrap="none" rtlCol="0">
            <a:spAutoFit/>
          </a:bodyPr>
          <a:lstStyle/>
          <a:p>
            <a:r>
              <a:rPr lang="en-GB" dirty="0"/>
              <a:t>Executive brain</a:t>
            </a:r>
          </a:p>
        </p:txBody>
      </p:sp>
      <p:sp>
        <p:nvSpPr>
          <p:cNvPr id="20" name="TextBox 19">
            <a:extLst>
              <a:ext uri="{FF2B5EF4-FFF2-40B4-BE49-F238E27FC236}">
                <a16:creationId xmlns:a16="http://schemas.microsoft.com/office/drawing/2014/main" id="{E5559BF5-67F7-40F8-9461-A294EF476C93}"/>
              </a:ext>
            </a:extLst>
          </p:cNvPr>
          <p:cNvSpPr txBox="1"/>
          <p:nvPr/>
        </p:nvSpPr>
        <p:spPr>
          <a:xfrm>
            <a:off x="7245660" y="5241385"/>
            <a:ext cx="1898340" cy="369332"/>
          </a:xfrm>
          <a:prstGeom prst="rect">
            <a:avLst/>
          </a:prstGeom>
          <a:noFill/>
        </p:spPr>
        <p:txBody>
          <a:bodyPr wrap="none" rtlCol="0">
            <a:spAutoFit/>
          </a:bodyPr>
          <a:lstStyle/>
          <a:p>
            <a:r>
              <a:rPr lang="en-GB" dirty="0"/>
              <a:t>Mammalian brain </a:t>
            </a:r>
          </a:p>
        </p:txBody>
      </p:sp>
      <p:sp>
        <p:nvSpPr>
          <p:cNvPr id="21" name="TextBox 20">
            <a:extLst>
              <a:ext uri="{FF2B5EF4-FFF2-40B4-BE49-F238E27FC236}">
                <a16:creationId xmlns:a16="http://schemas.microsoft.com/office/drawing/2014/main" id="{FF14DF99-29C8-4C44-B63F-D340313BCA7A}"/>
              </a:ext>
            </a:extLst>
          </p:cNvPr>
          <p:cNvSpPr txBox="1"/>
          <p:nvPr/>
        </p:nvSpPr>
        <p:spPr>
          <a:xfrm>
            <a:off x="5332491" y="6446176"/>
            <a:ext cx="1267783" cy="369332"/>
          </a:xfrm>
          <a:prstGeom prst="rect">
            <a:avLst/>
          </a:prstGeom>
          <a:noFill/>
        </p:spPr>
        <p:txBody>
          <a:bodyPr wrap="none" rtlCol="0">
            <a:spAutoFit/>
          </a:bodyPr>
          <a:lstStyle/>
          <a:p>
            <a:r>
              <a:rPr lang="en-GB" dirty="0"/>
              <a:t>Lizard brain</a:t>
            </a:r>
          </a:p>
        </p:txBody>
      </p:sp>
    </p:spTree>
    <p:extLst>
      <p:ext uri="{BB962C8B-B14F-4D97-AF65-F5344CB8AC3E}">
        <p14:creationId xmlns:p14="http://schemas.microsoft.com/office/powerpoint/2010/main" val="276457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307731" y="1899138"/>
            <a:ext cx="8296717" cy="4626206"/>
          </a:xfrm>
        </p:spPr>
        <p:txBody>
          <a:bodyPr>
            <a:normAutofit/>
          </a:bodyPr>
          <a:lstStyle/>
          <a:p>
            <a:pPr marL="96838" indent="0">
              <a:buNone/>
              <a:defRPr/>
            </a:pPr>
            <a:r>
              <a:rPr lang="en-GB" sz="2400" b="1" dirty="0">
                <a:solidFill>
                  <a:prstClr val="black"/>
                </a:solidFill>
              </a:rPr>
              <a:t>The ‘control tower’ executive brain</a:t>
            </a:r>
          </a:p>
        </p:txBody>
      </p:sp>
      <p:sp>
        <p:nvSpPr>
          <p:cNvPr id="2" name="Title 1"/>
          <p:cNvSpPr>
            <a:spLocks noGrp="1"/>
          </p:cNvSpPr>
          <p:nvPr>
            <p:ph type="title"/>
          </p:nvPr>
        </p:nvSpPr>
        <p:spPr/>
        <p:txBody>
          <a:bodyPr/>
          <a:lstStyle/>
          <a:p>
            <a:r>
              <a:rPr lang="en-GB" b="1" dirty="0"/>
              <a:t>The driving force behind behaviour</a:t>
            </a:r>
          </a:p>
        </p:txBody>
      </p:sp>
      <p:pic>
        <p:nvPicPr>
          <p:cNvPr id="4" name="Picture 3" descr="A close up of text on a white background&#10;&#10;Description automatically generated">
            <a:extLst>
              <a:ext uri="{FF2B5EF4-FFF2-40B4-BE49-F238E27FC236}">
                <a16:creationId xmlns:a16="http://schemas.microsoft.com/office/drawing/2014/main" id="{42B8FC2D-A10B-4EDE-BC9B-4A8F8AF93626}"/>
              </a:ext>
            </a:extLst>
          </p:cNvPr>
          <p:cNvPicPr>
            <a:picLocks noChangeAspect="1"/>
          </p:cNvPicPr>
          <p:nvPr/>
        </p:nvPicPr>
        <p:blipFill>
          <a:blip r:embed="rId3"/>
          <a:stretch>
            <a:fillRect/>
          </a:stretch>
        </p:blipFill>
        <p:spPr>
          <a:xfrm>
            <a:off x="1540586" y="2230169"/>
            <a:ext cx="6936274" cy="4295176"/>
          </a:xfrm>
          <a:prstGeom prst="rect">
            <a:avLst/>
          </a:prstGeom>
        </p:spPr>
      </p:pic>
      <p:pic>
        <p:nvPicPr>
          <p:cNvPr id="6" name="Picture 5" descr="A picture containing vase, animal, blue, white&#10;&#10;Description automatically generated">
            <a:extLst>
              <a:ext uri="{FF2B5EF4-FFF2-40B4-BE49-F238E27FC236}">
                <a16:creationId xmlns:a16="http://schemas.microsoft.com/office/drawing/2014/main" id="{1A0B7E95-8553-4AB5-8D63-6A2C3DE7F1B7}"/>
              </a:ext>
            </a:extLst>
          </p:cNvPr>
          <p:cNvPicPr>
            <a:picLocks noChangeAspect="1"/>
          </p:cNvPicPr>
          <p:nvPr/>
        </p:nvPicPr>
        <p:blipFill>
          <a:blip r:embed="rId4"/>
          <a:stretch>
            <a:fillRect/>
          </a:stretch>
        </p:blipFill>
        <p:spPr>
          <a:xfrm rot="216000000">
            <a:off x="403599" y="2754376"/>
            <a:ext cx="1299567" cy="1623380"/>
          </a:xfrm>
          <a:prstGeom prst="rect">
            <a:avLst/>
          </a:prstGeom>
        </p:spPr>
      </p:pic>
    </p:spTree>
    <p:extLst>
      <p:ext uri="{BB962C8B-B14F-4D97-AF65-F5344CB8AC3E}">
        <p14:creationId xmlns:p14="http://schemas.microsoft.com/office/powerpoint/2010/main" val="3083881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animal&#10;&#10;Description automatically generated">
            <a:extLst>
              <a:ext uri="{FF2B5EF4-FFF2-40B4-BE49-F238E27FC236}">
                <a16:creationId xmlns:a16="http://schemas.microsoft.com/office/drawing/2014/main" id="{F0C04B29-03D9-4EA0-8C55-5B12DF926C4F}"/>
              </a:ext>
            </a:extLst>
          </p:cNvPr>
          <p:cNvPicPr>
            <a:picLocks noChangeAspect="1"/>
          </p:cNvPicPr>
          <p:nvPr/>
        </p:nvPicPr>
        <p:blipFill>
          <a:blip r:embed="rId3"/>
          <a:stretch>
            <a:fillRect/>
          </a:stretch>
        </p:blipFill>
        <p:spPr>
          <a:xfrm>
            <a:off x="6321669" y="2592976"/>
            <a:ext cx="2680703" cy="3297151"/>
          </a:xfrm>
          <a:prstGeom prst="rect">
            <a:avLst/>
          </a:prstGeom>
        </p:spPr>
      </p:pic>
      <p:sp>
        <p:nvSpPr>
          <p:cNvPr id="2" name="Title 1"/>
          <p:cNvSpPr>
            <a:spLocks noGrp="1"/>
          </p:cNvSpPr>
          <p:nvPr>
            <p:ph type="title"/>
          </p:nvPr>
        </p:nvSpPr>
        <p:spPr/>
        <p:txBody>
          <a:bodyPr/>
          <a:lstStyle/>
          <a:p>
            <a:r>
              <a:rPr lang="en-GB" b="1" dirty="0"/>
              <a:t>The driving force behind behaviour</a:t>
            </a:r>
          </a:p>
        </p:txBody>
      </p:sp>
      <p:sp>
        <p:nvSpPr>
          <p:cNvPr id="5" name="Content Placeholder 2"/>
          <p:cNvSpPr>
            <a:spLocks noGrp="1"/>
          </p:cNvSpPr>
          <p:nvPr>
            <p:ph sz="half" idx="1"/>
          </p:nvPr>
        </p:nvSpPr>
        <p:spPr>
          <a:xfrm>
            <a:off x="457200" y="1994400"/>
            <a:ext cx="8147248" cy="4530944"/>
          </a:xfrm>
        </p:spPr>
        <p:txBody>
          <a:bodyPr>
            <a:normAutofit/>
          </a:bodyPr>
          <a:lstStyle/>
          <a:p>
            <a:pPr marL="457200" lvl="1" indent="0">
              <a:buNone/>
              <a:defRPr/>
            </a:pPr>
            <a:r>
              <a:rPr lang="en-GB" sz="2400" b="1" dirty="0">
                <a:solidFill>
                  <a:prstClr val="black"/>
                </a:solidFill>
              </a:rPr>
              <a:t>The limbic system – linking the two other brains</a:t>
            </a:r>
          </a:p>
        </p:txBody>
      </p:sp>
      <p:sp>
        <p:nvSpPr>
          <p:cNvPr id="8" name="Content Placeholder 2">
            <a:extLst>
              <a:ext uri="{FF2B5EF4-FFF2-40B4-BE49-F238E27FC236}">
                <a16:creationId xmlns:a16="http://schemas.microsoft.com/office/drawing/2014/main" id="{7674C4FF-0F97-457F-8842-8CE47939EA7F}"/>
              </a:ext>
            </a:extLst>
          </p:cNvPr>
          <p:cNvSpPr txBox="1">
            <a:spLocks/>
          </p:cNvSpPr>
          <p:nvPr/>
        </p:nvSpPr>
        <p:spPr>
          <a:xfrm>
            <a:off x="747346" y="2305026"/>
            <a:ext cx="8229600" cy="5289451"/>
          </a:xfrm>
          <a:prstGeom prst="rect">
            <a:avLst/>
          </a:prstGeom>
        </p:spPr>
        <p:txBody>
          <a:bodyPr vert="horz" lIns="0" tIns="0" rIns="0" bIns="0" rtlCol="0" anchor="t" anchorCtr="0">
            <a:normAutofit/>
          </a:bodyPr>
          <a:lstStyle>
            <a:lvl1pPr marL="182563" marR="0" indent="-182563"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1pPr>
            <a:lvl2pPr marL="542925" marR="0" indent="-180975" algn="l" defTabSz="2667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2pPr>
            <a:lvl3pPr marL="895350"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3pPr>
            <a:lvl4pPr marL="1257300"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4pPr>
            <a:lvl5pPr marL="1619250" marR="0" indent="-180975" algn="l" defTabSz="3429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GB" sz="2800" dirty="0"/>
          </a:p>
          <a:p>
            <a:r>
              <a:rPr lang="en-GB" b="1" dirty="0"/>
              <a:t>Feelings and reacting to emotions, motivations </a:t>
            </a:r>
            <a:br>
              <a:rPr lang="en-GB" b="1" dirty="0"/>
            </a:br>
            <a:r>
              <a:rPr lang="en-GB" b="1" dirty="0"/>
              <a:t>and memory (filtered)</a:t>
            </a:r>
          </a:p>
          <a:p>
            <a:endParaRPr lang="en-GB" b="1" dirty="0"/>
          </a:p>
          <a:p>
            <a:r>
              <a:rPr lang="en-GB" b="1" dirty="0">
                <a:solidFill>
                  <a:srgbClr val="FF0000"/>
                </a:solidFill>
              </a:rPr>
              <a:t>Amygdala</a:t>
            </a:r>
            <a:r>
              <a:rPr lang="en-GB" b="1" dirty="0"/>
              <a:t> - where memories are stored, the heart of </a:t>
            </a:r>
          </a:p>
          <a:p>
            <a:r>
              <a:rPr lang="en-GB" b="1" dirty="0"/>
              <a:t>our emotional responses and reactions at a basic level </a:t>
            </a:r>
            <a:br>
              <a:rPr lang="en-GB" b="1" dirty="0"/>
            </a:br>
            <a:r>
              <a:rPr lang="en-GB" b="1" dirty="0"/>
              <a:t>(fight, flight or freeze)</a:t>
            </a:r>
          </a:p>
          <a:p>
            <a:endParaRPr lang="en-GB" b="1" dirty="0"/>
          </a:p>
          <a:p>
            <a:r>
              <a:rPr lang="en-GB" b="1" dirty="0"/>
              <a:t>Hippocampus - for long term memory and retrieval </a:t>
            </a:r>
          </a:p>
          <a:p>
            <a:pPr lvl="0"/>
            <a:r>
              <a:rPr lang="en-GB" b="1" dirty="0">
                <a:solidFill>
                  <a:schemeClr val="tx1"/>
                </a:solidFill>
              </a:rPr>
              <a:t>Hypothalamus - the body’s thermostat regulating </a:t>
            </a:r>
            <a:br>
              <a:rPr lang="en-GB" b="1" dirty="0">
                <a:solidFill>
                  <a:schemeClr val="tx1"/>
                </a:solidFill>
              </a:rPr>
            </a:br>
            <a:r>
              <a:rPr lang="en-GB" b="1" dirty="0">
                <a:solidFill>
                  <a:schemeClr val="tx1"/>
                </a:solidFill>
              </a:rPr>
              <a:t>breathing, BP, temperature, hunger / thirst, sleep / waking</a:t>
            </a:r>
          </a:p>
          <a:p>
            <a:endParaRPr lang="en-GB" b="1" dirty="0"/>
          </a:p>
        </p:txBody>
      </p:sp>
    </p:spTree>
    <p:extLst>
      <p:ext uri="{BB962C8B-B14F-4D97-AF65-F5344CB8AC3E}">
        <p14:creationId xmlns:p14="http://schemas.microsoft.com/office/powerpoint/2010/main" val="2394913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izard&#10;&#10;Description automatically generated">
            <a:extLst>
              <a:ext uri="{FF2B5EF4-FFF2-40B4-BE49-F238E27FC236}">
                <a16:creationId xmlns:a16="http://schemas.microsoft.com/office/drawing/2014/main" id="{A0E6F2A9-4538-43E1-AD5F-1E4D4598BA09}"/>
              </a:ext>
            </a:extLst>
          </p:cNvPr>
          <p:cNvPicPr>
            <a:picLocks noChangeAspect="1"/>
          </p:cNvPicPr>
          <p:nvPr/>
        </p:nvPicPr>
        <p:blipFill>
          <a:blip r:embed="rId3"/>
          <a:stretch>
            <a:fillRect/>
          </a:stretch>
        </p:blipFill>
        <p:spPr>
          <a:xfrm>
            <a:off x="6717789" y="1765299"/>
            <a:ext cx="2056931" cy="2056931"/>
          </a:xfrm>
          <a:prstGeom prst="rect">
            <a:avLst/>
          </a:prstGeom>
        </p:spPr>
      </p:pic>
      <p:sp>
        <p:nvSpPr>
          <p:cNvPr id="2" name="Title 1"/>
          <p:cNvSpPr>
            <a:spLocks noGrp="1"/>
          </p:cNvSpPr>
          <p:nvPr>
            <p:ph type="title"/>
          </p:nvPr>
        </p:nvSpPr>
        <p:spPr/>
        <p:txBody>
          <a:bodyPr/>
          <a:lstStyle/>
          <a:p>
            <a:r>
              <a:rPr lang="en-GB" b="1" dirty="0"/>
              <a:t>Fight, flight and freeze </a:t>
            </a:r>
          </a:p>
        </p:txBody>
      </p:sp>
      <p:sp>
        <p:nvSpPr>
          <p:cNvPr id="5" name="Content Placeholder 2"/>
          <p:cNvSpPr>
            <a:spLocks noGrp="1"/>
          </p:cNvSpPr>
          <p:nvPr>
            <p:ph sz="half" idx="1"/>
          </p:nvPr>
        </p:nvSpPr>
        <p:spPr>
          <a:xfrm>
            <a:off x="369280" y="1994400"/>
            <a:ext cx="5671035" cy="4168539"/>
          </a:xfrm>
        </p:spPr>
        <p:txBody>
          <a:bodyPr>
            <a:normAutofit/>
          </a:bodyPr>
          <a:lstStyle/>
          <a:p>
            <a:pPr marL="457200" lvl="1" indent="0">
              <a:buNone/>
              <a:defRPr/>
            </a:pPr>
            <a:r>
              <a:rPr lang="en-GB" sz="2400" b="1" dirty="0">
                <a:solidFill>
                  <a:prstClr val="black"/>
                </a:solidFill>
              </a:rPr>
              <a:t>The lizard brain</a:t>
            </a:r>
          </a:p>
          <a:p>
            <a:pPr marL="457200" lvl="1" indent="0">
              <a:buNone/>
              <a:defRPr/>
            </a:pPr>
            <a:endParaRPr lang="en-GB" sz="2400" dirty="0">
              <a:solidFill>
                <a:prstClr val="black"/>
              </a:solidFill>
            </a:endParaRPr>
          </a:p>
        </p:txBody>
      </p:sp>
      <p:sp>
        <p:nvSpPr>
          <p:cNvPr id="4" name="Content Placeholder 2">
            <a:extLst>
              <a:ext uri="{FF2B5EF4-FFF2-40B4-BE49-F238E27FC236}">
                <a16:creationId xmlns:a16="http://schemas.microsoft.com/office/drawing/2014/main" id="{81B11F42-963D-4425-AA79-DD92F1DAEA6D}"/>
              </a:ext>
            </a:extLst>
          </p:cNvPr>
          <p:cNvSpPr txBox="1">
            <a:spLocks/>
          </p:cNvSpPr>
          <p:nvPr/>
        </p:nvSpPr>
        <p:spPr>
          <a:xfrm>
            <a:off x="668215" y="2533660"/>
            <a:ext cx="6400800" cy="3858380"/>
          </a:xfrm>
          <a:prstGeom prst="rect">
            <a:avLst/>
          </a:prstGeom>
        </p:spPr>
        <p:txBody>
          <a:bodyPr vert="horz" lIns="0" tIns="0" rIns="0" bIns="0" rtlCol="0" anchor="t" anchorCtr="0">
            <a:normAutofit fontScale="77500" lnSpcReduction="20000"/>
          </a:bodyPr>
          <a:lstStyle>
            <a:lvl1pPr marL="182563" marR="0" indent="-182563"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1pPr>
            <a:lvl2pPr marL="542925" marR="0" indent="-180975" algn="l" defTabSz="2667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2pPr>
            <a:lvl3pPr marL="895350"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3pPr>
            <a:lvl4pPr marL="1257300" marR="0" indent="-180975" algn="l" defTabSz="4572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4pPr>
            <a:lvl5pPr marL="1619250" marR="0" indent="-180975" algn="l" defTabSz="342900" rtl="0" eaLnBrk="1" fontAlgn="auto" latinLnBrk="0" hangingPunct="1">
              <a:lnSpc>
                <a:spcPct val="100000"/>
              </a:lnSpc>
              <a:spcBef>
                <a:spcPct val="20000"/>
              </a:spcBef>
              <a:spcAft>
                <a:spcPts val="0"/>
              </a:spcAft>
              <a:buClr>
                <a:srgbClr val="F6BC1C"/>
              </a:buClr>
              <a:buSzTx/>
              <a:buFont typeface="Arial"/>
              <a:buChar char="•"/>
              <a:tabLst/>
              <a:defRPr sz="2000" kern="1200">
                <a:solidFill>
                  <a:srgbClr val="3C3C3B"/>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GB" sz="2800" dirty="0"/>
              <a:t>The ‘brainstem’ </a:t>
            </a:r>
          </a:p>
          <a:p>
            <a:endParaRPr lang="en-GB" sz="800" dirty="0"/>
          </a:p>
          <a:p>
            <a:r>
              <a:rPr lang="en-GB" sz="2800" dirty="0"/>
              <a:t>Involved with basic responses</a:t>
            </a:r>
            <a:br>
              <a:rPr lang="en-GB" sz="2800" dirty="0"/>
            </a:br>
            <a:r>
              <a:rPr lang="en-GB" sz="2800" b="1" dirty="0">
                <a:solidFill>
                  <a:srgbClr val="FF0000"/>
                </a:solidFill>
              </a:rPr>
              <a:t>F</a:t>
            </a:r>
            <a:r>
              <a:rPr lang="en-GB" sz="2800" dirty="0">
                <a:solidFill>
                  <a:srgbClr val="FF0000"/>
                </a:solidFill>
              </a:rPr>
              <a:t>ight</a:t>
            </a:r>
            <a:r>
              <a:rPr lang="en-GB" sz="2800" dirty="0"/>
              <a:t> </a:t>
            </a:r>
            <a:r>
              <a:rPr lang="en-GB" sz="2800" b="1" dirty="0">
                <a:solidFill>
                  <a:srgbClr val="00B050"/>
                </a:solidFill>
              </a:rPr>
              <a:t>F</a:t>
            </a:r>
            <a:r>
              <a:rPr lang="en-GB" sz="2800" dirty="0">
                <a:solidFill>
                  <a:srgbClr val="00B050"/>
                </a:solidFill>
              </a:rPr>
              <a:t>light</a:t>
            </a:r>
            <a:r>
              <a:rPr lang="en-GB" sz="2800" dirty="0"/>
              <a:t> or </a:t>
            </a:r>
            <a:r>
              <a:rPr lang="en-GB" sz="2800" b="1" dirty="0">
                <a:solidFill>
                  <a:srgbClr val="0070C0"/>
                </a:solidFill>
              </a:rPr>
              <a:t>F</a:t>
            </a:r>
            <a:r>
              <a:rPr lang="en-GB" sz="2800" dirty="0">
                <a:solidFill>
                  <a:srgbClr val="0070C0"/>
                </a:solidFill>
              </a:rPr>
              <a:t>reeze</a:t>
            </a:r>
          </a:p>
          <a:p>
            <a:pPr marL="360362" lvl="1" indent="0">
              <a:buNone/>
            </a:pPr>
            <a:br>
              <a:rPr lang="en-GB" dirty="0"/>
            </a:br>
            <a:r>
              <a:rPr lang="en-GB" dirty="0"/>
              <a:t>Everyone feels anxious from time to time. In fact, feeling anxious can be our brain’s way of protecting us. But what happens when inexplicable anxiety becomes uncontrollable and takes over your life? </a:t>
            </a:r>
            <a:br>
              <a:rPr lang="en-GB" dirty="0"/>
            </a:br>
            <a:br>
              <a:rPr lang="en-GB" dirty="0"/>
            </a:br>
            <a:r>
              <a:rPr lang="en-GB" dirty="0"/>
              <a:t>The Fight Flight Freeze response: is our body's automatic and primitive, innate response that prepares the body to "fight" or "flee" from our  perceived attack, harm or threat to our survival. Sometimes, though </a:t>
            </a:r>
            <a:br>
              <a:rPr lang="en-GB" dirty="0"/>
            </a:br>
            <a:r>
              <a:rPr lang="en-GB" dirty="0"/>
              <a:t>we perceive threat or harm when in reality, things are totally fine.</a:t>
            </a:r>
            <a:br>
              <a:rPr lang="en-GB" dirty="0"/>
            </a:br>
            <a:endParaRPr lang="en-GB" sz="2800" dirty="0">
              <a:solidFill>
                <a:srgbClr val="0070C0"/>
              </a:solidFill>
            </a:endParaRPr>
          </a:p>
          <a:p>
            <a:pPr marL="361950" lvl="1" indent="0">
              <a:buNone/>
            </a:pPr>
            <a:r>
              <a:rPr lang="en-GB" b="1" dirty="0">
                <a:hlinkClick r:id="rId4"/>
              </a:rPr>
              <a:t>https://lnkd.in/dCrGWY5</a:t>
            </a:r>
            <a:br>
              <a:rPr lang="en-GB" b="1" dirty="0"/>
            </a:br>
            <a:endParaRPr lang="en-GB" b="1" dirty="0"/>
          </a:p>
          <a:p>
            <a:endParaRPr lang="en-GB" b="1" dirty="0"/>
          </a:p>
          <a:p>
            <a:endParaRPr lang="en-GB" sz="2800" dirty="0">
              <a:solidFill>
                <a:srgbClr val="0070C0"/>
              </a:solidFill>
            </a:endParaRPr>
          </a:p>
          <a:p>
            <a:endParaRPr lang="en-GB" sz="800" dirty="0"/>
          </a:p>
        </p:txBody>
      </p:sp>
    </p:spTree>
    <p:extLst>
      <p:ext uri="{BB962C8B-B14F-4D97-AF65-F5344CB8AC3E}">
        <p14:creationId xmlns:p14="http://schemas.microsoft.com/office/powerpoint/2010/main" val="117979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A2C16-3EC8-41C3-82E7-B15E12481C08}"/>
              </a:ext>
            </a:extLst>
          </p:cNvPr>
          <p:cNvSpPr>
            <a:spLocks noGrp="1"/>
          </p:cNvSpPr>
          <p:nvPr>
            <p:ph idx="1"/>
          </p:nvPr>
        </p:nvSpPr>
        <p:spPr>
          <a:xfrm>
            <a:off x="274638" y="1994413"/>
            <a:ext cx="8217429" cy="4055796"/>
          </a:xfrm>
        </p:spPr>
        <p:txBody>
          <a:bodyPr>
            <a:normAutofit/>
          </a:bodyPr>
          <a:lstStyle/>
          <a:p>
            <a:r>
              <a:rPr lang="en-GB" sz="1600" dirty="0"/>
              <a:t>Warm up </a:t>
            </a:r>
          </a:p>
        </p:txBody>
      </p:sp>
      <p:sp>
        <p:nvSpPr>
          <p:cNvPr id="7" name="Title 6">
            <a:extLst>
              <a:ext uri="{FF2B5EF4-FFF2-40B4-BE49-F238E27FC236}">
                <a16:creationId xmlns:a16="http://schemas.microsoft.com/office/drawing/2014/main" id="{DC4FE133-9E5D-418D-A260-2417502326CC}"/>
              </a:ext>
            </a:extLst>
          </p:cNvPr>
          <p:cNvSpPr>
            <a:spLocks noGrp="1"/>
          </p:cNvSpPr>
          <p:nvPr>
            <p:ph type="title"/>
          </p:nvPr>
        </p:nvSpPr>
        <p:spPr/>
        <p:txBody>
          <a:bodyPr>
            <a:normAutofit fontScale="90000"/>
          </a:bodyPr>
          <a:lstStyle/>
          <a:p>
            <a:r>
              <a:rPr lang="en-US" b="1" dirty="0"/>
              <a:t>How you understand your child</a:t>
            </a:r>
            <a:br>
              <a:rPr lang="en-US" b="1" dirty="0"/>
            </a:br>
            <a:endParaRPr lang="en-GB" dirty="0"/>
          </a:p>
        </p:txBody>
      </p:sp>
      <p:sp>
        <p:nvSpPr>
          <p:cNvPr id="8" name="Content Placeholder 2">
            <a:extLst>
              <a:ext uri="{FF2B5EF4-FFF2-40B4-BE49-F238E27FC236}">
                <a16:creationId xmlns:a16="http://schemas.microsoft.com/office/drawing/2014/main" id="{9DE6EAD9-8EA1-4162-9EC1-2E1C872BC40E}"/>
              </a:ext>
            </a:extLst>
          </p:cNvPr>
          <p:cNvSpPr txBox="1">
            <a:spLocks/>
          </p:cNvSpPr>
          <p:nvPr/>
        </p:nvSpPr>
        <p:spPr>
          <a:xfrm>
            <a:off x="370010" y="2412778"/>
            <a:ext cx="8926532" cy="3667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Take five minutes to jot down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Your child’s diagnosis (if ok to) and </a:t>
            </a:r>
            <a:r>
              <a:rPr lang="en-GB" sz="1800"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or needs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of the main things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you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are struggling with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thing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your child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struggling with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positive about how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you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are helping them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One positive thing about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your young person</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spcBef>
                <a:spcPts val="1000"/>
              </a:spcBef>
              <a:buNone/>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Back to that later …</a:t>
            </a:r>
          </a:p>
        </p:txBody>
      </p:sp>
    </p:spTree>
    <p:extLst>
      <p:ext uri="{BB962C8B-B14F-4D97-AF65-F5344CB8AC3E}">
        <p14:creationId xmlns:p14="http://schemas.microsoft.com/office/powerpoint/2010/main" val="27584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Fight, Flight or freeze </a:t>
            </a:r>
          </a:p>
        </p:txBody>
      </p:sp>
      <p:pic>
        <p:nvPicPr>
          <p:cNvPr id="4" name="Content Placeholder 3" descr="A picture containing text&#10;&#10;Description automatically generated">
            <a:extLst>
              <a:ext uri="{FF2B5EF4-FFF2-40B4-BE49-F238E27FC236}">
                <a16:creationId xmlns:a16="http://schemas.microsoft.com/office/drawing/2014/main" id="{7CD15838-61DB-464B-9EAE-F62DA5151809}"/>
              </a:ext>
            </a:extLst>
          </p:cNvPr>
          <p:cNvPicPr>
            <a:picLocks noGrp="1" noChangeAspect="1"/>
          </p:cNvPicPr>
          <p:nvPr>
            <p:ph sz="half" idx="1"/>
          </p:nvPr>
        </p:nvPicPr>
        <p:blipFill>
          <a:blip r:embed="rId3"/>
          <a:stretch>
            <a:fillRect/>
          </a:stretch>
        </p:blipFill>
        <p:spPr>
          <a:xfrm>
            <a:off x="1097280" y="1993900"/>
            <a:ext cx="6847839" cy="4660900"/>
          </a:xfrm>
        </p:spPr>
      </p:pic>
    </p:spTree>
    <p:extLst>
      <p:ext uri="{BB962C8B-B14F-4D97-AF65-F5344CB8AC3E}">
        <p14:creationId xmlns:p14="http://schemas.microsoft.com/office/powerpoint/2010/main" val="4242602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Challenging behaviours in school</a:t>
            </a:r>
          </a:p>
        </p:txBody>
      </p:sp>
      <p:pic>
        <p:nvPicPr>
          <p:cNvPr id="6" name="Picture 5">
            <a:extLst>
              <a:ext uri="{FF2B5EF4-FFF2-40B4-BE49-F238E27FC236}">
                <a16:creationId xmlns:a16="http://schemas.microsoft.com/office/drawing/2014/main" id="{6322AEF7-5305-4A15-BA9E-B9D91BBA82A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61960" y="1994400"/>
            <a:ext cx="4948995" cy="4545086"/>
          </a:xfrm>
          <a:prstGeom prst="rect">
            <a:avLst/>
          </a:prstGeom>
          <a:noFill/>
          <a:ln>
            <a:noFill/>
          </a:ln>
        </p:spPr>
      </p:pic>
      <p:sp>
        <p:nvSpPr>
          <p:cNvPr id="8" name="Content Placeholder 7">
            <a:extLst>
              <a:ext uri="{FF2B5EF4-FFF2-40B4-BE49-F238E27FC236}">
                <a16:creationId xmlns:a16="http://schemas.microsoft.com/office/drawing/2014/main" id="{EA4E7A60-1B31-43E1-9205-67EE6FBA003A}"/>
              </a:ext>
            </a:extLst>
          </p:cNvPr>
          <p:cNvSpPr>
            <a:spLocks noGrp="1"/>
          </p:cNvSpPr>
          <p:nvPr>
            <p:ph sz="half" idx="1"/>
          </p:nvPr>
        </p:nvSpPr>
        <p:spPr>
          <a:xfrm>
            <a:off x="457200" y="2055946"/>
            <a:ext cx="3042138" cy="4098669"/>
          </a:xfrm>
        </p:spPr>
        <p:txBody>
          <a:bodyPr/>
          <a:lstStyle/>
          <a:p>
            <a:r>
              <a:rPr lang="en-GB" b="1" dirty="0"/>
              <a:t>How does this translate</a:t>
            </a:r>
            <a:br>
              <a:rPr lang="en-GB" b="1" dirty="0"/>
            </a:br>
            <a:r>
              <a:rPr lang="en-GB" b="1" dirty="0"/>
              <a:t>into what’s happening at </a:t>
            </a:r>
            <a:br>
              <a:rPr lang="en-GB" b="1" dirty="0"/>
            </a:br>
            <a:r>
              <a:rPr lang="en-GB" b="1" dirty="0"/>
              <a:t>school ?</a:t>
            </a:r>
          </a:p>
          <a:p>
            <a:endParaRPr lang="en-GB" b="1" dirty="0"/>
          </a:p>
          <a:p>
            <a:r>
              <a:rPr lang="en-GB" b="1" dirty="0"/>
              <a:t>How different is it at home compared to school ?</a:t>
            </a:r>
            <a:br>
              <a:rPr lang="en-GB" b="1" dirty="0"/>
            </a:br>
            <a:endParaRPr lang="en-GB" b="1" dirty="0"/>
          </a:p>
          <a:p>
            <a:r>
              <a:rPr lang="en-GB" b="1" dirty="0"/>
              <a:t>How do school understand the differences ?</a:t>
            </a:r>
          </a:p>
          <a:p>
            <a:pPr marL="0" indent="0">
              <a:buNone/>
            </a:pPr>
            <a:endParaRPr lang="en-GB" b="1" dirty="0"/>
          </a:p>
          <a:p>
            <a:r>
              <a:rPr lang="en-GB" b="1" dirty="0"/>
              <a:t>What can you do to help </a:t>
            </a:r>
            <a:br>
              <a:rPr lang="en-GB" b="1" dirty="0"/>
            </a:br>
            <a:r>
              <a:rPr lang="en-GB" b="1" dirty="0"/>
              <a:t>your child’s anxiety ?</a:t>
            </a:r>
          </a:p>
          <a:p>
            <a:endParaRPr lang="en-GB" dirty="0"/>
          </a:p>
        </p:txBody>
      </p:sp>
    </p:spTree>
    <p:extLst>
      <p:ext uri="{BB962C8B-B14F-4D97-AF65-F5344CB8AC3E}">
        <p14:creationId xmlns:p14="http://schemas.microsoft.com/office/powerpoint/2010/main" val="69926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to help your child with anxiety</a:t>
            </a:r>
          </a:p>
        </p:txBody>
      </p:sp>
      <p:pic>
        <p:nvPicPr>
          <p:cNvPr id="7" name="Picture 6">
            <a:extLst>
              <a:ext uri="{FF2B5EF4-FFF2-40B4-BE49-F238E27FC236}">
                <a16:creationId xmlns:a16="http://schemas.microsoft.com/office/drawing/2014/main" id="{179A2F54-D566-4C66-9BE4-D19B92FA11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1884" y="1900853"/>
            <a:ext cx="5874916" cy="4807678"/>
          </a:xfrm>
          <a:prstGeom prst="rect">
            <a:avLst/>
          </a:prstGeom>
          <a:noFill/>
          <a:ln>
            <a:noFill/>
          </a:ln>
        </p:spPr>
      </p:pic>
      <p:pic>
        <p:nvPicPr>
          <p:cNvPr id="11" name="Picture 10" descr="A teddy bear wearing a hat&#10;&#10;Description automatically generated">
            <a:extLst>
              <a:ext uri="{FF2B5EF4-FFF2-40B4-BE49-F238E27FC236}">
                <a16:creationId xmlns:a16="http://schemas.microsoft.com/office/drawing/2014/main" id="{5D020A7E-A8ED-4C3D-8869-12ABD4BAB3AA}"/>
              </a:ext>
            </a:extLst>
          </p:cNvPr>
          <p:cNvPicPr>
            <a:picLocks noChangeAspect="1"/>
          </p:cNvPicPr>
          <p:nvPr/>
        </p:nvPicPr>
        <p:blipFill>
          <a:blip r:embed="rId4"/>
          <a:stretch>
            <a:fillRect/>
          </a:stretch>
        </p:blipFill>
        <p:spPr>
          <a:xfrm>
            <a:off x="330124" y="2004646"/>
            <a:ext cx="2447078" cy="3297115"/>
          </a:xfrm>
          <a:prstGeom prst="rect">
            <a:avLst/>
          </a:prstGeom>
        </p:spPr>
      </p:pic>
      <p:sp>
        <p:nvSpPr>
          <p:cNvPr id="3" name="TextBox 2">
            <a:extLst>
              <a:ext uri="{FF2B5EF4-FFF2-40B4-BE49-F238E27FC236}">
                <a16:creationId xmlns:a16="http://schemas.microsoft.com/office/drawing/2014/main" id="{85680CAA-0C33-4CE4-AF0C-0AFB89577DCE}"/>
              </a:ext>
            </a:extLst>
          </p:cNvPr>
          <p:cNvSpPr txBox="1"/>
          <p:nvPr/>
        </p:nvSpPr>
        <p:spPr>
          <a:xfrm>
            <a:off x="680161" y="5147872"/>
            <a:ext cx="1781686" cy="307777"/>
          </a:xfrm>
          <a:prstGeom prst="rect">
            <a:avLst/>
          </a:prstGeom>
          <a:noFill/>
        </p:spPr>
        <p:txBody>
          <a:bodyPr wrap="square" rtlCol="0">
            <a:spAutoFit/>
          </a:bodyPr>
          <a:lstStyle/>
          <a:p>
            <a:r>
              <a:rPr lang="en-GB" sz="1400" dirty="0"/>
              <a:t>The worry monster</a:t>
            </a:r>
          </a:p>
        </p:txBody>
      </p:sp>
    </p:spTree>
    <p:extLst>
      <p:ext uri="{BB962C8B-B14F-4D97-AF65-F5344CB8AC3E}">
        <p14:creationId xmlns:p14="http://schemas.microsoft.com/office/powerpoint/2010/main" val="9272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Working out what’s going on</a:t>
            </a:r>
            <a:endParaRPr lang="en-US" b="1" dirty="0"/>
          </a:p>
        </p:txBody>
      </p:sp>
      <p:grpSp>
        <p:nvGrpSpPr>
          <p:cNvPr id="6" name="Group 5">
            <a:extLst>
              <a:ext uri="{FF2B5EF4-FFF2-40B4-BE49-F238E27FC236}">
                <a16:creationId xmlns:a16="http://schemas.microsoft.com/office/drawing/2014/main" id="{5210CE10-726F-4394-8441-5C056B242821}"/>
              </a:ext>
            </a:extLst>
          </p:cNvPr>
          <p:cNvGrpSpPr/>
          <p:nvPr/>
        </p:nvGrpSpPr>
        <p:grpSpPr>
          <a:xfrm>
            <a:off x="399140" y="1754552"/>
            <a:ext cx="8155775" cy="3916072"/>
            <a:chOff x="399140" y="1754552"/>
            <a:chExt cx="8155775" cy="3916072"/>
          </a:xfrm>
        </p:grpSpPr>
        <p:sp>
          <p:nvSpPr>
            <p:cNvPr id="4" name="TextBox 3">
              <a:extLst>
                <a:ext uri="{FF2B5EF4-FFF2-40B4-BE49-F238E27FC236}">
                  <a16:creationId xmlns:a16="http://schemas.microsoft.com/office/drawing/2014/main" id="{34D52378-69FD-40A0-A138-6A2F71C85C4D}"/>
                </a:ext>
              </a:extLst>
            </p:cNvPr>
            <p:cNvSpPr txBox="1"/>
            <p:nvPr/>
          </p:nvSpPr>
          <p:spPr>
            <a:xfrm>
              <a:off x="399140" y="1926512"/>
              <a:ext cx="1147878" cy="1200329"/>
            </a:xfrm>
            <a:prstGeom prst="rect">
              <a:avLst/>
            </a:prstGeom>
            <a:noFill/>
          </p:spPr>
          <p:txBody>
            <a:bodyPr wrap="none" rtlCol="0">
              <a:spAutoFit/>
            </a:bodyPr>
            <a:lstStyle/>
            <a:p>
              <a:r>
                <a:rPr lang="en-GB" b="1" dirty="0">
                  <a:solidFill>
                    <a:srgbClr val="0070C0"/>
                  </a:solidFill>
                </a:rPr>
                <a:t>S</a:t>
              </a:r>
              <a:r>
                <a:rPr lang="en-GB" b="1" dirty="0"/>
                <a:t>etting </a:t>
              </a:r>
              <a:br>
                <a:rPr lang="en-GB" b="1" dirty="0"/>
              </a:br>
              <a:r>
                <a:rPr lang="en-GB" b="1" dirty="0">
                  <a:solidFill>
                    <a:srgbClr val="0070C0"/>
                  </a:solidFill>
                </a:rPr>
                <a:t>T</a:t>
              </a:r>
              <a:r>
                <a:rPr lang="en-GB" b="1" dirty="0"/>
                <a:t>rigger </a:t>
              </a:r>
              <a:br>
                <a:rPr lang="en-GB" b="1" dirty="0"/>
              </a:br>
              <a:r>
                <a:rPr lang="en-GB" b="1" dirty="0">
                  <a:solidFill>
                    <a:srgbClr val="0070C0"/>
                  </a:solidFill>
                </a:rPr>
                <a:t>A</a:t>
              </a:r>
              <a:r>
                <a:rPr lang="en-GB" b="1" dirty="0"/>
                <a:t>ction </a:t>
              </a:r>
              <a:br>
                <a:rPr lang="en-GB" b="1" dirty="0"/>
              </a:br>
              <a:r>
                <a:rPr lang="en-GB" b="1" dirty="0">
                  <a:solidFill>
                    <a:srgbClr val="0070C0"/>
                  </a:solidFill>
                </a:rPr>
                <a:t>R</a:t>
              </a:r>
              <a:r>
                <a:rPr lang="en-GB" b="1" dirty="0"/>
                <a:t>esponse </a:t>
              </a:r>
            </a:p>
          </p:txBody>
        </p:sp>
        <p:sp>
          <p:nvSpPr>
            <p:cNvPr id="5" name="Rectangle 4">
              <a:extLst>
                <a:ext uri="{FF2B5EF4-FFF2-40B4-BE49-F238E27FC236}">
                  <a16:creationId xmlns:a16="http://schemas.microsoft.com/office/drawing/2014/main" id="{B5EFFBB0-FCA9-479B-B312-8EA92D280F1D}"/>
                </a:ext>
              </a:extLst>
            </p:cNvPr>
            <p:cNvSpPr/>
            <p:nvPr/>
          </p:nvSpPr>
          <p:spPr>
            <a:xfrm>
              <a:off x="1195754" y="1754552"/>
              <a:ext cx="7359161" cy="3916072"/>
            </a:xfrm>
            <a:prstGeom prst="rect">
              <a:avLst/>
            </a:prstGeom>
          </p:spPr>
          <p:txBody>
            <a:bodyPr wrap="square">
              <a:spAutoFit/>
            </a:bodyPr>
            <a:lstStyle/>
            <a:p>
              <a:pPr>
                <a:lnSpc>
                  <a:spcPct val="107000"/>
                </a:lnSpc>
                <a:spcAft>
                  <a:spcPts val="800"/>
                </a:spcAft>
              </a:pP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What happens exactly? Rate the problem out of 10.</a:t>
              </a:r>
              <a:br>
                <a:rPr lang="en-GB" sz="1600" b="1" dirty="0">
                  <a:latin typeface="Calibri" panose="020F0502020204030204" pitchFamily="34" charset="0"/>
                  <a:ea typeface="Calibri" panose="020F0502020204030204" pitchFamily="34" charset="0"/>
                  <a:cs typeface="Times New Roman" panose="02020603050405020304" pitchFamily="18" charset="0"/>
                </a:rPr>
              </a:b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b="1" dirty="0">
                  <a:latin typeface="Calibri" panose="020F0502020204030204" pitchFamily="34" charset="0"/>
                  <a:ea typeface="Calibri" panose="020F0502020204030204" pitchFamily="34" charset="0"/>
                  <a:cs typeface="Times New Roman" panose="02020603050405020304" pitchFamily="18" charset="0"/>
                </a:rPr>
                <a:t>When does it happen? When does it not happen?</a:t>
              </a:r>
              <a:br>
                <a:rPr lang="en-GB" sz="1600" b="1" dirty="0">
                  <a:latin typeface="Calibri" panose="020F0502020204030204" pitchFamily="34" charset="0"/>
                  <a:ea typeface="Calibri" panose="020F0502020204030204" pitchFamily="34" charset="0"/>
                  <a:cs typeface="Times New Roman" panose="02020603050405020304" pitchFamily="18" charset="0"/>
                </a:rPr>
              </a:br>
              <a:br>
                <a:rPr lang="en-GB" sz="1600" b="1" dirty="0">
                  <a:latin typeface="Calibri" panose="020F0502020204030204" pitchFamily="34" charset="0"/>
                  <a:ea typeface="Calibri" panose="020F0502020204030204" pitchFamily="34" charset="0"/>
                  <a:cs typeface="Times New Roman" panose="02020603050405020304" pitchFamily="18" charset="0"/>
                </a:rPr>
              </a:br>
              <a:r>
                <a:rPr lang="en-GB" sz="1600" b="1" dirty="0">
                  <a:latin typeface="Calibri" panose="020F0502020204030204" pitchFamily="34" charset="0"/>
                  <a:ea typeface="Calibri" panose="020F0502020204030204" pitchFamily="34" charset="0"/>
                  <a:cs typeface="Times New Roman" panose="02020603050405020304" pitchFamily="18" charset="0"/>
                </a:rPr>
                <a:t>Who does it happen with?</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b="1" dirty="0">
                  <a:latin typeface="Calibri" panose="020F0502020204030204" pitchFamily="34" charset="0"/>
                  <a:ea typeface="Calibri" panose="020F0502020204030204" pitchFamily="34" charset="0"/>
                  <a:cs typeface="Times New Roman" panose="02020603050405020304" pitchFamily="18" charset="0"/>
                </a:rPr>
                <a:t>Who doesn’t it happen with?</a:t>
              </a:r>
              <a:br>
                <a:rPr lang="en-GB" sz="1600" dirty="0">
                  <a:latin typeface="Calibri" panose="020F0502020204030204" pitchFamily="34" charset="0"/>
                  <a:ea typeface="Calibri" panose="020F0502020204030204" pitchFamily="34" charset="0"/>
                  <a:cs typeface="Times New Roman" panose="02020603050405020304" pitchFamily="18" charset="0"/>
                </a:rPr>
              </a:br>
              <a:br>
                <a:rPr lang="en-GB" sz="1600" dirty="0">
                  <a:latin typeface="Calibri" panose="020F0502020204030204" pitchFamily="34" charset="0"/>
                  <a:ea typeface="Calibri" panose="020F0502020204030204" pitchFamily="34" charset="0"/>
                  <a:cs typeface="Times New Roman" panose="02020603050405020304" pitchFamily="18" charset="0"/>
                </a:rPr>
              </a:br>
              <a:r>
                <a:rPr lang="en-GB" sz="1600" b="1" dirty="0">
                  <a:latin typeface="Calibri" panose="020F0502020204030204" pitchFamily="34" charset="0"/>
                  <a:ea typeface="Calibri" panose="020F0502020204030204" pitchFamily="34" charset="0"/>
                  <a:cs typeface="Times New Roman" panose="02020603050405020304" pitchFamily="18" charset="0"/>
                </a:rPr>
                <a:t>How often does it occur?</a:t>
              </a:r>
              <a:r>
                <a:rPr lang="en-GB" sz="1600" dirty="0">
                  <a:latin typeface="Calibri" panose="020F0502020204030204" pitchFamily="34" charset="0"/>
                  <a:ea typeface="Calibri" panose="020F0502020204030204" pitchFamily="34" charset="0"/>
                  <a:cs typeface="Times New Roman" panose="02020603050405020304" pitchFamily="18" charset="0"/>
                </a:rPr>
                <a:t> </a:t>
              </a:r>
              <a:r>
                <a:rPr lang="en-GB" sz="1600" b="1" dirty="0">
                  <a:latin typeface="Calibri" panose="020F0502020204030204" pitchFamily="34" charset="0"/>
                  <a:ea typeface="Calibri" panose="020F0502020204030204" pitchFamily="34" charset="0"/>
                  <a:cs typeface="Times New Roman" panose="02020603050405020304" pitchFamily="18" charset="0"/>
                </a:rPr>
                <a:t>What makes it less frequent?</a:t>
              </a:r>
              <a:br>
                <a:rPr lang="en-GB" sz="1600" b="1" dirty="0">
                  <a:latin typeface="Calibri" panose="020F0502020204030204" pitchFamily="34" charset="0"/>
                  <a:ea typeface="Calibri" panose="020F0502020204030204" pitchFamily="34" charset="0"/>
                  <a:cs typeface="Times New Roman" panose="02020603050405020304" pitchFamily="18" charset="0"/>
                </a:rPr>
              </a:br>
              <a:br>
                <a:rPr lang="en-GB" sz="1600" b="1" dirty="0">
                  <a:latin typeface="Calibri" panose="020F0502020204030204" pitchFamily="34" charset="0"/>
                  <a:ea typeface="Calibri" panose="020F0502020204030204" pitchFamily="34" charset="0"/>
                  <a:cs typeface="Times New Roman" panose="02020603050405020304" pitchFamily="18" charset="0"/>
                </a:rPr>
              </a:br>
              <a:r>
                <a:rPr lang="en-GB" sz="1600" b="1" dirty="0">
                  <a:latin typeface="Calibri" panose="020F0502020204030204" pitchFamily="34" charset="0"/>
                  <a:ea typeface="Calibri" panose="020F0502020204030204" pitchFamily="34" charset="0"/>
                  <a:cs typeface="Times New Roman" panose="02020603050405020304" pitchFamily="18" charset="0"/>
                </a:rPr>
                <a:t>How long does it go on for? What can reduces it?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180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Some strategies DOs </a:t>
            </a:r>
            <a:endParaRPr lang="en-US" b="1" dirty="0"/>
          </a:p>
        </p:txBody>
      </p:sp>
      <p:sp>
        <p:nvSpPr>
          <p:cNvPr id="3" name="Content Placeholder 2"/>
          <p:cNvSpPr>
            <a:spLocks noGrp="1"/>
          </p:cNvSpPr>
          <p:nvPr>
            <p:ph sz="half" idx="4294967295"/>
          </p:nvPr>
        </p:nvSpPr>
        <p:spPr>
          <a:xfrm>
            <a:off x="750404" y="2207644"/>
            <a:ext cx="7643192" cy="2442712"/>
          </a:xfrm>
        </p:spPr>
        <p:txBody>
          <a:bodyPr>
            <a:normAutofit/>
          </a:bodyPr>
          <a:lstStyle/>
          <a:p>
            <a:pPr>
              <a:buFont typeface="Wingdings" pitchFamily="2" charset="2"/>
              <a:buChar char="q"/>
            </a:pPr>
            <a:endParaRPr lang="en-GB" dirty="0"/>
          </a:p>
          <a:p>
            <a:endParaRPr lang="en-US" dirty="0"/>
          </a:p>
        </p:txBody>
      </p:sp>
      <p:sp>
        <p:nvSpPr>
          <p:cNvPr id="5" name="TextBox 4"/>
          <p:cNvSpPr txBox="1"/>
          <p:nvPr/>
        </p:nvSpPr>
        <p:spPr>
          <a:xfrm>
            <a:off x="662577" y="2276872"/>
            <a:ext cx="8352928" cy="3416320"/>
          </a:xfrm>
          <a:prstGeom prst="rect">
            <a:avLst/>
          </a:prstGeom>
          <a:noFill/>
        </p:spPr>
        <p:txBody>
          <a:bodyPr wrap="square" rtlCol="0">
            <a:spAutoFit/>
          </a:bodyPr>
          <a:lstStyle/>
          <a:p>
            <a:pPr marL="285750" indent="-285750">
              <a:buFont typeface="Courier New" pitchFamily="49" charset="0"/>
              <a:buChar char="o"/>
            </a:pPr>
            <a:r>
              <a:rPr lang="en-GB" b="1" dirty="0">
                <a:solidFill>
                  <a:srgbClr val="3C3C3B"/>
                </a:solidFill>
              </a:rPr>
              <a:t>Stay </a:t>
            </a:r>
            <a:r>
              <a:rPr lang="en-GB" b="1" dirty="0">
                <a:solidFill>
                  <a:srgbClr val="00B050"/>
                </a:solidFill>
              </a:rPr>
              <a:t>calm</a:t>
            </a:r>
          </a:p>
          <a:p>
            <a:pPr marL="285750" indent="-285750">
              <a:buFont typeface="Courier New" pitchFamily="49" charset="0"/>
              <a:buChar char="o"/>
            </a:pPr>
            <a:r>
              <a:rPr lang="en-GB" b="1" dirty="0">
                <a:solidFill>
                  <a:srgbClr val="3C3C3B"/>
                </a:solidFill>
              </a:rPr>
              <a:t>Help in the heat of the moment by </a:t>
            </a:r>
            <a:r>
              <a:rPr lang="en-GB" b="1" dirty="0">
                <a:solidFill>
                  <a:srgbClr val="00B050"/>
                </a:solidFill>
              </a:rPr>
              <a:t>naming</a:t>
            </a:r>
            <a:r>
              <a:rPr lang="en-GB" b="1" dirty="0">
                <a:solidFill>
                  <a:srgbClr val="3C3C3B"/>
                </a:solidFill>
              </a:rPr>
              <a:t> the emotion. E.g. “I can see you are really angry right now”, “You look furious” </a:t>
            </a:r>
            <a:endParaRPr lang="en-GB" b="1" dirty="0"/>
          </a:p>
          <a:p>
            <a:pPr marL="285750" indent="-285750">
              <a:buFont typeface="Courier New" pitchFamily="49" charset="0"/>
              <a:buChar char="o"/>
            </a:pPr>
            <a:r>
              <a:rPr lang="en-GB" b="1" i="1" dirty="0">
                <a:solidFill>
                  <a:srgbClr val="00B050"/>
                </a:solidFill>
              </a:rPr>
              <a:t>Validate</a:t>
            </a:r>
            <a:r>
              <a:rPr lang="en-GB" b="1" dirty="0">
                <a:solidFill>
                  <a:srgbClr val="00B050"/>
                </a:solidFill>
              </a:rPr>
              <a:t> </a:t>
            </a:r>
            <a:r>
              <a:rPr lang="en-GB" b="1" dirty="0">
                <a:solidFill>
                  <a:srgbClr val="3C3C3B"/>
                </a:solidFill>
              </a:rPr>
              <a:t>their emotion – I think you feel…, that’s ok/understandable and I want to try to help you </a:t>
            </a:r>
          </a:p>
          <a:p>
            <a:pPr marL="285750" indent="-285750">
              <a:buFont typeface="Courier New" pitchFamily="49" charset="0"/>
              <a:buChar char="o"/>
            </a:pPr>
            <a:r>
              <a:rPr lang="en-GB" b="1" i="1" dirty="0">
                <a:solidFill>
                  <a:srgbClr val="00B050"/>
                </a:solidFill>
              </a:rPr>
              <a:t>Listen</a:t>
            </a:r>
            <a:r>
              <a:rPr lang="en-GB" b="1" dirty="0">
                <a:solidFill>
                  <a:srgbClr val="3C3C3B"/>
                </a:solidFill>
              </a:rPr>
              <a:t> without judgement – do you really understand how your child feels and why? Even if you don’t agree!</a:t>
            </a:r>
          </a:p>
          <a:p>
            <a:pPr marL="285750" indent="-285750">
              <a:buFont typeface="Courier New" pitchFamily="49" charset="0"/>
              <a:buChar char="o"/>
            </a:pPr>
            <a:r>
              <a:rPr lang="en-GB" b="1" dirty="0">
                <a:solidFill>
                  <a:srgbClr val="3C3C3B"/>
                </a:solidFill>
              </a:rPr>
              <a:t>Give </a:t>
            </a:r>
            <a:r>
              <a:rPr lang="en-GB" b="1" dirty="0">
                <a:solidFill>
                  <a:srgbClr val="00B050"/>
                </a:solidFill>
              </a:rPr>
              <a:t>simple</a:t>
            </a:r>
            <a:r>
              <a:rPr lang="en-GB" b="1" dirty="0">
                <a:solidFill>
                  <a:srgbClr val="3C3C3B"/>
                </a:solidFill>
              </a:rPr>
              <a:t> choices to help redirect the behaviour</a:t>
            </a:r>
          </a:p>
          <a:p>
            <a:pPr marL="285750" indent="-285750">
              <a:buFont typeface="Courier New" pitchFamily="49" charset="0"/>
              <a:buChar char="o"/>
            </a:pPr>
            <a:r>
              <a:rPr lang="en-GB" b="1" dirty="0">
                <a:solidFill>
                  <a:srgbClr val="3C3C3B"/>
                </a:solidFill>
              </a:rPr>
              <a:t>Give a cool-down period, calm-down activity, or encourage participating in a physical activity</a:t>
            </a:r>
            <a:r>
              <a:rPr lang="en-GB" dirty="0">
                <a:solidFill>
                  <a:srgbClr val="3C3C3B"/>
                </a:solidFill>
              </a:rPr>
              <a:t> - </a:t>
            </a:r>
            <a:r>
              <a:rPr lang="en-GB" b="1" i="1" dirty="0">
                <a:solidFill>
                  <a:srgbClr val="00B050"/>
                </a:solidFill>
              </a:rPr>
              <a:t>it’s okay not to talk (especially in detail) and is usually better to let the situation cool down before trying to make sense of it/reason a different response  </a:t>
            </a:r>
          </a:p>
        </p:txBody>
      </p:sp>
    </p:spTree>
    <p:extLst>
      <p:ext uri="{BB962C8B-B14F-4D97-AF65-F5344CB8AC3E}">
        <p14:creationId xmlns:p14="http://schemas.microsoft.com/office/powerpoint/2010/main" val="2199739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Some strategies DON’Ts</a:t>
            </a:r>
            <a:endParaRPr lang="en-US" b="1" dirty="0"/>
          </a:p>
        </p:txBody>
      </p:sp>
      <p:sp>
        <p:nvSpPr>
          <p:cNvPr id="3" name="Content Placeholder 2"/>
          <p:cNvSpPr>
            <a:spLocks noGrp="1"/>
          </p:cNvSpPr>
          <p:nvPr>
            <p:ph sz="half" idx="4294967295"/>
          </p:nvPr>
        </p:nvSpPr>
        <p:spPr>
          <a:xfrm>
            <a:off x="750404" y="2207644"/>
            <a:ext cx="7643192" cy="2442712"/>
          </a:xfrm>
        </p:spPr>
        <p:txBody>
          <a:bodyPr>
            <a:normAutofit/>
          </a:bodyPr>
          <a:lstStyle/>
          <a:p>
            <a:pPr>
              <a:buFont typeface="Wingdings" pitchFamily="2" charset="2"/>
              <a:buChar char="q"/>
            </a:pPr>
            <a:endParaRPr lang="en-GB" dirty="0"/>
          </a:p>
          <a:p>
            <a:endParaRPr lang="en-US" dirty="0"/>
          </a:p>
        </p:txBody>
      </p:sp>
      <p:sp>
        <p:nvSpPr>
          <p:cNvPr id="5" name="TextBox 4"/>
          <p:cNvSpPr txBox="1"/>
          <p:nvPr/>
        </p:nvSpPr>
        <p:spPr>
          <a:xfrm>
            <a:off x="395536" y="2276872"/>
            <a:ext cx="8619969" cy="3139321"/>
          </a:xfrm>
          <a:prstGeom prst="rect">
            <a:avLst/>
          </a:prstGeom>
          <a:noFill/>
        </p:spPr>
        <p:txBody>
          <a:bodyPr wrap="square" rtlCol="0">
            <a:spAutoFit/>
          </a:bodyPr>
          <a:lstStyle/>
          <a:p>
            <a:pPr marL="285750" indent="-285750">
              <a:buFont typeface="Arial" panose="020B0604020202020204" pitchFamily="34" charset="0"/>
              <a:buChar char="•"/>
            </a:pPr>
            <a:r>
              <a:rPr lang="en-GB" b="1" dirty="0"/>
              <a:t>Don’t expect them to hear / respond to you </a:t>
            </a:r>
            <a:r>
              <a:rPr lang="en-GB" b="1" i="1" dirty="0">
                <a:solidFill>
                  <a:srgbClr val="FF0000"/>
                </a:solidFill>
              </a:rPr>
              <a:t>immediately</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Don’t </a:t>
            </a:r>
            <a:r>
              <a:rPr lang="en-GB" b="1" i="1" dirty="0">
                <a:solidFill>
                  <a:srgbClr val="FF0000"/>
                </a:solidFill>
              </a:rPr>
              <a:t>order</a:t>
            </a:r>
            <a:r>
              <a:rPr lang="en-GB" b="1" dirty="0"/>
              <a:t> them to feel differently</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Try not to </a:t>
            </a:r>
            <a:r>
              <a:rPr lang="en-GB" b="1" i="1" dirty="0">
                <a:solidFill>
                  <a:srgbClr val="FF0000"/>
                </a:solidFill>
              </a:rPr>
              <a:t>retaliate</a:t>
            </a:r>
            <a:r>
              <a:rPr lang="en-GB" b="1" dirty="0"/>
              <a:t> or </a:t>
            </a:r>
            <a:r>
              <a:rPr lang="en-GB" b="1" i="1" dirty="0">
                <a:solidFill>
                  <a:srgbClr val="FF0000"/>
                </a:solidFill>
              </a:rPr>
              <a:t>escalate</a:t>
            </a:r>
            <a:r>
              <a:rPr lang="en-GB" b="1" dirty="0"/>
              <a:t> the situation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Don’t </a:t>
            </a:r>
            <a:r>
              <a:rPr lang="en-GB" b="1" i="1" dirty="0">
                <a:solidFill>
                  <a:srgbClr val="FF0000"/>
                </a:solidFill>
              </a:rPr>
              <a:t>force</a:t>
            </a:r>
            <a:r>
              <a:rPr lang="en-GB" b="1" dirty="0"/>
              <a:t> a child to apologise when they don’t feel sorry (approach after cooling </a:t>
            </a:r>
            <a:br>
              <a:rPr lang="en-GB" b="1" dirty="0"/>
            </a:br>
            <a:r>
              <a:rPr lang="en-GB" b="1" dirty="0"/>
              <a:t>off and later </a:t>
            </a:r>
            <a:r>
              <a:rPr lang="en-GB" b="1" dirty="0">
                <a:solidFill>
                  <a:srgbClr val="FFC000"/>
                </a:solidFill>
              </a:rPr>
              <a:t>support them to understand </a:t>
            </a:r>
            <a:r>
              <a:rPr lang="en-GB" b="1" dirty="0"/>
              <a:t>the impact of their behaviour)</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i="1" dirty="0">
                <a:solidFill>
                  <a:srgbClr val="FF0000"/>
                </a:solidFill>
              </a:rPr>
              <a:t>Avoid</a:t>
            </a:r>
            <a:r>
              <a:rPr lang="en-GB" b="1" dirty="0"/>
              <a:t> labelling e.g. ‘bad’ or ‘good’ or ‘naughty’</a:t>
            </a:r>
            <a:br>
              <a:rPr lang="en-GB" b="1" dirty="0"/>
            </a:br>
            <a:endParaRPr lang="en-GB" b="1" dirty="0"/>
          </a:p>
        </p:txBody>
      </p:sp>
    </p:spTree>
    <p:extLst>
      <p:ext uri="{BB962C8B-B14F-4D97-AF65-F5344CB8AC3E}">
        <p14:creationId xmlns:p14="http://schemas.microsoft.com/office/powerpoint/2010/main" val="113547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More Strategies - ASD, ADHD and LD</a:t>
            </a:r>
          </a:p>
        </p:txBody>
      </p:sp>
      <p:sp>
        <p:nvSpPr>
          <p:cNvPr id="6" name="Content Placeholder 5"/>
          <p:cNvSpPr>
            <a:spLocks noGrp="1"/>
          </p:cNvSpPr>
          <p:nvPr>
            <p:ph idx="1"/>
          </p:nvPr>
        </p:nvSpPr>
        <p:spPr/>
        <p:txBody>
          <a:bodyPr/>
          <a:lstStyle/>
          <a:p>
            <a:r>
              <a:rPr lang="en-GB" sz="1800" b="1" dirty="0">
                <a:solidFill>
                  <a:srgbClr val="00B050"/>
                </a:solidFill>
              </a:rPr>
              <a:t>Use visuals </a:t>
            </a:r>
            <a:r>
              <a:rPr lang="en-GB" sz="1800" b="1" dirty="0"/>
              <a:t>to support understanding e.g. visual timetables</a:t>
            </a:r>
            <a:br>
              <a:rPr lang="en-GB" sz="1800" b="1" dirty="0"/>
            </a:br>
            <a:r>
              <a:rPr lang="en-GB" sz="1800" b="1" dirty="0"/>
              <a:t>coloured cards, emotion faces, scales, now and next</a:t>
            </a:r>
          </a:p>
          <a:p>
            <a:r>
              <a:rPr lang="en-GB" sz="1800" b="1" dirty="0"/>
              <a:t>Be more concrete, use </a:t>
            </a:r>
            <a:r>
              <a:rPr lang="en-GB" sz="1800" b="1" dirty="0">
                <a:solidFill>
                  <a:srgbClr val="00B050"/>
                </a:solidFill>
              </a:rPr>
              <a:t>clearer</a:t>
            </a:r>
            <a:r>
              <a:rPr lang="en-GB" sz="1800" b="1" dirty="0"/>
              <a:t> language  </a:t>
            </a:r>
            <a:br>
              <a:rPr lang="en-GB" sz="1800" b="1" dirty="0"/>
            </a:br>
            <a:endParaRPr lang="en-GB" sz="1800" b="1" dirty="0"/>
          </a:p>
          <a:p>
            <a:r>
              <a:rPr lang="en-GB" sz="1800" b="1" dirty="0"/>
              <a:t>Check </a:t>
            </a:r>
            <a:r>
              <a:rPr lang="en-GB" sz="1800" b="1" dirty="0">
                <a:solidFill>
                  <a:srgbClr val="00B050"/>
                </a:solidFill>
              </a:rPr>
              <a:t>understanding</a:t>
            </a:r>
            <a:r>
              <a:rPr lang="en-GB" sz="1800" b="1" dirty="0"/>
              <a:t> of language (your child may not get metaphors)</a:t>
            </a:r>
          </a:p>
          <a:p>
            <a:r>
              <a:rPr lang="en-GB" sz="1800" b="1" dirty="0"/>
              <a:t>May need to </a:t>
            </a:r>
            <a:r>
              <a:rPr lang="en-GB" sz="1800" b="1" dirty="0">
                <a:solidFill>
                  <a:srgbClr val="FFC000"/>
                </a:solidFill>
              </a:rPr>
              <a:t>use their special interests </a:t>
            </a:r>
            <a:r>
              <a:rPr lang="en-GB" sz="1800" b="1" dirty="0"/>
              <a:t>as a way in</a:t>
            </a:r>
          </a:p>
          <a:p>
            <a:r>
              <a:rPr lang="en-GB" sz="1800" b="1" dirty="0"/>
              <a:t>May need to </a:t>
            </a:r>
            <a:r>
              <a:rPr lang="en-GB" sz="1800" b="1" dirty="0">
                <a:solidFill>
                  <a:srgbClr val="00B050"/>
                </a:solidFill>
              </a:rPr>
              <a:t>be more directive </a:t>
            </a:r>
            <a:r>
              <a:rPr lang="en-GB" sz="1800" b="1" dirty="0"/>
              <a:t>e.g. if… then …</a:t>
            </a:r>
            <a:br>
              <a:rPr lang="en-GB" sz="1800" b="1" dirty="0"/>
            </a:br>
            <a:endParaRPr lang="en-GB" sz="1800" b="1" dirty="0"/>
          </a:p>
          <a:p>
            <a:r>
              <a:rPr lang="en-GB" sz="1800" b="1" dirty="0"/>
              <a:t>Emotional awareness training  and or </a:t>
            </a:r>
            <a:r>
              <a:rPr lang="en-GB" sz="1800" b="1" dirty="0">
                <a:solidFill>
                  <a:srgbClr val="00B050"/>
                </a:solidFill>
              </a:rPr>
              <a:t>social skills </a:t>
            </a:r>
            <a:r>
              <a:rPr lang="en-GB" sz="1800" b="1" dirty="0"/>
              <a:t>support  </a:t>
            </a:r>
          </a:p>
          <a:p>
            <a:r>
              <a:rPr lang="en-GB" sz="1800" b="1" dirty="0"/>
              <a:t>Social stories (Carol </a:t>
            </a:r>
            <a:r>
              <a:rPr lang="en-GB" sz="1800" b="1" dirty="0" err="1"/>
              <a:t>Gray</a:t>
            </a:r>
            <a:r>
              <a:rPr lang="en-GB" sz="1800" b="1" dirty="0"/>
              <a:t>) https://thegirlwiththecurlyhair.co.uk/ </a:t>
            </a:r>
          </a:p>
          <a:p>
            <a:r>
              <a:rPr lang="en-GB" sz="1800" b="1" dirty="0"/>
              <a:t>Comic strip stories (Alex Kelly)</a:t>
            </a:r>
            <a:br>
              <a:rPr lang="en-GB" sz="1800" b="1" dirty="0"/>
            </a:br>
            <a:br>
              <a:rPr lang="en-GB" sz="1800" b="1" dirty="0"/>
            </a:br>
            <a:r>
              <a:rPr lang="en-GB" sz="1400" dirty="0"/>
              <a:t>Change and engagement can take a long time - please don’t give up!</a:t>
            </a:r>
          </a:p>
          <a:p>
            <a:endParaRPr lang="en-GB" dirty="0"/>
          </a:p>
          <a:p>
            <a:endParaRPr lang="en-GB" dirty="0"/>
          </a:p>
          <a:p>
            <a:endParaRPr lang="en-GB" dirty="0"/>
          </a:p>
        </p:txBody>
      </p:sp>
    </p:spTree>
    <p:extLst>
      <p:ext uri="{BB962C8B-B14F-4D97-AF65-F5344CB8AC3E}">
        <p14:creationId xmlns:p14="http://schemas.microsoft.com/office/powerpoint/2010/main" val="315092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Sensory Strategies</a:t>
            </a:r>
          </a:p>
        </p:txBody>
      </p:sp>
      <p:pic>
        <p:nvPicPr>
          <p:cNvPr id="4" name="Content Placeholder 3"/>
          <p:cNvPicPr>
            <a:picLocks noGrp="1"/>
          </p:cNvPicPr>
          <p:nvPr>
            <p:ph idx="1"/>
          </p:nvPr>
        </p:nvPicPr>
        <p:blipFill rotWithShape="1">
          <a:blip r:embed="rId2"/>
          <a:srcRect l="21621" t="41164" r="60574" b="29715"/>
          <a:stretch/>
        </p:blipFill>
        <p:spPr bwMode="auto">
          <a:xfrm>
            <a:off x="225939" y="2139979"/>
            <a:ext cx="1318745" cy="1656184"/>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3"/>
          <a:srcRect l="17630" t="39293" r="56411" b="28882"/>
          <a:stretch/>
        </p:blipFill>
        <p:spPr bwMode="auto">
          <a:xfrm>
            <a:off x="305069" y="4603059"/>
            <a:ext cx="1728192" cy="143254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4"/>
          <a:srcRect l="11643" t="39501" r="50418" b="27219"/>
          <a:stretch/>
        </p:blipFill>
        <p:spPr bwMode="auto">
          <a:xfrm>
            <a:off x="1811706" y="1772816"/>
            <a:ext cx="6778379"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51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impact of not enough sleep</a:t>
            </a:r>
            <a:endParaRPr lang="en-US" b="1" dirty="0"/>
          </a:p>
        </p:txBody>
      </p:sp>
      <p:sp>
        <p:nvSpPr>
          <p:cNvPr id="3" name="Content Placeholder 2"/>
          <p:cNvSpPr>
            <a:spLocks noGrp="1"/>
          </p:cNvSpPr>
          <p:nvPr>
            <p:ph sz="half" idx="4294967295"/>
          </p:nvPr>
        </p:nvSpPr>
        <p:spPr>
          <a:xfrm>
            <a:off x="457200" y="1994400"/>
            <a:ext cx="8141677" cy="2410545"/>
          </a:xfrm>
        </p:spPr>
        <p:txBody>
          <a:bodyPr>
            <a:normAutofit/>
          </a:bodyPr>
          <a:lstStyle/>
          <a:p>
            <a:pPr marL="0" indent="0">
              <a:buNone/>
            </a:pPr>
            <a:r>
              <a:rPr lang="en-GB" b="1" dirty="0"/>
              <a:t>Not getting enough sleep can affect: </a:t>
            </a:r>
            <a:endParaRPr lang="en-GB" dirty="0"/>
          </a:p>
          <a:p>
            <a:r>
              <a:rPr lang="en-GB" dirty="0"/>
              <a:t>Our mood  </a:t>
            </a:r>
          </a:p>
          <a:p>
            <a:r>
              <a:rPr lang="en-GB" dirty="0"/>
              <a:t>The foods we eat </a:t>
            </a:r>
          </a:p>
          <a:p>
            <a:r>
              <a:rPr lang="en-GB" dirty="0"/>
              <a:t>How we respond to things</a:t>
            </a:r>
          </a:p>
          <a:p>
            <a:r>
              <a:rPr lang="en-GB" dirty="0"/>
              <a:t>Our learning </a:t>
            </a:r>
          </a:p>
          <a:p>
            <a:r>
              <a:rPr lang="en-GB" dirty="0"/>
              <a:t>Our health</a:t>
            </a:r>
            <a:endParaRPr lang="en-US" dirty="0"/>
          </a:p>
        </p:txBody>
      </p:sp>
      <p:sp>
        <p:nvSpPr>
          <p:cNvPr id="5" name="Content Placeholder 2">
            <a:extLst>
              <a:ext uri="{FF2B5EF4-FFF2-40B4-BE49-F238E27FC236}">
                <a16:creationId xmlns:a16="http://schemas.microsoft.com/office/drawing/2014/main" id="{A6C3939B-5511-41A7-9650-0EA9EBDD2683}"/>
              </a:ext>
            </a:extLst>
          </p:cNvPr>
          <p:cNvSpPr>
            <a:spLocks noGrp="1"/>
          </p:cNvSpPr>
          <p:nvPr>
            <p:ph idx="1"/>
          </p:nvPr>
        </p:nvSpPr>
        <p:spPr>
          <a:xfrm>
            <a:off x="5565530" y="2115768"/>
            <a:ext cx="3358661" cy="3906963"/>
          </a:xfrm>
        </p:spPr>
        <p:txBody>
          <a:bodyPr>
            <a:normAutofit/>
          </a:bodyPr>
          <a:lstStyle/>
          <a:p>
            <a:pPr marL="0" indent="0">
              <a:buNone/>
            </a:pPr>
            <a:r>
              <a:rPr lang="en-GB" b="1" dirty="0">
                <a:solidFill>
                  <a:schemeClr val="accent1">
                    <a:lumMod val="60000"/>
                    <a:lumOff val="40000"/>
                  </a:schemeClr>
                </a:solidFill>
              </a:rPr>
              <a:t>Melatonin: </a:t>
            </a:r>
            <a:br>
              <a:rPr lang="en-GB" b="1" dirty="0">
                <a:solidFill>
                  <a:schemeClr val="accent1">
                    <a:lumMod val="60000"/>
                    <a:lumOff val="40000"/>
                  </a:schemeClr>
                </a:solidFill>
              </a:rPr>
            </a:br>
            <a:r>
              <a:rPr lang="en-GB" dirty="0"/>
              <a:t>Is the hormone that tells our brain it is time to go to sleep</a:t>
            </a:r>
          </a:p>
          <a:p>
            <a:pPr marL="0" indent="0">
              <a:buNone/>
            </a:pPr>
            <a:r>
              <a:rPr lang="en-GB" b="1" dirty="0">
                <a:solidFill>
                  <a:schemeClr val="accent1">
                    <a:lumMod val="60000"/>
                    <a:lumOff val="40000"/>
                  </a:schemeClr>
                </a:solidFill>
              </a:rPr>
              <a:t>Cortisol: </a:t>
            </a:r>
            <a:r>
              <a:rPr lang="en-GB" dirty="0"/>
              <a:t>Is the hormone that tells our brain to wake up and be alert. It is also known as a stress hormone.</a:t>
            </a:r>
          </a:p>
          <a:p>
            <a:pPr marL="0" indent="0">
              <a:buNone/>
            </a:pPr>
            <a:br>
              <a:rPr lang="en-GB" dirty="0"/>
            </a:br>
            <a:r>
              <a:rPr lang="en-GB" dirty="0"/>
              <a:t>These two hormones cycle throughout the day / night. </a:t>
            </a:r>
            <a:br>
              <a:rPr lang="en-GB" dirty="0"/>
            </a:br>
            <a:r>
              <a:rPr lang="en-GB" dirty="0"/>
              <a:t>Increased cortisol (stress/worry) </a:t>
            </a:r>
            <a:br>
              <a:rPr lang="en-GB" dirty="0"/>
            </a:br>
            <a:r>
              <a:rPr lang="en-GB" dirty="0"/>
              <a:t>can impact on sleep onset. </a:t>
            </a:r>
          </a:p>
        </p:txBody>
      </p:sp>
      <p:pic>
        <p:nvPicPr>
          <p:cNvPr id="7" name="Picture 2">
            <a:extLst>
              <a:ext uri="{FF2B5EF4-FFF2-40B4-BE49-F238E27FC236}">
                <a16:creationId xmlns:a16="http://schemas.microsoft.com/office/drawing/2014/main" id="{08E2E526-EEF5-4BE1-ABBE-00CE01ECFB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24" t="31633" r="40540" b="19201"/>
          <a:stretch/>
        </p:blipFill>
        <p:spPr bwMode="auto">
          <a:xfrm>
            <a:off x="457200" y="4526313"/>
            <a:ext cx="4853354" cy="189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831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So how can we help with sleep?</a:t>
            </a:r>
            <a:endParaRPr lang="en-US" b="1" dirty="0"/>
          </a:p>
        </p:txBody>
      </p:sp>
      <p:sp>
        <p:nvSpPr>
          <p:cNvPr id="3" name="Content Placeholder 2"/>
          <p:cNvSpPr>
            <a:spLocks noGrp="1"/>
          </p:cNvSpPr>
          <p:nvPr>
            <p:ph sz="half" idx="4294967295"/>
          </p:nvPr>
        </p:nvSpPr>
        <p:spPr>
          <a:xfrm>
            <a:off x="457200" y="1994400"/>
            <a:ext cx="8105775" cy="4547077"/>
          </a:xfrm>
        </p:spPr>
        <p:txBody>
          <a:bodyPr>
            <a:normAutofit/>
          </a:bodyPr>
          <a:lstStyle/>
          <a:p>
            <a:r>
              <a:rPr lang="en-GB" b="1" dirty="0"/>
              <a:t>What can help? </a:t>
            </a:r>
            <a:br>
              <a:rPr lang="en-GB" b="1" dirty="0"/>
            </a:br>
            <a:r>
              <a:rPr lang="en-GB" dirty="0"/>
              <a:t>Having a set, predictable routine, with wind-down time</a:t>
            </a:r>
          </a:p>
          <a:p>
            <a:r>
              <a:rPr lang="en-GB" dirty="0"/>
              <a:t>Agreed timetables or expectations - good sleep hygiene</a:t>
            </a:r>
          </a:p>
          <a:p>
            <a:r>
              <a:rPr lang="en-GB" dirty="0"/>
              <a:t>Relaxing activities: colouring, drawing, listening to relaxing music, mindfulness, breathing exercises, yoga</a:t>
            </a:r>
          </a:p>
          <a:p>
            <a:r>
              <a:rPr lang="en-GB" dirty="0"/>
              <a:t>Try things like lavender oil, weighted blankets, sensory lighting </a:t>
            </a:r>
          </a:p>
          <a:p>
            <a:pPr>
              <a:buFontTx/>
              <a:buChar char="-"/>
            </a:pPr>
            <a:endParaRPr lang="en-GB" dirty="0"/>
          </a:p>
          <a:p>
            <a:r>
              <a:rPr lang="en-GB" b="1" dirty="0"/>
              <a:t>Working out a new bedtime routine</a:t>
            </a:r>
            <a:endParaRPr lang="en-US" b="1" dirty="0"/>
          </a:p>
        </p:txBody>
      </p:sp>
      <p:sp>
        <p:nvSpPr>
          <p:cNvPr id="4" name="Rectangle 3">
            <a:extLst>
              <a:ext uri="{FF2B5EF4-FFF2-40B4-BE49-F238E27FC236}">
                <a16:creationId xmlns:a16="http://schemas.microsoft.com/office/drawing/2014/main" id="{3BD938B3-665A-49BF-800C-06889CA874F6}"/>
              </a:ext>
            </a:extLst>
          </p:cNvPr>
          <p:cNvSpPr/>
          <p:nvPr/>
        </p:nvSpPr>
        <p:spPr>
          <a:xfrm>
            <a:off x="581024" y="4789219"/>
            <a:ext cx="5468083" cy="1477328"/>
          </a:xfrm>
          <a:prstGeom prst="rect">
            <a:avLst/>
          </a:prstGeom>
        </p:spPr>
        <p:txBody>
          <a:bodyPr wrap="square">
            <a:spAutoFit/>
          </a:bodyPr>
          <a:lstStyle/>
          <a:p>
            <a:pPr>
              <a:buFont typeface="Wingdings" pitchFamily="2" charset="2"/>
              <a:buChar char="q"/>
            </a:pPr>
            <a:r>
              <a:rPr lang="en-GB" dirty="0"/>
              <a:t>What time do you have to leave?  </a:t>
            </a:r>
          </a:p>
          <a:p>
            <a:pPr>
              <a:buFont typeface="Wingdings" pitchFamily="2" charset="2"/>
              <a:buChar char="q"/>
            </a:pPr>
            <a:r>
              <a:rPr lang="en-GB" dirty="0"/>
              <a:t>How long does it take you to get ready? </a:t>
            </a:r>
          </a:p>
          <a:p>
            <a:pPr>
              <a:buFont typeface="Wingdings" pitchFamily="2" charset="2"/>
              <a:buChar char="q"/>
            </a:pPr>
            <a:r>
              <a:rPr lang="en-GB" dirty="0"/>
              <a:t>How many hours sleep does your body </a:t>
            </a:r>
            <a:r>
              <a:rPr lang="en-GB" i="1" dirty="0"/>
              <a:t>actually</a:t>
            </a:r>
            <a:r>
              <a:rPr lang="en-GB" dirty="0"/>
              <a:t> need?</a:t>
            </a:r>
          </a:p>
          <a:p>
            <a:pPr>
              <a:buFont typeface="Wingdings" pitchFamily="2" charset="2"/>
              <a:buChar char="q"/>
            </a:pPr>
            <a:r>
              <a:rPr lang="en-GB" dirty="0"/>
              <a:t>Add </a:t>
            </a:r>
            <a:r>
              <a:rPr lang="en-GB" b="1" dirty="0"/>
              <a:t>1 hour </a:t>
            </a:r>
            <a:r>
              <a:rPr lang="en-GB" dirty="0"/>
              <a:t>wind-down time </a:t>
            </a:r>
          </a:p>
          <a:p>
            <a:pPr>
              <a:buFont typeface="Wingdings" pitchFamily="2" charset="2"/>
              <a:buChar char="q"/>
            </a:pPr>
            <a:r>
              <a:rPr lang="en-GB" u="sng" dirty="0"/>
              <a:t>Bedtime </a:t>
            </a:r>
          </a:p>
        </p:txBody>
      </p:sp>
    </p:spTree>
    <p:extLst>
      <p:ext uri="{BB962C8B-B14F-4D97-AF65-F5344CB8AC3E}">
        <p14:creationId xmlns:p14="http://schemas.microsoft.com/office/powerpoint/2010/main" val="313613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950FFB-89D5-48BA-A2FC-DEC616986A6F}"/>
              </a:ext>
            </a:extLst>
          </p:cNvPr>
          <p:cNvSpPr>
            <a:spLocks noGrp="1"/>
          </p:cNvSpPr>
          <p:nvPr>
            <p:ph type="title"/>
          </p:nvPr>
        </p:nvSpPr>
        <p:spPr/>
        <p:txBody>
          <a:bodyPr>
            <a:normAutofit fontScale="90000"/>
          </a:bodyPr>
          <a:lstStyle/>
          <a:p>
            <a:r>
              <a:rPr lang="en-US" b="1" dirty="0"/>
              <a:t>Understanding behaviour</a:t>
            </a:r>
            <a:br>
              <a:rPr lang="en-US" b="1" dirty="0"/>
            </a:br>
            <a:endParaRPr lang="en-GB" dirty="0"/>
          </a:p>
        </p:txBody>
      </p:sp>
      <p:sp>
        <p:nvSpPr>
          <p:cNvPr id="7" name="Content Placeholder 2">
            <a:extLst>
              <a:ext uri="{FF2B5EF4-FFF2-40B4-BE49-F238E27FC236}">
                <a16:creationId xmlns:a16="http://schemas.microsoft.com/office/drawing/2014/main" id="{FFD1FD86-286A-4251-AAD1-6B5AA7F97BA8}"/>
              </a:ext>
            </a:extLst>
          </p:cNvPr>
          <p:cNvSpPr txBox="1">
            <a:spLocks/>
          </p:cNvSpPr>
          <p:nvPr/>
        </p:nvSpPr>
        <p:spPr>
          <a:xfrm>
            <a:off x="457200" y="1994400"/>
            <a:ext cx="8951205" cy="45826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do we mean by ‘behaviour’? </a:t>
            </a:r>
            <a:endParaRPr lang="en-GB"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Behaviour in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conditions -</a:t>
            </a:r>
            <a:r>
              <a:rPr kumimoji="0" lang="en-GB"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ASD, ADHD and LD</a:t>
            </a:r>
          </a:p>
          <a:p>
            <a:pPr>
              <a:spcBef>
                <a:spcPts val="500"/>
              </a:spcBef>
              <a:defRPr/>
            </a:pPr>
            <a:r>
              <a:rPr lang="en-GB" dirty="0">
                <a:solidFill>
                  <a:prstClr val="black"/>
                </a:solidFill>
              </a:rPr>
              <a:t>Recognising types of behaviour</a:t>
            </a:r>
          </a:p>
          <a:p>
            <a:pPr marL="457200" lvl="1" indent="0">
              <a:buNone/>
              <a:defRPr/>
            </a:pPr>
            <a:r>
              <a:rPr lang="en-GB" dirty="0">
                <a:solidFill>
                  <a:prstClr val="black"/>
                </a:solidFill>
              </a:rPr>
              <a:t>Why are they challenging ?</a:t>
            </a:r>
          </a:p>
          <a:p>
            <a:pPr marL="457200" lvl="1" indent="0">
              <a:buNone/>
              <a:defRPr/>
            </a:pPr>
            <a:r>
              <a:rPr lang="en-GB" dirty="0">
                <a:solidFill>
                  <a:prstClr val="black"/>
                </a:solidFill>
              </a:rPr>
              <a:t>What is their function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Understand your child’s condition and needs</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ADHD ASD LD</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Comorbidities</a:t>
            </a:r>
          </a:p>
          <a:p>
            <a:pPr>
              <a:spcBef>
                <a:spcPts val="500"/>
              </a:spcBef>
              <a:defRPr/>
            </a:pPr>
            <a:r>
              <a:rPr lang="en-GB" dirty="0">
                <a:solidFill>
                  <a:prstClr val="black"/>
                </a:solidFill>
              </a:rPr>
              <a:t>Understanding behaviour</a:t>
            </a:r>
          </a:p>
          <a:p>
            <a:pPr marL="457200" lvl="1" indent="0">
              <a:buNone/>
              <a:defRPr/>
            </a:pPr>
            <a:r>
              <a:rPr lang="en-GB" dirty="0">
                <a:solidFill>
                  <a:prstClr val="black"/>
                </a:solidFill>
              </a:rPr>
              <a:t>Three brains </a:t>
            </a:r>
          </a:p>
          <a:p>
            <a:pPr marL="457200" lvl="1" indent="0">
              <a:buNone/>
              <a:defRPr/>
            </a:pPr>
            <a:r>
              <a:rPr lang="en-GB" dirty="0">
                <a:solidFill>
                  <a:prstClr val="black"/>
                </a:solidFill>
              </a:rPr>
              <a:t>Strategies and techniques</a:t>
            </a:r>
          </a:p>
          <a:p>
            <a:pPr marL="457200" lvl="1" indent="0">
              <a:buNone/>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Other resources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Questions and answers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Chat and feedback</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97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7" y="1314673"/>
            <a:ext cx="8435281" cy="542927"/>
          </a:xfrm>
        </p:spPr>
        <p:txBody>
          <a:bodyPr>
            <a:noAutofit/>
          </a:bodyPr>
          <a:lstStyle/>
          <a:p>
            <a:r>
              <a:rPr lang="en-GB" b="1" dirty="0"/>
              <a:t>Positive Behaviour Support </a:t>
            </a:r>
          </a:p>
        </p:txBody>
      </p:sp>
      <p:sp>
        <p:nvSpPr>
          <p:cNvPr id="3" name="Content Placeholder 2"/>
          <p:cNvSpPr>
            <a:spLocks noGrp="1"/>
          </p:cNvSpPr>
          <p:nvPr>
            <p:ph idx="1"/>
          </p:nvPr>
        </p:nvSpPr>
        <p:spPr/>
        <p:txBody>
          <a:bodyPr/>
          <a:lstStyle/>
          <a:p>
            <a:pPr marL="0" indent="0">
              <a:buNone/>
            </a:pPr>
            <a:r>
              <a:rPr lang="en-GB" b="1" dirty="0"/>
              <a:t>PBS Example</a:t>
            </a:r>
          </a:p>
          <a:p>
            <a:endParaRPr lang="en-GB" dirty="0"/>
          </a:p>
          <a:p>
            <a:endParaRPr lang="en-GB" dirty="0"/>
          </a:p>
        </p:txBody>
      </p:sp>
      <p:pic>
        <p:nvPicPr>
          <p:cNvPr id="4" name="Picture 3"/>
          <p:cNvPicPr/>
          <p:nvPr/>
        </p:nvPicPr>
        <p:blipFill rotWithShape="1">
          <a:blip r:embed="rId2"/>
          <a:srcRect l="17084" t="13194" r="35833" b="7291"/>
          <a:stretch/>
        </p:blipFill>
        <p:spPr bwMode="auto">
          <a:xfrm>
            <a:off x="4835769" y="1862254"/>
            <a:ext cx="4068884" cy="4837486"/>
          </a:xfrm>
          <a:prstGeom prst="rect">
            <a:avLst/>
          </a:prstGeom>
          <a:ln>
            <a:noFill/>
          </a:ln>
          <a:extLst>
            <a:ext uri="{53640926-AAD7-44D8-BBD7-CCE9431645EC}">
              <a14:shadowObscured xmlns:a14="http://schemas.microsoft.com/office/drawing/2010/main"/>
            </a:ext>
          </a:extLst>
        </p:spPr>
      </p:pic>
      <p:pic>
        <p:nvPicPr>
          <p:cNvPr id="5" name="Content Placeholder 4">
            <a:extLst>
              <a:ext uri="{FF2B5EF4-FFF2-40B4-BE49-F238E27FC236}">
                <a16:creationId xmlns:a16="http://schemas.microsoft.com/office/drawing/2014/main" id="{BBCA894C-C531-4122-B0C3-8C5580E2F71A}"/>
              </a:ext>
            </a:extLst>
          </p:cNvPr>
          <p:cNvPicPr>
            <a:picLocks/>
          </p:cNvPicPr>
          <p:nvPr/>
        </p:nvPicPr>
        <p:blipFill rotWithShape="1">
          <a:blip r:embed="rId3"/>
          <a:srcRect l="3254" t="29613" r="41667" b="18601"/>
          <a:stretch/>
        </p:blipFill>
        <p:spPr bwMode="auto">
          <a:xfrm>
            <a:off x="239347" y="2361892"/>
            <a:ext cx="3734776" cy="2500254"/>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D96C0C42-B4C0-4D10-8638-D9DDEF970EBF}"/>
              </a:ext>
            </a:extLst>
          </p:cNvPr>
          <p:cNvSpPr/>
          <p:nvPr/>
        </p:nvSpPr>
        <p:spPr>
          <a:xfrm>
            <a:off x="343569" y="5173995"/>
            <a:ext cx="3964663" cy="369332"/>
          </a:xfrm>
          <a:prstGeom prst="rect">
            <a:avLst/>
          </a:prstGeom>
        </p:spPr>
        <p:txBody>
          <a:bodyPr wrap="square">
            <a:spAutoFit/>
          </a:bodyPr>
          <a:lstStyle/>
          <a:p>
            <a:r>
              <a:rPr lang="en-GB" b="1" dirty="0">
                <a:solidFill>
                  <a:srgbClr val="0070C0"/>
                </a:solidFill>
              </a:rPr>
              <a:t>Antecedent</a:t>
            </a:r>
            <a:r>
              <a:rPr lang="en-GB" dirty="0"/>
              <a:t>   </a:t>
            </a:r>
            <a:r>
              <a:rPr lang="en-GB" b="1" dirty="0">
                <a:solidFill>
                  <a:srgbClr val="00B050"/>
                </a:solidFill>
              </a:rPr>
              <a:t>Behaviour</a:t>
            </a:r>
            <a:r>
              <a:rPr lang="en-GB" dirty="0"/>
              <a:t>   </a:t>
            </a:r>
            <a:r>
              <a:rPr lang="en-GB" b="1" dirty="0">
                <a:solidFill>
                  <a:srgbClr val="FF0000"/>
                </a:solidFill>
              </a:rPr>
              <a:t>Consequence</a:t>
            </a:r>
          </a:p>
        </p:txBody>
      </p:sp>
    </p:spTree>
    <p:extLst>
      <p:ext uri="{BB962C8B-B14F-4D97-AF65-F5344CB8AC3E}">
        <p14:creationId xmlns:p14="http://schemas.microsoft.com/office/powerpoint/2010/main" val="142882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3488"/>
            <a:ext cx="8229600" cy="712563"/>
          </a:xfrm>
        </p:spPr>
        <p:txBody>
          <a:bodyPr>
            <a:normAutofit/>
          </a:bodyPr>
          <a:lstStyle/>
          <a:p>
            <a:r>
              <a:rPr lang="en-GB" b="1" dirty="0"/>
              <a:t>Overview of strategies </a:t>
            </a:r>
            <a:endParaRPr lang="en-US" b="1" dirty="0"/>
          </a:p>
        </p:txBody>
      </p:sp>
      <p:sp>
        <p:nvSpPr>
          <p:cNvPr id="3" name="Content Placeholder 2"/>
          <p:cNvSpPr>
            <a:spLocks noGrp="1"/>
          </p:cNvSpPr>
          <p:nvPr>
            <p:ph sz="half" idx="4294967295"/>
          </p:nvPr>
        </p:nvSpPr>
        <p:spPr>
          <a:xfrm>
            <a:off x="750404" y="2207644"/>
            <a:ext cx="7643192" cy="2442712"/>
          </a:xfrm>
        </p:spPr>
        <p:txBody>
          <a:bodyPr>
            <a:normAutofit/>
          </a:bodyPr>
          <a:lstStyle/>
          <a:p>
            <a:pPr>
              <a:buFont typeface="Wingdings" pitchFamily="2" charset="2"/>
              <a:buChar char="q"/>
            </a:pPr>
            <a:endParaRPr lang="en-GB" dirty="0"/>
          </a:p>
          <a:p>
            <a:endParaRPr lang="en-US" dirty="0"/>
          </a:p>
        </p:txBody>
      </p:sp>
      <p:sp>
        <p:nvSpPr>
          <p:cNvPr id="5" name="TextBox 4"/>
          <p:cNvSpPr txBox="1"/>
          <p:nvPr/>
        </p:nvSpPr>
        <p:spPr>
          <a:xfrm>
            <a:off x="662578" y="2276872"/>
            <a:ext cx="6846054" cy="3970318"/>
          </a:xfrm>
          <a:prstGeom prst="rect">
            <a:avLst/>
          </a:prstGeom>
          <a:noFill/>
        </p:spPr>
        <p:txBody>
          <a:bodyPr wrap="square" rtlCol="0">
            <a:spAutoFit/>
          </a:bodyPr>
          <a:lstStyle/>
          <a:p>
            <a:pPr marL="285750" indent="-285750">
              <a:buFont typeface="Courier New" pitchFamily="49" charset="0"/>
              <a:buChar char="o"/>
            </a:pPr>
            <a:r>
              <a:rPr lang="en-GB" dirty="0">
                <a:solidFill>
                  <a:srgbClr val="3C3C3B"/>
                </a:solidFill>
              </a:rPr>
              <a:t>Try to be aware when a child is likely to be emotionally upset, or is getting angry, anxious or low </a:t>
            </a:r>
          </a:p>
          <a:p>
            <a:pPr marL="285750" indent="-285750">
              <a:buFont typeface="Courier New" pitchFamily="49" charset="0"/>
              <a:buChar char="o"/>
            </a:pPr>
            <a:r>
              <a:rPr lang="en-GB" dirty="0">
                <a:solidFill>
                  <a:srgbClr val="3C3C3B"/>
                </a:solidFill>
              </a:rPr>
              <a:t>Use a feeling thermometer, or traffic light system, to avoid a build up or over-reactions to their emotions</a:t>
            </a:r>
          </a:p>
          <a:p>
            <a:pPr marL="285750" indent="-285750">
              <a:buFont typeface="Courier New" pitchFamily="49" charset="0"/>
              <a:buChar char="o"/>
            </a:pPr>
            <a:r>
              <a:rPr lang="en-GB" dirty="0">
                <a:solidFill>
                  <a:srgbClr val="3C3C3B"/>
                </a:solidFill>
              </a:rPr>
              <a:t>Notice when your child is doing well/what has been asked and </a:t>
            </a:r>
            <a:r>
              <a:rPr lang="en-GB" b="1" dirty="0">
                <a:solidFill>
                  <a:srgbClr val="00B050"/>
                </a:solidFill>
              </a:rPr>
              <a:t>PRAISE, </a:t>
            </a:r>
            <a:r>
              <a:rPr lang="en-GB" b="1" dirty="0">
                <a:solidFill>
                  <a:srgbClr val="F6BC1C"/>
                </a:solidFill>
              </a:rPr>
              <a:t>PRAISE, </a:t>
            </a:r>
            <a:r>
              <a:rPr lang="en-GB" b="1" dirty="0">
                <a:solidFill>
                  <a:srgbClr val="005B9C">
                    <a:lumMod val="40000"/>
                    <a:lumOff val="60000"/>
                  </a:srgbClr>
                </a:solidFill>
              </a:rPr>
              <a:t>PRAISE, </a:t>
            </a:r>
            <a:r>
              <a:rPr lang="en-GB" b="1" u="sng" dirty="0">
                <a:solidFill>
                  <a:srgbClr val="FF0000"/>
                </a:solidFill>
              </a:rPr>
              <a:t>IF APPROPRIATE </a:t>
            </a:r>
            <a:r>
              <a:rPr lang="en-GB" b="1" dirty="0">
                <a:solidFill>
                  <a:srgbClr val="3C3C3B"/>
                </a:solidFill>
              </a:rPr>
              <a:t>(some children find praise very challenging and it can have the opposite effect!)</a:t>
            </a:r>
            <a:endParaRPr lang="en-GB" b="1" dirty="0">
              <a:solidFill>
                <a:srgbClr val="005B9C">
                  <a:lumMod val="40000"/>
                  <a:lumOff val="60000"/>
                </a:srgbClr>
              </a:solidFill>
            </a:endParaRPr>
          </a:p>
          <a:p>
            <a:pPr marL="285750" indent="-285750">
              <a:buFont typeface="Courier New" pitchFamily="49" charset="0"/>
              <a:buChar char="o"/>
            </a:pPr>
            <a:r>
              <a:rPr lang="en-GB" dirty="0">
                <a:solidFill>
                  <a:srgbClr val="3C3C3B"/>
                </a:solidFill>
              </a:rPr>
              <a:t>Encourage the child to take ‘time-out’ to calm down</a:t>
            </a:r>
          </a:p>
          <a:p>
            <a:pPr marL="285750" indent="-285750">
              <a:buFont typeface="Courier New" pitchFamily="49" charset="0"/>
              <a:buChar char="o"/>
            </a:pPr>
            <a:r>
              <a:rPr lang="en-GB" dirty="0">
                <a:solidFill>
                  <a:srgbClr val="3C3C3B"/>
                </a:solidFill>
              </a:rPr>
              <a:t>Develop their self-esteem - give age appropriate responsibilities</a:t>
            </a:r>
          </a:p>
          <a:p>
            <a:pPr marL="285750" indent="-285750">
              <a:buFont typeface="Courier New" pitchFamily="49" charset="0"/>
              <a:buChar char="o"/>
            </a:pPr>
            <a:r>
              <a:rPr lang="en-GB" dirty="0">
                <a:solidFill>
                  <a:srgbClr val="3C3C3B"/>
                </a:solidFill>
              </a:rPr>
              <a:t>Good communication between adults - role modelling is important!! </a:t>
            </a:r>
          </a:p>
          <a:p>
            <a:pPr marL="285750" indent="-285750">
              <a:buFont typeface="Courier New" pitchFamily="49" charset="0"/>
              <a:buChar char="o"/>
            </a:pPr>
            <a:r>
              <a:rPr lang="en-GB" dirty="0">
                <a:solidFill>
                  <a:srgbClr val="3C3C3B"/>
                </a:solidFill>
              </a:rPr>
              <a:t>Set clear expectations i.e. what it is, and how; I expect you to speak to teachers calmly and politely </a:t>
            </a:r>
          </a:p>
          <a:p>
            <a:pPr marL="285750" indent="-285750">
              <a:buFont typeface="Courier New" pitchFamily="49" charset="0"/>
              <a:buChar char="o"/>
            </a:pPr>
            <a:r>
              <a:rPr lang="en-GB" dirty="0">
                <a:solidFill>
                  <a:srgbClr val="3C3C3B"/>
                </a:solidFill>
              </a:rPr>
              <a:t>Try de-escalation techniques </a:t>
            </a:r>
          </a:p>
          <a:p>
            <a:pPr marL="285750" indent="-285750">
              <a:buFont typeface="Courier New" pitchFamily="49" charset="0"/>
              <a:buChar char="o"/>
            </a:pPr>
            <a:r>
              <a:rPr lang="en-GB" dirty="0">
                <a:solidFill>
                  <a:srgbClr val="3C3C3B"/>
                </a:solidFill>
              </a:rPr>
              <a:t>Try reward charts</a:t>
            </a:r>
          </a:p>
        </p:txBody>
      </p:sp>
    </p:spTree>
    <p:extLst>
      <p:ext uri="{BB962C8B-B14F-4D97-AF65-F5344CB8AC3E}">
        <p14:creationId xmlns:p14="http://schemas.microsoft.com/office/powerpoint/2010/main" val="375099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84616"/>
            <a:ext cx="8229600" cy="544899"/>
          </a:xfrm>
        </p:spPr>
        <p:txBody>
          <a:bodyPr>
            <a:normAutofit/>
          </a:bodyPr>
          <a:lstStyle/>
          <a:p>
            <a:r>
              <a:rPr lang="en-GB" b="1" dirty="0"/>
              <a:t>Positive Behaviour Support ABC</a:t>
            </a:r>
            <a:endParaRPr lang="en-US" b="1" dirty="0"/>
          </a:p>
        </p:txBody>
      </p:sp>
      <p:sp>
        <p:nvSpPr>
          <p:cNvPr id="3" name="Content Placeholder 2"/>
          <p:cNvSpPr>
            <a:spLocks noGrp="1"/>
          </p:cNvSpPr>
          <p:nvPr>
            <p:ph sz="half" idx="4294967295"/>
          </p:nvPr>
        </p:nvSpPr>
        <p:spPr>
          <a:xfrm>
            <a:off x="750404" y="2207644"/>
            <a:ext cx="7643192" cy="2442712"/>
          </a:xfrm>
        </p:spPr>
        <p:txBody>
          <a:bodyPr>
            <a:normAutofit/>
          </a:bodyPr>
          <a:lstStyle/>
          <a:p>
            <a:pPr>
              <a:buFont typeface="Wingdings" pitchFamily="2" charset="2"/>
              <a:buChar char="q"/>
            </a:pPr>
            <a:endParaRPr lang="en-GB" dirty="0"/>
          </a:p>
          <a:p>
            <a:endParaRPr lang="en-US" dirty="0"/>
          </a:p>
        </p:txBody>
      </p:sp>
      <p:sp>
        <p:nvSpPr>
          <p:cNvPr id="5" name="TextBox 4"/>
          <p:cNvSpPr txBox="1"/>
          <p:nvPr/>
        </p:nvSpPr>
        <p:spPr>
          <a:xfrm>
            <a:off x="677462" y="1988840"/>
            <a:ext cx="8352928" cy="4339650"/>
          </a:xfrm>
          <a:prstGeom prst="rect">
            <a:avLst/>
          </a:prstGeom>
          <a:noFill/>
        </p:spPr>
        <p:txBody>
          <a:bodyPr wrap="square" rtlCol="0">
            <a:spAutoFit/>
          </a:bodyPr>
          <a:lstStyle/>
          <a:p>
            <a:pPr marL="342900" indent="-342900">
              <a:buFont typeface="Arial" panose="020B0604020202020204" pitchFamily="34" charset="0"/>
              <a:buChar char="•"/>
            </a:pPr>
            <a:r>
              <a:rPr lang="en-GB" sz="2000" dirty="0"/>
              <a:t>Often when an incident has happened, it is easy to react to the outburst. Think </a:t>
            </a:r>
            <a:r>
              <a:rPr lang="en-GB" sz="2000" dirty="0">
                <a:solidFill>
                  <a:schemeClr val="accent1">
                    <a:lumMod val="60000"/>
                    <a:lumOff val="40000"/>
                  </a:schemeClr>
                </a:solidFill>
              </a:rPr>
              <a:t>A</a:t>
            </a:r>
            <a:r>
              <a:rPr lang="en-GB" sz="2000" dirty="0">
                <a:solidFill>
                  <a:srgbClr val="7030A0"/>
                </a:solidFill>
              </a:rPr>
              <a:t>B</a:t>
            </a:r>
            <a:r>
              <a:rPr lang="en-GB" sz="2000" dirty="0">
                <a:solidFill>
                  <a:srgbClr val="00B050"/>
                </a:solidFill>
              </a:rPr>
              <a:t>C</a:t>
            </a:r>
          </a:p>
          <a:p>
            <a:r>
              <a:rPr lang="en-GB" sz="2000" dirty="0"/>
              <a:t>	</a:t>
            </a:r>
            <a:r>
              <a:rPr lang="en-GB" sz="2000" dirty="0">
                <a:solidFill>
                  <a:schemeClr val="accent5">
                    <a:lumMod val="40000"/>
                    <a:lumOff val="60000"/>
                  </a:schemeClr>
                </a:solidFill>
              </a:rPr>
              <a:t>A</a:t>
            </a:r>
            <a:r>
              <a:rPr lang="en-GB" sz="2000" dirty="0"/>
              <a:t>- Antecedent: What happened before?</a:t>
            </a:r>
          </a:p>
          <a:p>
            <a:r>
              <a:rPr lang="en-GB" sz="2000" dirty="0"/>
              <a:t>	</a:t>
            </a:r>
            <a:r>
              <a:rPr lang="en-GB" sz="2000" dirty="0">
                <a:solidFill>
                  <a:srgbClr val="7030A0"/>
                </a:solidFill>
              </a:rPr>
              <a:t>B</a:t>
            </a:r>
            <a:r>
              <a:rPr lang="en-GB" sz="2000" dirty="0"/>
              <a:t>- Behaviour: What did the child do?</a:t>
            </a:r>
          </a:p>
          <a:p>
            <a:r>
              <a:rPr lang="en-GB" sz="2000" dirty="0"/>
              <a:t>	</a:t>
            </a:r>
            <a:r>
              <a:rPr lang="en-GB" sz="2000" dirty="0">
                <a:solidFill>
                  <a:srgbClr val="00B050"/>
                </a:solidFill>
              </a:rPr>
              <a:t>C</a:t>
            </a:r>
            <a:r>
              <a:rPr lang="en-GB" sz="2000" dirty="0"/>
              <a:t>- Consequence: What happened after?</a:t>
            </a:r>
          </a:p>
          <a:p>
            <a:endParaRPr lang="en-GB" sz="2000" dirty="0"/>
          </a:p>
          <a:p>
            <a:r>
              <a:rPr lang="en-GB" dirty="0"/>
              <a:t>Breaking an incident down, can help to identify the trigger, and learn break the pattern. </a:t>
            </a:r>
          </a:p>
          <a:p>
            <a:r>
              <a:rPr lang="en-GB" dirty="0"/>
              <a:t>Often children with ASD hold on to events that happened earlier in the day, with an outburst several hours later. </a:t>
            </a:r>
          </a:p>
          <a:p>
            <a:r>
              <a:rPr lang="en-GB" dirty="0"/>
              <a:t>Often children with ADHD can be more reactive and immediate in situations.</a:t>
            </a:r>
          </a:p>
          <a:p>
            <a:endParaRPr lang="en-GB" sz="2000" dirty="0"/>
          </a:p>
          <a:p>
            <a:r>
              <a:rPr lang="en-GB" dirty="0"/>
              <a:t>Helping your child to break down their feelings and causes, can help them with identifying and regulating where their emotions come from and why.</a:t>
            </a:r>
          </a:p>
          <a:p>
            <a:endParaRPr lang="en-GB" dirty="0"/>
          </a:p>
        </p:txBody>
      </p:sp>
    </p:spTree>
    <p:extLst>
      <p:ext uri="{BB962C8B-B14F-4D97-AF65-F5344CB8AC3E}">
        <p14:creationId xmlns:p14="http://schemas.microsoft.com/office/powerpoint/2010/main" val="3966417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100" b="1" dirty="0">
                <a:solidFill>
                  <a:srgbClr val="F6D21C"/>
                </a:solidFill>
              </a:rPr>
              <a:t>Become a detective</a:t>
            </a:r>
            <a:br>
              <a:rPr lang="en-GB" b="1" dirty="0">
                <a:solidFill>
                  <a:srgbClr val="7030A0"/>
                </a:solidFill>
              </a:rPr>
            </a:br>
            <a:endParaRPr lang="en-GB" dirty="0"/>
          </a:p>
        </p:txBody>
      </p:sp>
      <p:sp>
        <p:nvSpPr>
          <p:cNvPr id="6" name="Content Placeholder 5"/>
          <p:cNvSpPr>
            <a:spLocks noGrp="1"/>
          </p:cNvSpPr>
          <p:nvPr>
            <p:ph idx="1"/>
          </p:nvPr>
        </p:nvSpPr>
        <p:spPr>
          <a:xfrm>
            <a:off x="457199" y="1994412"/>
            <a:ext cx="8217429" cy="4242899"/>
          </a:xfrm>
        </p:spPr>
        <p:txBody>
          <a:bodyPr/>
          <a:lstStyle/>
          <a:p>
            <a:r>
              <a:rPr lang="en-GB" sz="1800" b="1" dirty="0">
                <a:solidFill>
                  <a:schemeClr val="tx1"/>
                </a:solidFill>
              </a:rPr>
              <a:t>It is key to understand what is driving your child’s behaviour.</a:t>
            </a:r>
          </a:p>
          <a:p>
            <a:r>
              <a:rPr lang="en-GB" sz="1800" b="1" dirty="0">
                <a:solidFill>
                  <a:schemeClr val="tx1"/>
                </a:solidFill>
              </a:rPr>
              <a:t>Don’t just deal with the behaviour, try to find and understand the triggers.</a:t>
            </a:r>
            <a:endParaRPr lang="en-GB" sz="1800" dirty="0">
              <a:solidFill>
                <a:schemeClr val="tx1"/>
              </a:solidFill>
            </a:endParaRPr>
          </a:p>
          <a:p>
            <a:pPr marL="0" indent="0">
              <a:buNone/>
            </a:pPr>
            <a:endParaRPr lang="en-GB" dirty="0"/>
          </a:p>
        </p:txBody>
      </p:sp>
      <p:pic>
        <p:nvPicPr>
          <p:cNvPr id="1026" name="Picture 2" descr="C:\Users\DUNNIGAL\AppData\Local\Microsoft\Windows\Temporary Internet Files\Content.IE5\U9Z1K2EF\13891138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372" y="3429000"/>
            <a:ext cx="3639392" cy="38336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wearing a black hat&#10;&#10;Description automatically generated">
            <a:extLst>
              <a:ext uri="{FF2B5EF4-FFF2-40B4-BE49-F238E27FC236}">
                <a16:creationId xmlns:a16="http://schemas.microsoft.com/office/drawing/2014/main" id="{43C84836-6600-4849-9233-D0CC6A8250DB}"/>
              </a:ext>
            </a:extLst>
          </p:cNvPr>
          <p:cNvPicPr>
            <a:picLocks noChangeAspect="1"/>
          </p:cNvPicPr>
          <p:nvPr/>
        </p:nvPicPr>
        <p:blipFill>
          <a:blip r:embed="rId4"/>
          <a:stretch>
            <a:fillRect/>
          </a:stretch>
        </p:blipFill>
        <p:spPr>
          <a:xfrm>
            <a:off x="4930147" y="3763536"/>
            <a:ext cx="4018275" cy="2808311"/>
          </a:xfrm>
          <a:prstGeom prst="rect">
            <a:avLst/>
          </a:prstGeom>
        </p:spPr>
      </p:pic>
    </p:spTree>
    <p:extLst>
      <p:ext uri="{BB962C8B-B14F-4D97-AF65-F5344CB8AC3E}">
        <p14:creationId xmlns:p14="http://schemas.microsoft.com/office/powerpoint/2010/main" val="421750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A2C16-3EC8-41C3-82E7-B15E12481C08}"/>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r>
              <a:rPr lang="en-GB" dirty="0"/>
              <a:t>Support  for parents </a:t>
            </a:r>
          </a:p>
          <a:p>
            <a:r>
              <a:rPr lang="en-GB" dirty="0"/>
              <a:t>Post diagnostic workshops</a:t>
            </a:r>
          </a:p>
          <a:p>
            <a:r>
              <a:rPr lang="en-GB" dirty="0"/>
              <a:t>Bexley Local Offer  </a:t>
            </a:r>
          </a:p>
          <a:p>
            <a:r>
              <a:rPr lang="en-GB" dirty="0"/>
              <a:t>Advice </a:t>
            </a:r>
          </a:p>
          <a:p>
            <a:r>
              <a:rPr lang="en-GB" dirty="0"/>
              <a:t>Events</a:t>
            </a:r>
          </a:p>
          <a:p>
            <a:pPr marL="360362" lvl="1" indent="0">
              <a:buNone/>
            </a:pPr>
            <a:endParaRPr lang="en-GB" dirty="0"/>
          </a:p>
        </p:txBody>
      </p:sp>
      <p:sp>
        <p:nvSpPr>
          <p:cNvPr id="7" name="Title 6">
            <a:extLst>
              <a:ext uri="{FF2B5EF4-FFF2-40B4-BE49-F238E27FC236}">
                <a16:creationId xmlns:a16="http://schemas.microsoft.com/office/drawing/2014/main" id="{DC4FE133-9E5D-418D-A260-2417502326CC}"/>
              </a:ext>
            </a:extLst>
          </p:cNvPr>
          <p:cNvSpPr>
            <a:spLocks noGrp="1"/>
          </p:cNvSpPr>
          <p:nvPr>
            <p:ph type="title"/>
          </p:nvPr>
        </p:nvSpPr>
        <p:spPr/>
        <p:txBody>
          <a:bodyPr>
            <a:normAutofit fontScale="90000"/>
          </a:bodyPr>
          <a:lstStyle/>
          <a:p>
            <a:r>
              <a:rPr lang="en-GB" b="1" dirty="0"/>
              <a:t>Recommendations and resources</a:t>
            </a:r>
            <a:br>
              <a:rPr lang="en-GB" dirty="0"/>
            </a:br>
            <a:endParaRPr lang="en-GB" dirty="0"/>
          </a:p>
        </p:txBody>
      </p:sp>
      <p:pic>
        <p:nvPicPr>
          <p:cNvPr id="2" name="Picture 1">
            <a:extLst>
              <a:ext uri="{FF2B5EF4-FFF2-40B4-BE49-F238E27FC236}">
                <a16:creationId xmlns:a16="http://schemas.microsoft.com/office/drawing/2014/main" id="{CEEFFF60-13A0-48C7-BBF6-703B8BEB8B9D}"/>
              </a:ext>
            </a:extLst>
          </p:cNvPr>
          <p:cNvPicPr>
            <a:picLocks noChangeAspect="1"/>
          </p:cNvPicPr>
          <p:nvPr/>
        </p:nvPicPr>
        <p:blipFill>
          <a:blip r:embed="rId2"/>
          <a:stretch>
            <a:fillRect/>
          </a:stretch>
        </p:blipFill>
        <p:spPr>
          <a:xfrm>
            <a:off x="577362" y="2136999"/>
            <a:ext cx="2590800" cy="1371600"/>
          </a:xfrm>
          <a:prstGeom prst="rect">
            <a:avLst/>
          </a:prstGeom>
        </p:spPr>
      </p:pic>
      <p:sp>
        <p:nvSpPr>
          <p:cNvPr id="4" name="Rectangle 3">
            <a:extLst>
              <a:ext uri="{FF2B5EF4-FFF2-40B4-BE49-F238E27FC236}">
                <a16:creationId xmlns:a16="http://schemas.microsoft.com/office/drawing/2014/main" id="{8F021081-1EFF-4946-AD3D-3B6F2EDE5E76}"/>
              </a:ext>
            </a:extLst>
          </p:cNvPr>
          <p:cNvSpPr/>
          <p:nvPr/>
        </p:nvSpPr>
        <p:spPr>
          <a:xfrm>
            <a:off x="5187462" y="1994413"/>
            <a:ext cx="3499340" cy="3693319"/>
          </a:xfrm>
          <a:prstGeom prst="rect">
            <a:avLst/>
          </a:prstGeom>
        </p:spPr>
        <p:txBody>
          <a:bodyPr wrap="square">
            <a:spAutoFit/>
          </a:bodyPr>
          <a:lstStyle/>
          <a:p>
            <a:r>
              <a:rPr lang="en-GB" b="1" dirty="0">
                <a:solidFill>
                  <a:srgbClr val="C23B3B"/>
                </a:solidFill>
                <a:latin typeface="&amp;quot"/>
                <a:hlinkClick r:id="rId3"/>
              </a:rPr>
              <a:t>bexleyvoice@hotmail.co.uk</a:t>
            </a:r>
            <a:br>
              <a:rPr lang="en-GB" dirty="0"/>
            </a:br>
            <a:br>
              <a:rPr lang="en-GB" dirty="0"/>
            </a:br>
            <a:br>
              <a:rPr lang="en-GB" dirty="0"/>
            </a:br>
            <a:r>
              <a:rPr lang="en-GB" b="1" dirty="0">
                <a:solidFill>
                  <a:srgbClr val="222222"/>
                </a:solidFill>
                <a:latin typeface="&amp;quot"/>
              </a:rPr>
              <a:t>BEXLEY VOICE </a:t>
            </a:r>
          </a:p>
          <a:p>
            <a:br>
              <a:rPr lang="en-GB" b="1" dirty="0">
                <a:solidFill>
                  <a:srgbClr val="222222"/>
                </a:solidFill>
                <a:latin typeface="&amp;quot"/>
              </a:rPr>
            </a:br>
            <a:r>
              <a:rPr lang="en-GB" dirty="0">
                <a:solidFill>
                  <a:srgbClr val="222222"/>
                </a:solidFill>
                <a:latin typeface="&amp;quot"/>
              </a:rPr>
              <a:t>NORMANDY CHILDRENS CENTRE</a:t>
            </a:r>
            <a:br>
              <a:rPr lang="en-GB" dirty="0">
                <a:solidFill>
                  <a:srgbClr val="222222"/>
                </a:solidFill>
                <a:latin typeface="&amp;quot"/>
              </a:rPr>
            </a:br>
            <a:r>
              <a:rPr lang="en-GB" dirty="0">
                <a:solidFill>
                  <a:srgbClr val="222222"/>
                </a:solidFill>
                <a:latin typeface="&amp;quot"/>
              </a:rPr>
              <a:t>FAIRFORD AVENUE, BARNEHURST</a:t>
            </a:r>
            <a:br>
              <a:rPr lang="en-GB" dirty="0">
                <a:solidFill>
                  <a:srgbClr val="222222"/>
                </a:solidFill>
                <a:latin typeface="&amp;quot"/>
              </a:rPr>
            </a:br>
            <a:r>
              <a:rPr lang="en-GB" dirty="0">
                <a:solidFill>
                  <a:srgbClr val="222222"/>
                </a:solidFill>
                <a:latin typeface="&amp;quot"/>
              </a:rPr>
              <a:t>KENT DA7 6QP</a:t>
            </a:r>
            <a:br>
              <a:rPr lang="en-GB" dirty="0"/>
            </a:br>
            <a:br>
              <a:rPr lang="en-GB" dirty="0"/>
            </a:br>
            <a:r>
              <a:rPr lang="en-GB" b="1" dirty="0">
                <a:solidFill>
                  <a:srgbClr val="222222"/>
                </a:solidFill>
                <a:latin typeface="&amp;quot"/>
              </a:rPr>
              <a:t> </a:t>
            </a:r>
            <a:br>
              <a:rPr lang="en-GB" dirty="0"/>
            </a:br>
            <a:r>
              <a:rPr lang="en-GB" b="1" dirty="0">
                <a:solidFill>
                  <a:srgbClr val="222222"/>
                </a:solidFill>
                <a:latin typeface="&amp;quot"/>
              </a:rPr>
              <a:t>Helpline</a:t>
            </a:r>
            <a:br>
              <a:rPr lang="en-GB" b="1" dirty="0">
                <a:solidFill>
                  <a:srgbClr val="222222"/>
                </a:solidFill>
                <a:latin typeface="&amp;quot"/>
              </a:rPr>
            </a:br>
            <a:r>
              <a:rPr lang="en-GB" dirty="0">
                <a:solidFill>
                  <a:srgbClr val="222222"/>
                </a:solidFill>
                <a:latin typeface="&amp;quot"/>
              </a:rPr>
              <a:t>07512 409 936  (Thursday)</a:t>
            </a:r>
            <a:br>
              <a:rPr lang="en-GB" dirty="0"/>
            </a:br>
            <a:endParaRPr lang="en-GB" dirty="0"/>
          </a:p>
        </p:txBody>
      </p:sp>
    </p:spTree>
    <p:extLst>
      <p:ext uri="{BB962C8B-B14F-4D97-AF65-F5344CB8AC3E}">
        <p14:creationId xmlns:p14="http://schemas.microsoft.com/office/powerpoint/2010/main" val="1165156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Local resources</a:t>
            </a:r>
          </a:p>
        </p:txBody>
      </p:sp>
      <p:pic>
        <p:nvPicPr>
          <p:cNvPr id="4" name="Content Placeholder 3"/>
          <p:cNvPicPr>
            <a:picLocks noGrp="1"/>
          </p:cNvPicPr>
          <p:nvPr>
            <p:ph idx="1"/>
          </p:nvPr>
        </p:nvPicPr>
        <p:blipFill rotWithShape="1">
          <a:blip r:embed="rId2"/>
          <a:srcRect l="21968" t="17617" r="38446" b="5700"/>
          <a:stretch/>
        </p:blipFill>
        <p:spPr bwMode="auto">
          <a:xfrm>
            <a:off x="457200" y="1988839"/>
            <a:ext cx="2598171" cy="444541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srcRect l="13678" t="45855" r="49844" b="21502"/>
          <a:stretch/>
        </p:blipFill>
        <p:spPr bwMode="auto">
          <a:xfrm>
            <a:off x="5600700" y="1988839"/>
            <a:ext cx="2773865" cy="170393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21117" t="30120" r="39442" b="21928"/>
          <a:stretch/>
        </p:blipFill>
        <p:spPr bwMode="auto">
          <a:xfrm>
            <a:off x="5600699" y="3838506"/>
            <a:ext cx="2773865" cy="2595748"/>
          </a:xfrm>
          <a:prstGeom prst="rect">
            <a:avLst/>
          </a:prstGeom>
          <a:ln>
            <a:noFill/>
          </a:ln>
          <a:extLst>
            <a:ext uri="{53640926-AAD7-44D8-BBD7-CCE9431645EC}">
              <a14:shadowObscured xmlns:a14="http://schemas.microsoft.com/office/drawing/2010/main"/>
            </a:ext>
          </a:extLst>
        </p:spPr>
      </p:pic>
      <p:pic>
        <p:nvPicPr>
          <p:cNvPr id="9" name="Picture 8" descr="A picture containing food&#10;&#10;Description automatically generated">
            <a:extLst>
              <a:ext uri="{FF2B5EF4-FFF2-40B4-BE49-F238E27FC236}">
                <a16:creationId xmlns:a16="http://schemas.microsoft.com/office/drawing/2014/main" id="{E6112E87-9CAA-49EB-8B8D-AB21FB7CCFBF}"/>
              </a:ext>
            </a:extLst>
          </p:cNvPr>
          <p:cNvPicPr>
            <a:picLocks noChangeAspect="1"/>
          </p:cNvPicPr>
          <p:nvPr/>
        </p:nvPicPr>
        <p:blipFill>
          <a:blip r:embed="rId5"/>
          <a:stretch>
            <a:fillRect/>
          </a:stretch>
        </p:blipFill>
        <p:spPr>
          <a:xfrm>
            <a:off x="3371893" y="1988840"/>
            <a:ext cx="1842495" cy="1783060"/>
          </a:xfrm>
          <a:prstGeom prst="rect">
            <a:avLst/>
          </a:prstGeom>
        </p:spPr>
      </p:pic>
      <p:pic>
        <p:nvPicPr>
          <p:cNvPr id="11" name="Picture 10" descr="A picture containing room, drawing, table&#10;&#10;Description automatically generated">
            <a:extLst>
              <a:ext uri="{FF2B5EF4-FFF2-40B4-BE49-F238E27FC236}">
                <a16:creationId xmlns:a16="http://schemas.microsoft.com/office/drawing/2014/main" id="{BB6530E5-1312-422F-8FC6-97281DCA5B19}"/>
              </a:ext>
            </a:extLst>
          </p:cNvPr>
          <p:cNvPicPr>
            <a:picLocks noChangeAspect="1"/>
          </p:cNvPicPr>
          <p:nvPr/>
        </p:nvPicPr>
        <p:blipFill>
          <a:blip r:embed="rId6"/>
          <a:stretch>
            <a:fillRect/>
          </a:stretch>
        </p:blipFill>
        <p:spPr>
          <a:xfrm>
            <a:off x="6049287" y="2521030"/>
            <a:ext cx="1876687" cy="1171739"/>
          </a:xfrm>
          <a:prstGeom prst="rect">
            <a:avLst/>
          </a:prstGeom>
        </p:spPr>
      </p:pic>
      <p:pic>
        <p:nvPicPr>
          <p:cNvPr id="13" name="Picture 12" descr="A picture containing player, holding&#10;&#10;Description automatically generated">
            <a:extLst>
              <a:ext uri="{FF2B5EF4-FFF2-40B4-BE49-F238E27FC236}">
                <a16:creationId xmlns:a16="http://schemas.microsoft.com/office/drawing/2014/main" id="{E3F49EFF-F4C2-4FF5-BC38-ACA17504F610}"/>
              </a:ext>
            </a:extLst>
          </p:cNvPr>
          <p:cNvPicPr>
            <a:picLocks noChangeAspect="1"/>
          </p:cNvPicPr>
          <p:nvPr/>
        </p:nvPicPr>
        <p:blipFill>
          <a:blip r:embed="rId7"/>
          <a:stretch>
            <a:fillRect/>
          </a:stretch>
        </p:blipFill>
        <p:spPr>
          <a:xfrm>
            <a:off x="3371892" y="3973199"/>
            <a:ext cx="1842495" cy="2445929"/>
          </a:xfrm>
          <a:prstGeom prst="rect">
            <a:avLst/>
          </a:prstGeom>
        </p:spPr>
      </p:pic>
    </p:spTree>
    <p:extLst>
      <p:ext uri="{BB962C8B-B14F-4D97-AF65-F5344CB8AC3E}">
        <p14:creationId xmlns:p14="http://schemas.microsoft.com/office/powerpoint/2010/main" val="2832064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Local support networks</a:t>
            </a:r>
          </a:p>
        </p:txBody>
      </p:sp>
      <p:sp>
        <p:nvSpPr>
          <p:cNvPr id="3" name="Content Placeholder 2"/>
          <p:cNvSpPr>
            <a:spLocks noGrp="1"/>
          </p:cNvSpPr>
          <p:nvPr>
            <p:ph idx="1"/>
          </p:nvPr>
        </p:nvSpPr>
        <p:spPr>
          <a:xfrm>
            <a:off x="323528" y="1916832"/>
            <a:ext cx="8217429" cy="4464496"/>
          </a:xfrm>
        </p:spPr>
        <p:txBody>
          <a:bodyPr>
            <a:normAutofit fontScale="55000" lnSpcReduction="20000"/>
          </a:bodyPr>
          <a:lstStyle/>
          <a:p>
            <a:pPr marL="0" indent="0">
              <a:buNone/>
            </a:pPr>
            <a:endParaRPr lang="en-GB" dirty="0"/>
          </a:p>
          <a:p>
            <a:r>
              <a:rPr lang="en-GB" sz="2600" b="1" dirty="0"/>
              <a:t>Bexley SNAP</a:t>
            </a:r>
          </a:p>
          <a:p>
            <a:pPr marL="360362" lvl="1" indent="0">
              <a:buNone/>
            </a:pPr>
            <a:r>
              <a:rPr lang="en-GB" sz="2600" dirty="0"/>
              <a:t>Normandy Children's Centre</a:t>
            </a:r>
            <a:br>
              <a:rPr lang="en-GB" sz="2600" dirty="0"/>
            </a:br>
            <a:r>
              <a:rPr lang="en-GB" sz="2600" dirty="0" err="1"/>
              <a:t>Fairford</a:t>
            </a:r>
            <a:r>
              <a:rPr lang="en-GB" sz="2600" dirty="0"/>
              <a:t> Avenue</a:t>
            </a:r>
            <a:br>
              <a:rPr lang="en-GB" sz="2600" dirty="0"/>
            </a:br>
            <a:r>
              <a:rPr lang="en-GB" sz="2600" dirty="0" err="1"/>
              <a:t>Barnehurst</a:t>
            </a:r>
            <a:br>
              <a:rPr lang="en-GB" sz="2600" dirty="0"/>
            </a:br>
            <a:r>
              <a:rPr lang="en-GB" sz="2600" dirty="0"/>
              <a:t>DA7 6QP</a:t>
            </a:r>
          </a:p>
          <a:p>
            <a:pPr marL="360362" lvl="1" indent="0">
              <a:buNone/>
            </a:pPr>
            <a:r>
              <a:rPr lang="en-GB" sz="2600" dirty="0"/>
              <a:t>Telephone: 01322 334192</a:t>
            </a:r>
          </a:p>
          <a:p>
            <a:pPr marL="360362" lvl="1" indent="0">
              <a:buNone/>
            </a:pPr>
            <a:r>
              <a:rPr lang="en-GB" sz="2600" dirty="0"/>
              <a:t>Email: </a:t>
            </a:r>
            <a:r>
              <a:rPr lang="en-GB" sz="2600" dirty="0">
                <a:hlinkClick r:id="rId2"/>
              </a:rPr>
              <a:t>admin@bexleysnap.org.uk</a:t>
            </a:r>
            <a:endParaRPr lang="en-GB" sz="2600" dirty="0"/>
          </a:p>
          <a:p>
            <a:pPr marL="0" indent="0">
              <a:buNone/>
            </a:pPr>
            <a:endParaRPr lang="en-GB" sz="2600" dirty="0"/>
          </a:p>
          <a:p>
            <a:r>
              <a:rPr lang="en-GB" sz="2600" b="1" dirty="0"/>
              <a:t>Bexley has an Autism Hour interactive map: </a:t>
            </a:r>
            <a:r>
              <a:rPr lang="en-GB" sz="2600" dirty="0">
                <a:hlinkClick r:id="rId3"/>
              </a:rPr>
              <a:t>www.autism.org.uk</a:t>
            </a:r>
            <a:r>
              <a:rPr lang="en-GB" sz="2600" dirty="0"/>
              <a:t> and you can find more information about permanent quiet hours via Bexley Local offers. </a:t>
            </a:r>
          </a:p>
          <a:p>
            <a:r>
              <a:rPr lang="en-GB" sz="2600" b="1" dirty="0"/>
              <a:t>Beavers swimming club for people with learning difficulties</a:t>
            </a:r>
            <a:r>
              <a:rPr lang="en-GB" sz="2600" dirty="0"/>
              <a:t>– Fridays 6-7:30pm Crook Log </a:t>
            </a:r>
            <a:r>
              <a:rPr lang="en-GB" sz="2500" dirty="0"/>
              <a:t>- 0203 393 8305</a:t>
            </a:r>
          </a:p>
          <a:p>
            <a:r>
              <a:rPr lang="en-GB" sz="2600" b="1" dirty="0"/>
              <a:t>Cinema screenings </a:t>
            </a:r>
            <a:r>
              <a:rPr lang="en-GB" sz="2600" dirty="0"/>
              <a:t>– aimed at autism  </a:t>
            </a:r>
            <a:r>
              <a:rPr lang="en-GB" sz="2600" dirty="0">
                <a:hlinkClick r:id="rId4"/>
              </a:rPr>
              <a:t>https://www.dimensions-uk.org/get-involved/campaigns/autism-friendly-cinema-screenings/</a:t>
            </a:r>
            <a:r>
              <a:rPr lang="en-GB" sz="2600" dirty="0"/>
              <a:t> </a:t>
            </a:r>
          </a:p>
          <a:p>
            <a:r>
              <a:rPr lang="en-GB" sz="2600" b="1" dirty="0"/>
              <a:t>Morrison’s -</a:t>
            </a:r>
            <a:r>
              <a:rPr lang="en-GB" sz="2600" dirty="0"/>
              <a:t> Quiet hour takes place every Saturday from 9 to 10am. Dimmed lights , no music, avoid </a:t>
            </a:r>
            <a:r>
              <a:rPr lang="en-GB" sz="2600" dirty="0" err="1"/>
              <a:t>tannoy</a:t>
            </a:r>
            <a:r>
              <a:rPr lang="en-GB" sz="2600" dirty="0"/>
              <a:t>, check beeps and other electricals turned down, poster is placed out side to inform  customers of quiet hour.</a:t>
            </a:r>
          </a:p>
          <a:p>
            <a:r>
              <a:rPr lang="en-GB" sz="2600" b="1" dirty="0"/>
              <a:t>Sainsburys: </a:t>
            </a:r>
            <a:r>
              <a:rPr lang="en-GB" sz="2600" dirty="0"/>
              <a:t>Monday morning, Wednesday afternoon and Saturday Morning.</a:t>
            </a:r>
          </a:p>
          <a:p>
            <a:r>
              <a:rPr lang="en-GB" sz="2600" b="1" dirty="0"/>
              <a:t>Entertainer, COOP and Marks and </a:t>
            </a:r>
            <a:r>
              <a:rPr lang="en-GB" sz="2600" b="1" dirty="0" err="1"/>
              <a:t>Spencers</a:t>
            </a:r>
            <a:r>
              <a:rPr lang="en-GB" sz="2600" b="1" dirty="0"/>
              <a:t> </a:t>
            </a:r>
            <a:r>
              <a:rPr lang="en-GB" sz="2600" dirty="0"/>
              <a:t>stores have some quiet slots</a:t>
            </a:r>
          </a:p>
          <a:p>
            <a:r>
              <a:rPr lang="en-GB" sz="2600" b="1" dirty="0"/>
              <a:t>INTU shopping centres </a:t>
            </a:r>
            <a:r>
              <a:rPr lang="en-GB" sz="2600" dirty="0"/>
              <a:t>– Reportedly all staff are trained in supporting those on the spectrum</a:t>
            </a:r>
          </a:p>
          <a:p>
            <a:r>
              <a:rPr lang="en-GB" sz="2600" b="1" dirty="0"/>
              <a:t>Chewigem.co.uk </a:t>
            </a:r>
            <a:r>
              <a:rPr lang="en-GB" sz="2600" dirty="0"/>
              <a:t>(sensory chewing materials) </a:t>
            </a:r>
          </a:p>
          <a:p>
            <a:r>
              <a:rPr lang="en-GB" sz="2600" b="1" dirty="0"/>
              <a:t>Bexley Enterprise College </a:t>
            </a:r>
            <a:r>
              <a:rPr lang="en-GB" sz="2600" dirty="0"/>
              <a:t>(a range of free family courses to support school learning) 0203 045 5176 </a:t>
            </a:r>
          </a:p>
        </p:txBody>
      </p:sp>
    </p:spTree>
    <p:extLst>
      <p:ext uri="{BB962C8B-B14F-4D97-AF65-F5344CB8AC3E}">
        <p14:creationId xmlns:p14="http://schemas.microsoft.com/office/powerpoint/2010/main" val="3350702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A2C16-3EC8-41C3-82E7-B15E12481C08}"/>
              </a:ext>
            </a:extLst>
          </p:cNvPr>
          <p:cNvSpPr>
            <a:spLocks noGrp="1"/>
          </p:cNvSpPr>
          <p:nvPr>
            <p:ph idx="1"/>
          </p:nvPr>
        </p:nvSpPr>
        <p:spPr/>
        <p:txBody>
          <a:bodyPr/>
          <a:lstStyle/>
          <a:p>
            <a:r>
              <a:rPr lang="en-GB" dirty="0"/>
              <a:t>Don’t panic !  (try not to)</a:t>
            </a:r>
          </a:p>
          <a:p>
            <a:r>
              <a:rPr lang="en-GB" dirty="0"/>
              <a:t>Understand and identify patterns </a:t>
            </a:r>
          </a:p>
          <a:p>
            <a:r>
              <a:rPr lang="en-GB" dirty="0"/>
              <a:t>Keep a record / diary and look out for triggers</a:t>
            </a:r>
          </a:p>
          <a:p>
            <a:r>
              <a:rPr lang="en-GB" dirty="0"/>
              <a:t>Give yourself marks out of ten for how you manage (it will vary)</a:t>
            </a:r>
          </a:p>
          <a:p>
            <a:r>
              <a:rPr lang="en-GB" dirty="0"/>
              <a:t>Good day, bad day, somewhere in between? </a:t>
            </a:r>
          </a:p>
          <a:p>
            <a:r>
              <a:rPr lang="en-GB" dirty="0"/>
              <a:t>You </a:t>
            </a:r>
            <a:r>
              <a:rPr lang="en-GB" b="1" dirty="0"/>
              <a:t>know</a:t>
            </a:r>
            <a:r>
              <a:rPr lang="en-GB" dirty="0"/>
              <a:t> your child and know when something is wrong</a:t>
            </a:r>
          </a:p>
          <a:p>
            <a:r>
              <a:rPr lang="en-GB" dirty="0"/>
              <a:t>Consider PBS and other helpful strategies (NVR)</a:t>
            </a:r>
          </a:p>
          <a:p>
            <a:r>
              <a:rPr lang="en-US" dirty="0"/>
              <a:t>Know </a:t>
            </a:r>
            <a:r>
              <a:rPr lang="en-US" b="1" dirty="0"/>
              <a:t>when</a:t>
            </a:r>
            <a:r>
              <a:rPr lang="en-US" dirty="0"/>
              <a:t> to get help and </a:t>
            </a:r>
            <a:r>
              <a:rPr lang="en-US" b="1" dirty="0"/>
              <a:t>where</a:t>
            </a:r>
            <a:r>
              <a:rPr lang="en-US" dirty="0"/>
              <a:t> *</a:t>
            </a:r>
            <a:endParaRPr lang="en-GB" dirty="0"/>
          </a:p>
          <a:p>
            <a:endParaRPr lang="en-GB" dirty="0"/>
          </a:p>
          <a:p>
            <a:r>
              <a:rPr lang="en-GB" sz="1400" dirty="0"/>
              <a:t>* Bexley Voice and others local services can support you </a:t>
            </a:r>
            <a:endParaRPr lang="en-GB" dirty="0"/>
          </a:p>
        </p:txBody>
      </p:sp>
      <p:sp>
        <p:nvSpPr>
          <p:cNvPr id="7" name="Title 6">
            <a:extLst>
              <a:ext uri="{FF2B5EF4-FFF2-40B4-BE49-F238E27FC236}">
                <a16:creationId xmlns:a16="http://schemas.microsoft.com/office/drawing/2014/main" id="{DC4FE133-9E5D-418D-A260-2417502326CC}"/>
              </a:ext>
            </a:extLst>
          </p:cNvPr>
          <p:cNvSpPr>
            <a:spLocks noGrp="1"/>
          </p:cNvSpPr>
          <p:nvPr>
            <p:ph type="title"/>
          </p:nvPr>
        </p:nvSpPr>
        <p:spPr/>
        <p:txBody>
          <a:bodyPr>
            <a:normAutofit fontScale="90000"/>
          </a:bodyPr>
          <a:lstStyle/>
          <a:p>
            <a:r>
              <a:rPr lang="en-GB" b="1" dirty="0"/>
              <a:t>When dealing with behaviour </a:t>
            </a:r>
            <a:br>
              <a:rPr lang="en-GB" dirty="0"/>
            </a:br>
            <a:endParaRPr lang="en-GB" dirty="0"/>
          </a:p>
        </p:txBody>
      </p:sp>
    </p:spTree>
    <p:extLst>
      <p:ext uri="{BB962C8B-B14F-4D97-AF65-F5344CB8AC3E}">
        <p14:creationId xmlns:p14="http://schemas.microsoft.com/office/powerpoint/2010/main" val="225812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A2C16-3EC8-41C3-82E7-B15E12481C08}"/>
              </a:ext>
            </a:extLst>
          </p:cNvPr>
          <p:cNvSpPr>
            <a:spLocks noGrp="1"/>
          </p:cNvSpPr>
          <p:nvPr>
            <p:ph idx="1"/>
          </p:nvPr>
        </p:nvSpPr>
        <p:spPr/>
        <p:txBody>
          <a:bodyPr>
            <a:normAutofit/>
          </a:bodyPr>
          <a:lstStyle/>
          <a:p>
            <a:r>
              <a:rPr lang="en-GB" sz="1800" dirty="0"/>
              <a:t>Take 5 minutes to think about the things you wrote down earlier  </a:t>
            </a:r>
          </a:p>
          <a:p>
            <a:r>
              <a:rPr lang="en-GB" sz="1800" dirty="0"/>
              <a:t>Share your jottings with someone next to you  (if you’re ok to) </a:t>
            </a:r>
          </a:p>
          <a:p>
            <a:pPr marL="361950" lvl="1" indent="0">
              <a:buNone/>
            </a:pPr>
            <a:endParaRPr lang="en-GB" sz="1800" dirty="0"/>
          </a:p>
          <a:p>
            <a:pPr marL="361950" lvl="1" indent="0">
              <a:buNone/>
            </a:pPr>
            <a:r>
              <a:rPr lang="en-GB" sz="1800" dirty="0"/>
              <a:t>Is there </a:t>
            </a:r>
            <a:r>
              <a:rPr lang="en-GB" sz="1800" b="1" dirty="0"/>
              <a:t>one thing </a:t>
            </a:r>
            <a:r>
              <a:rPr lang="en-GB" sz="1800" dirty="0"/>
              <a:t>you’ve picked up today you think may be useful?</a:t>
            </a:r>
          </a:p>
          <a:p>
            <a:pPr marL="361950" lvl="1" indent="0">
              <a:buNone/>
            </a:pPr>
            <a:r>
              <a:rPr lang="en-GB" sz="1800" dirty="0"/>
              <a:t>Do you think you understand </a:t>
            </a:r>
            <a:r>
              <a:rPr lang="en-GB" sz="1800" b="1" dirty="0"/>
              <a:t>what is driving </a:t>
            </a:r>
            <a:r>
              <a:rPr lang="en-GB" sz="1800" dirty="0"/>
              <a:t>their behaviour ? (or yours)</a:t>
            </a:r>
          </a:p>
          <a:p>
            <a:pPr marL="0" indent="0">
              <a:buNone/>
            </a:pPr>
            <a:r>
              <a:rPr lang="en-GB" sz="1800" dirty="0"/>
              <a:t> </a:t>
            </a:r>
          </a:p>
          <a:p>
            <a:pPr marL="361950" lvl="1" indent="0">
              <a:buNone/>
            </a:pPr>
            <a:r>
              <a:rPr lang="en-GB" sz="1800" dirty="0"/>
              <a:t>Comments or questions ? </a:t>
            </a:r>
          </a:p>
          <a:p>
            <a:pPr marL="361950" lvl="1" indent="0">
              <a:buNone/>
            </a:pPr>
            <a:endParaRPr lang="en-GB" sz="1800" dirty="0"/>
          </a:p>
          <a:p>
            <a:pPr marL="361950" lvl="1" indent="0">
              <a:buNone/>
            </a:pPr>
            <a:r>
              <a:rPr lang="en-GB" sz="1600" dirty="0">
                <a:solidFill>
                  <a:srgbClr val="005B9C"/>
                </a:solidFill>
              </a:rPr>
              <a:t>Please use what you have learnt if you can</a:t>
            </a:r>
            <a:br>
              <a:rPr lang="en-GB" sz="1600" dirty="0">
                <a:solidFill>
                  <a:srgbClr val="005B9C"/>
                </a:solidFill>
              </a:rPr>
            </a:br>
            <a:r>
              <a:rPr lang="en-GB" sz="1600" dirty="0">
                <a:solidFill>
                  <a:srgbClr val="005B9C"/>
                </a:solidFill>
              </a:rPr>
              <a:t>Please help us improve by leaving feedback </a:t>
            </a:r>
            <a:br>
              <a:rPr lang="en-GB" sz="1600" dirty="0">
                <a:solidFill>
                  <a:srgbClr val="005B9C"/>
                </a:solidFill>
              </a:rPr>
            </a:br>
            <a:r>
              <a:rPr lang="en-GB" sz="1600" dirty="0">
                <a:solidFill>
                  <a:srgbClr val="005B9C"/>
                </a:solidFill>
              </a:rPr>
              <a:t>Please think what you’d like to see in future workshops</a:t>
            </a:r>
          </a:p>
          <a:p>
            <a:pPr marL="361950" lvl="1" indent="0">
              <a:buNone/>
            </a:pPr>
            <a:endParaRPr lang="en-GB" sz="1800" dirty="0"/>
          </a:p>
          <a:p>
            <a:pPr marL="361950" lvl="1" indent="0">
              <a:buNone/>
            </a:pPr>
            <a:endParaRPr lang="en-GB" dirty="0"/>
          </a:p>
          <a:p>
            <a:pPr marL="361950" lvl="1" indent="0">
              <a:buNone/>
            </a:pPr>
            <a:endParaRPr lang="en-GB" dirty="0"/>
          </a:p>
          <a:p>
            <a:pPr marL="0" indent="0">
              <a:buNone/>
            </a:pPr>
            <a:endParaRPr lang="en-GB" dirty="0"/>
          </a:p>
        </p:txBody>
      </p:sp>
      <p:sp>
        <p:nvSpPr>
          <p:cNvPr id="7" name="Title 6">
            <a:extLst>
              <a:ext uri="{FF2B5EF4-FFF2-40B4-BE49-F238E27FC236}">
                <a16:creationId xmlns:a16="http://schemas.microsoft.com/office/drawing/2014/main" id="{DC4FE133-9E5D-418D-A260-2417502326CC}"/>
              </a:ext>
            </a:extLst>
          </p:cNvPr>
          <p:cNvSpPr>
            <a:spLocks noGrp="1"/>
          </p:cNvSpPr>
          <p:nvPr>
            <p:ph type="title"/>
          </p:nvPr>
        </p:nvSpPr>
        <p:spPr/>
        <p:txBody>
          <a:bodyPr>
            <a:normAutofit/>
          </a:bodyPr>
          <a:lstStyle/>
          <a:p>
            <a:r>
              <a:rPr lang="en-GB" b="1" dirty="0"/>
              <a:t>Final thought </a:t>
            </a:r>
          </a:p>
        </p:txBody>
      </p:sp>
    </p:spTree>
    <p:extLst>
      <p:ext uri="{BB962C8B-B14F-4D97-AF65-F5344CB8AC3E}">
        <p14:creationId xmlns:p14="http://schemas.microsoft.com/office/powerpoint/2010/main" val="832782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A2C16-3EC8-41C3-82E7-B15E12481C08}"/>
              </a:ext>
            </a:extLst>
          </p:cNvPr>
          <p:cNvSpPr>
            <a:spLocks noGrp="1"/>
          </p:cNvSpPr>
          <p:nvPr>
            <p:ph idx="1"/>
          </p:nvPr>
        </p:nvSpPr>
        <p:spPr/>
        <p:txBody>
          <a:bodyPr>
            <a:normAutofit fontScale="92500" lnSpcReduction="10000"/>
          </a:bodyPr>
          <a:lstStyle/>
          <a:p>
            <a:pPr marL="1588" indent="0">
              <a:buNone/>
            </a:pPr>
            <a:r>
              <a:rPr lang="en-GB" sz="1800" b="1" dirty="0"/>
              <a:t>Other places for information </a:t>
            </a:r>
            <a:br>
              <a:rPr lang="en-GB" sz="1800" dirty="0"/>
            </a:br>
            <a:endParaRPr lang="en-GB" sz="1800" dirty="0"/>
          </a:p>
          <a:p>
            <a:r>
              <a:rPr lang="en-GB" sz="1600" b="1" dirty="0"/>
              <a:t>The Girl with the Curly Hair </a:t>
            </a:r>
            <a:r>
              <a:rPr lang="en-GB" sz="1600" b="1" dirty="0" err="1"/>
              <a:t>Alys</a:t>
            </a:r>
            <a:r>
              <a:rPr lang="en-GB" sz="1600" b="1" dirty="0"/>
              <a:t> Rowe (clips)</a:t>
            </a:r>
            <a:br>
              <a:rPr lang="en-GB" sz="1600" b="1" dirty="0"/>
            </a:br>
            <a:br>
              <a:rPr lang="en-GB" sz="1600" b="1" dirty="0"/>
            </a:br>
            <a:r>
              <a:rPr lang="en-GB" sz="1600" b="1" dirty="0" err="1"/>
              <a:t>Limpsfield</a:t>
            </a:r>
            <a:r>
              <a:rPr lang="en-GB" sz="1600" b="1" dirty="0"/>
              <a:t> Grange </a:t>
            </a:r>
            <a:r>
              <a:rPr lang="en-GB" sz="1600" b="1" dirty="0">
                <a:hlinkClick r:id="rId2"/>
              </a:rPr>
              <a:t>https://limpsfieldgrange.co.uk/autism/links/</a:t>
            </a:r>
            <a:r>
              <a:rPr lang="en-GB" sz="1600" b="1" dirty="0"/>
              <a:t> (for PDA)</a:t>
            </a:r>
          </a:p>
          <a:p>
            <a:br>
              <a:rPr lang="en-GB" sz="1600" b="1" dirty="0"/>
            </a:br>
            <a:r>
              <a:rPr lang="en-GB" sz="1600" b="1" dirty="0"/>
              <a:t>Cerebra on Behaviour  </a:t>
            </a:r>
            <a:r>
              <a:rPr lang="en-GB" sz="1600" b="1" dirty="0">
                <a:hlinkClick r:id="rId3"/>
              </a:rPr>
              <a:t>https://cerebra.org.uk/download/factsheet-managing-challenging-behaviour/</a:t>
            </a:r>
            <a:r>
              <a:rPr lang="en-GB" sz="1600" b="1" dirty="0"/>
              <a:t> (also has links for sleep, ‘</a:t>
            </a:r>
            <a:r>
              <a:rPr lang="en-GB" sz="1600" b="1" dirty="0" err="1"/>
              <a:t>mythbusters</a:t>
            </a:r>
            <a:r>
              <a:rPr lang="en-GB" sz="1600" b="1" dirty="0"/>
              <a:t>’ and advice on DLA) </a:t>
            </a:r>
            <a:br>
              <a:rPr lang="en-GB" sz="1600" b="1" dirty="0"/>
            </a:br>
            <a:br>
              <a:rPr lang="en-GB" sz="1600" b="1" dirty="0"/>
            </a:br>
            <a:r>
              <a:rPr lang="en-GB" sz="1600" b="1" dirty="0"/>
              <a:t>The Little Black Duck </a:t>
            </a:r>
            <a:r>
              <a:rPr lang="en-GB" sz="1600" b="1" dirty="0">
                <a:hlinkClick r:id="rId4"/>
              </a:rPr>
              <a:t>www.thelittleblackduck.com.au</a:t>
            </a:r>
            <a:br>
              <a:rPr lang="en-GB" sz="1600" b="1" dirty="0"/>
            </a:br>
            <a:endParaRPr lang="en-GB" sz="1600" b="1" dirty="0"/>
          </a:p>
          <a:p>
            <a:r>
              <a:rPr lang="en-GB" sz="1600" b="1" dirty="0">
                <a:hlinkClick r:id="rId5"/>
              </a:rPr>
              <a:t>https://www.challengingbehaviour.org.uk/</a:t>
            </a:r>
            <a:br>
              <a:rPr lang="en-GB" sz="1600" b="1" dirty="0"/>
            </a:br>
            <a:endParaRPr lang="en-GB" sz="1600" b="1" dirty="0"/>
          </a:p>
          <a:p>
            <a:r>
              <a:rPr lang="en-GB" sz="1600" b="1" dirty="0">
                <a:hlinkClick r:id="rId6"/>
              </a:rPr>
              <a:t>https://www.nhs.uk/conditions/social-care-and-support-guide/caring-for-children-and-young-people/how-to-deal-with-challenging-behaviour-in-children/</a:t>
            </a:r>
            <a:endParaRPr lang="en-GB" sz="1600" b="1" dirty="0"/>
          </a:p>
          <a:p>
            <a:br>
              <a:rPr lang="en-GB" sz="1800" b="1" dirty="0"/>
            </a:br>
            <a:endParaRPr lang="en-GB" sz="1800" b="1" dirty="0"/>
          </a:p>
          <a:p>
            <a:endParaRPr lang="en-GB" sz="2500" b="1" dirty="0"/>
          </a:p>
          <a:p>
            <a:endParaRPr lang="en-GB" sz="2500" b="1" dirty="0"/>
          </a:p>
          <a:p>
            <a:endParaRPr lang="en-GB" sz="2500" b="1" dirty="0"/>
          </a:p>
          <a:p>
            <a:endParaRPr lang="en-GB" sz="2500" b="1" dirty="0"/>
          </a:p>
          <a:p>
            <a:pPr marL="361950" lvl="1" indent="0">
              <a:buNone/>
            </a:pPr>
            <a:endParaRPr lang="en-GB" dirty="0"/>
          </a:p>
          <a:p>
            <a:pPr marL="361950" lvl="1" indent="0">
              <a:buNone/>
            </a:pPr>
            <a:endParaRPr lang="en-GB" dirty="0"/>
          </a:p>
          <a:p>
            <a:pPr marL="0" indent="0">
              <a:buNone/>
            </a:pPr>
            <a:endParaRPr lang="en-GB" dirty="0"/>
          </a:p>
        </p:txBody>
      </p:sp>
      <p:sp>
        <p:nvSpPr>
          <p:cNvPr id="7" name="Title 6">
            <a:extLst>
              <a:ext uri="{FF2B5EF4-FFF2-40B4-BE49-F238E27FC236}">
                <a16:creationId xmlns:a16="http://schemas.microsoft.com/office/drawing/2014/main" id="{DC4FE133-9E5D-418D-A260-2417502326CC}"/>
              </a:ext>
            </a:extLst>
          </p:cNvPr>
          <p:cNvSpPr>
            <a:spLocks noGrp="1"/>
          </p:cNvSpPr>
          <p:nvPr>
            <p:ph type="title"/>
          </p:nvPr>
        </p:nvSpPr>
        <p:spPr/>
        <p:txBody>
          <a:bodyPr>
            <a:normAutofit/>
          </a:bodyPr>
          <a:lstStyle/>
          <a:p>
            <a:r>
              <a:rPr lang="en-GB" b="1" dirty="0"/>
              <a:t>Useful links</a:t>
            </a:r>
          </a:p>
        </p:txBody>
      </p:sp>
    </p:spTree>
    <p:extLst>
      <p:ext uri="{BB962C8B-B14F-4D97-AF65-F5344CB8AC3E}">
        <p14:creationId xmlns:p14="http://schemas.microsoft.com/office/powerpoint/2010/main" val="229466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B9A50DB6-3054-4310-B926-71F3DD34BA43}"/>
              </a:ext>
            </a:extLst>
          </p:cNvPr>
          <p:cNvPicPr>
            <a:picLocks noChangeAspect="1"/>
          </p:cNvPicPr>
          <p:nvPr/>
        </p:nvPicPr>
        <p:blipFill>
          <a:blip r:embed="rId2"/>
          <a:stretch>
            <a:fillRect/>
          </a:stretch>
        </p:blipFill>
        <p:spPr>
          <a:xfrm>
            <a:off x="1803089" y="2142315"/>
            <a:ext cx="5670673" cy="3612707"/>
          </a:xfrm>
          <a:prstGeom prst="rect">
            <a:avLst/>
          </a:prstGeom>
        </p:spPr>
      </p:pic>
      <p:sp>
        <p:nvSpPr>
          <p:cNvPr id="2" name="Title 1">
            <a:extLst>
              <a:ext uri="{FF2B5EF4-FFF2-40B4-BE49-F238E27FC236}">
                <a16:creationId xmlns:a16="http://schemas.microsoft.com/office/drawing/2014/main" id="{AAF0105E-F5E2-484A-9B69-191A5E90B48E}"/>
              </a:ext>
            </a:extLst>
          </p:cNvPr>
          <p:cNvSpPr>
            <a:spLocks noGrp="1"/>
          </p:cNvSpPr>
          <p:nvPr>
            <p:ph type="title"/>
          </p:nvPr>
        </p:nvSpPr>
        <p:spPr>
          <a:xfrm>
            <a:off x="387371" y="344974"/>
            <a:ext cx="8299429" cy="1332520"/>
          </a:xfrm>
        </p:spPr>
        <p:txBody>
          <a:bodyPr>
            <a:normAutofit fontScale="90000"/>
          </a:bodyPr>
          <a:lstStyle/>
          <a:p>
            <a:br>
              <a:rPr lang="en-GB" dirty="0"/>
            </a:br>
            <a:br>
              <a:rPr lang="en-GB" dirty="0"/>
            </a:br>
            <a:r>
              <a:rPr lang="en-US" b="1" dirty="0"/>
              <a:t>Understanding behaviour</a:t>
            </a:r>
            <a:br>
              <a:rPr lang="en-GB" dirty="0">
                <a:solidFill>
                  <a:prstClr val="black"/>
                </a:solidFill>
              </a:rPr>
            </a:br>
            <a:r>
              <a:rPr lang="en-GB" dirty="0"/>
              <a:t> </a:t>
            </a:r>
          </a:p>
        </p:txBody>
      </p:sp>
      <p:sp>
        <p:nvSpPr>
          <p:cNvPr id="3" name="Table Placeholder 2">
            <a:extLst>
              <a:ext uri="{FF2B5EF4-FFF2-40B4-BE49-F238E27FC236}">
                <a16:creationId xmlns:a16="http://schemas.microsoft.com/office/drawing/2014/main" id="{598FE2A4-A31C-4A35-B413-8189708133A4}"/>
              </a:ext>
            </a:extLst>
          </p:cNvPr>
          <p:cNvSpPr>
            <a:spLocks noGrp="1"/>
          </p:cNvSpPr>
          <p:nvPr>
            <p:ph type="tbl" idx="1"/>
          </p:nvPr>
        </p:nvSpPr>
        <p:spPr>
          <a:xfrm>
            <a:off x="622321" y="1725279"/>
            <a:ext cx="8229600" cy="4525963"/>
          </a:xfrm>
        </p:spPr>
      </p:sp>
      <p:sp>
        <p:nvSpPr>
          <p:cNvPr id="4" name="Footer Placeholder 3">
            <a:extLst>
              <a:ext uri="{FF2B5EF4-FFF2-40B4-BE49-F238E27FC236}">
                <a16:creationId xmlns:a16="http://schemas.microsoft.com/office/drawing/2014/main" id="{13E2EC2E-3EB2-42E8-83AD-4140343A2F5C}"/>
              </a:ext>
            </a:extLst>
          </p:cNvPr>
          <p:cNvSpPr>
            <a:spLocks noGrp="1"/>
          </p:cNvSpPr>
          <p:nvPr>
            <p:ph type="ftr" sz="quarter" idx="11"/>
          </p:nvPr>
        </p:nvSpPr>
        <p:spPr/>
        <p:txBody>
          <a:bodyPr/>
          <a:lstStyle/>
          <a:p>
            <a:pPr>
              <a:defRPr/>
            </a:pPr>
            <a:endParaRPr lang="en-GB">
              <a:solidFill>
                <a:srgbClr val="3C3C3B"/>
              </a:solidFill>
            </a:endParaRPr>
          </a:p>
        </p:txBody>
      </p:sp>
      <p:sp>
        <p:nvSpPr>
          <p:cNvPr id="8" name="Speech Bubble: Rectangle with Corners Rounded 7">
            <a:extLst>
              <a:ext uri="{FF2B5EF4-FFF2-40B4-BE49-F238E27FC236}">
                <a16:creationId xmlns:a16="http://schemas.microsoft.com/office/drawing/2014/main" id="{FAB2EFE5-CB45-440A-9C47-48876B9976AA}"/>
              </a:ext>
            </a:extLst>
          </p:cNvPr>
          <p:cNvSpPr/>
          <p:nvPr/>
        </p:nvSpPr>
        <p:spPr>
          <a:xfrm>
            <a:off x="6352599" y="5137324"/>
            <a:ext cx="2169080" cy="1193102"/>
          </a:xfrm>
          <a:prstGeom prst="wedgeRoundRectCallout">
            <a:avLst>
              <a:gd name="adj1" fmla="val 8289"/>
              <a:gd name="adj2" fmla="val -7048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Other people just don’t understand</a:t>
            </a:r>
          </a:p>
        </p:txBody>
      </p:sp>
      <p:sp>
        <p:nvSpPr>
          <p:cNvPr id="9" name="Speech Bubble: Rectangle with Corners Rounded 8">
            <a:extLst>
              <a:ext uri="{FF2B5EF4-FFF2-40B4-BE49-F238E27FC236}">
                <a16:creationId xmlns:a16="http://schemas.microsoft.com/office/drawing/2014/main" id="{60B692FE-D44C-4DC3-88F1-69C8A85F99FC}"/>
              </a:ext>
            </a:extLst>
          </p:cNvPr>
          <p:cNvSpPr/>
          <p:nvPr/>
        </p:nvSpPr>
        <p:spPr>
          <a:xfrm>
            <a:off x="7337800" y="2791173"/>
            <a:ext cx="1358720" cy="1649137"/>
          </a:xfrm>
          <a:prstGeom prst="wedgeRoundRectCallout">
            <a:avLst>
              <a:gd name="adj1" fmla="val -68618"/>
              <a:gd name="adj2" fmla="val 5181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I am not sure of what to do, it’s affecting her sister</a:t>
            </a:r>
          </a:p>
        </p:txBody>
      </p:sp>
      <p:sp>
        <p:nvSpPr>
          <p:cNvPr id="10" name="Speech Bubble: Rectangle with Corners Rounded 9">
            <a:extLst>
              <a:ext uri="{FF2B5EF4-FFF2-40B4-BE49-F238E27FC236}">
                <a16:creationId xmlns:a16="http://schemas.microsoft.com/office/drawing/2014/main" id="{D0FBE1C7-D211-41AE-A6DF-1B3946967047}"/>
              </a:ext>
            </a:extLst>
          </p:cNvPr>
          <p:cNvSpPr/>
          <p:nvPr/>
        </p:nvSpPr>
        <p:spPr>
          <a:xfrm>
            <a:off x="833487" y="5457183"/>
            <a:ext cx="2131454" cy="528035"/>
          </a:xfrm>
          <a:prstGeom prst="wedgeRoundRectCallout">
            <a:avLst>
              <a:gd name="adj1" fmla="val -594"/>
              <a:gd name="adj2" fmla="val -12350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It’s frightening</a:t>
            </a:r>
          </a:p>
        </p:txBody>
      </p:sp>
      <p:sp>
        <p:nvSpPr>
          <p:cNvPr id="11" name="Speech Bubble: Rectangle with Corners Rounded 10">
            <a:extLst>
              <a:ext uri="{FF2B5EF4-FFF2-40B4-BE49-F238E27FC236}">
                <a16:creationId xmlns:a16="http://schemas.microsoft.com/office/drawing/2014/main" id="{555C435D-BFBC-48FB-B318-87AA48A48DE7}"/>
              </a:ext>
            </a:extLst>
          </p:cNvPr>
          <p:cNvSpPr/>
          <p:nvPr/>
        </p:nvSpPr>
        <p:spPr>
          <a:xfrm>
            <a:off x="3187521" y="5752182"/>
            <a:ext cx="2901807" cy="376093"/>
          </a:xfrm>
          <a:prstGeom prst="wedgeRoundRectCallout">
            <a:avLst>
              <a:gd name="adj1" fmla="val 22624"/>
              <a:gd name="adj2" fmla="val -30968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We feel useless</a:t>
            </a:r>
          </a:p>
        </p:txBody>
      </p:sp>
      <p:sp>
        <p:nvSpPr>
          <p:cNvPr id="13" name="Speech Bubble: Rectangle with Corners Rounded 12">
            <a:extLst>
              <a:ext uri="{FF2B5EF4-FFF2-40B4-BE49-F238E27FC236}">
                <a16:creationId xmlns:a16="http://schemas.microsoft.com/office/drawing/2014/main" id="{2489FD83-A2D9-4D70-8E90-616C6C875A6F}"/>
              </a:ext>
            </a:extLst>
          </p:cNvPr>
          <p:cNvSpPr/>
          <p:nvPr/>
        </p:nvSpPr>
        <p:spPr>
          <a:xfrm>
            <a:off x="5917222" y="1880506"/>
            <a:ext cx="1872912" cy="675040"/>
          </a:xfrm>
          <a:prstGeom prst="wedgeRoundRectCallout">
            <a:avLst>
              <a:gd name="adj1" fmla="val -32681"/>
              <a:gd name="adj2" fmla="val 9454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I don’t know where to turn to</a:t>
            </a:r>
          </a:p>
        </p:txBody>
      </p:sp>
      <p:sp>
        <p:nvSpPr>
          <p:cNvPr id="14" name="Speech Bubble: Rectangle with Corners Rounded 13">
            <a:extLst>
              <a:ext uri="{FF2B5EF4-FFF2-40B4-BE49-F238E27FC236}">
                <a16:creationId xmlns:a16="http://schemas.microsoft.com/office/drawing/2014/main" id="{96FC7911-02AB-4B06-8F57-B1850940DB08}"/>
              </a:ext>
            </a:extLst>
          </p:cNvPr>
          <p:cNvSpPr/>
          <p:nvPr/>
        </p:nvSpPr>
        <p:spPr>
          <a:xfrm>
            <a:off x="387371" y="3355343"/>
            <a:ext cx="1485547" cy="1441306"/>
          </a:xfrm>
          <a:prstGeom prst="wedgeRoundRectCallout">
            <a:avLst>
              <a:gd name="adj1" fmla="val 64352"/>
              <a:gd name="adj2" fmla="val -1648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I have to work out what’s wrong with him</a:t>
            </a:r>
          </a:p>
        </p:txBody>
      </p:sp>
      <p:sp>
        <p:nvSpPr>
          <p:cNvPr id="7" name="Speech Bubble: Rectangle with Corners Rounded 6">
            <a:extLst>
              <a:ext uri="{FF2B5EF4-FFF2-40B4-BE49-F238E27FC236}">
                <a16:creationId xmlns:a16="http://schemas.microsoft.com/office/drawing/2014/main" id="{5B988592-7888-4C1A-AACC-37F42CB0C151}"/>
              </a:ext>
            </a:extLst>
          </p:cNvPr>
          <p:cNvSpPr/>
          <p:nvPr/>
        </p:nvSpPr>
        <p:spPr>
          <a:xfrm>
            <a:off x="444368" y="2004165"/>
            <a:ext cx="1358721" cy="1220273"/>
          </a:xfrm>
          <a:prstGeom prst="wedgeRoundRectCallout">
            <a:avLst>
              <a:gd name="adj1" fmla="val 110181"/>
              <a:gd name="adj2" fmla="val -3929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I hate to see her like this</a:t>
            </a:r>
          </a:p>
        </p:txBody>
      </p:sp>
      <p:sp>
        <p:nvSpPr>
          <p:cNvPr id="15" name="Speech Bubble: Rectangle with Corners Rounded 14">
            <a:extLst>
              <a:ext uri="{FF2B5EF4-FFF2-40B4-BE49-F238E27FC236}">
                <a16:creationId xmlns:a16="http://schemas.microsoft.com/office/drawing/2014/main" id="{ACEACEE9-B815-4763-9C77-EE42FF1B9F37}"/>
              </a:ext>
            </a:extLst>
          </p:cNvPr>
          <p:cNvSpPr/>
          <p:nvPr/>
        </p:nvSpPr>
        <p:spPr>
          <a:xfrm>
            <a:off x="3332286" y="1646095"/>
            <a:ext cx="2400300" cy="675040"/>
          </a:xfrm>
          <a:prstGeom prst="wedgeRoundRectCallout">
            <a:avLst>
              <a:gd name="adj1" fmla="val 3062"/>
              <a:gd name="adj2" fmla="val 14801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We ‘re scared of what he might do next</a:t>
            </a:r>
          </a:p>
        </p:txBody>
      </p:sp>
    </p:spTree>
    <p:extLst>
      <p:ext uri="{BB962C8B-B14F-4D97-AF65-F5344CB8AC3E}">
        <p14:creationId xmlns:p14="http://schemas.microsoft.com/office/powerpoint/2010/main" val="2054113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931354" y="2745584"/>
            <a:ext cx="3640646" cy="1087129"/>
          </a:xfrm>
        </p:spPr>
        <p:txBody>
          <a:bodyPr>
            <a:normAutofit fontScale="90000"/>
          </a:bodyPr>
          <a:lstStyle/>
          <a:p>
            <a:r>
              <a:rPr lang="en-US" sz="2700" dirty="0"/>
              <a:t>Thank you for </a:t>
            </a:r>
            <a:br>
              <a:rPr lang="en-US" sz="2700" dirty="0"/>
            </a:br>
            <a:r>
              <a:rPr lang="en-US" sz="2700" dirty="0"/>
              <a:t>participating</a:t>
            </a:r>
            <a:br>
              <a:rPr lang="en-US" sz="2700" dirty="0"/>
            </a:br>
            <a:br>
              <a:rPr lang="en-US" dirty="0"/>
            </a:br>
            <a:endParaRPr lang="en-US" dirty="0"/>
          </a:p>
        </p:txBody>
      </p:sp>
      <p:sp>
        <p:nvSpPr>
          <p:cNvPr id="3" name="TextBox 2">
            <a:extLst>
              <a:ext uri="{FF2B5EF4-FFF2-40B4-BE49-F238E27FC236}">
                <a16:creationId xmlns:a16="http://schemas.microsoft.com/office/drawing/2014/main" id="{2B1AE4AE-268E-4F49-A1BC-1E7A69A97E3D}"/>
              </a:ext>
            </a:extLst>
          </p:cNvPr>
          <p:cNvSpPr txBox="1"/>
          <p:nvPr/>
        </p:nvSpPr>
        <p:spPr>
          <a:xfrm>
            <a:off x="993456" y="6135962"/>
            <a:ext cx="8053330" cy="646331"/>
          </a:xfrm>
          <a:prstGeom prst="rect">
            <a:avLst/>
          </a:prstGeom>
          <a:noFill/>
        </p:spPr>
        <p:txBody>
          <a:bodyPr wrap="square" rtlCol="0">
            <a:spAutoFit/>
          </a:bodyPr>
          <a:lstStyle/>
          <a:p>
            <a:pPr algn="r"/>
            <a:r>
              <a:rPr lang="en-GB" sz="1200" b="1" spc="60" dirty="0"/>
              <a:t>Dr Alexandra Oxley </a:t>
            </a:r>
            <a:br>
              <a:rPr lang="en-GB" sz="1400" dirty="0"/>
            </a:br>
            <a:r>
              <a:rPr lang="en-GB" sz="1200" b="1" dirty="0"/>
              <a:t>Bexley CAMHS LD ND</a:t>
            </a:r>
            <a:br>
              <a:rPr lang="en-GB" sz="1200" dirty="0"/>
            </a:br>
            <a:endParaRPr lang="en-GB"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Behaviour in conditions - ASD, ADHD, LD</a:t>
            </a:r>
          </a:p>
        </p:txBody>
      </p:sp>
      <p:sp>
        <p:nvSpPr>
          <p:cNvPr id="5" name="Content Placeholder 2"/>
          <p:cNvSpPr>
            <a:spLocks noGrp="1"/>
          </p:cNvSpPr>
          <p:nvPr>
            <p:ph sz="half" idx="1"/>
          </p:nvPr>
        </p:nvSpPr>
        <p:spPr>
          <a:xfrm>
            <a:off x="457200" y="1994400"/>
            <a:ext cx="8147248" cy="4530944"/>
          </a:xfrm>
        </p:spPr>
        <p:txBody>
          <a:bodyPr>
            <a:normAutofit/>
          </a:bodyPr>
          <a:lstStyle/>
          <a:p>
            <a:r>
              <a:rPr lang="en-GB" b="1" dirty="0"/>
              <a:t>Aggression - verbal or physical or damage </a:t>
            </a:r>
          </a:p>
          <a:p>
            <a:r>
              <a:rPr lang="en-GB" b="1" dirty="0"/>
              <a:t>Withdrawal or absconding </a:t>
            </a:r>
          </a:p>
          <a:p>
            <a:r>
              <a:rPr lang="en-GB" b="1" dirty="0"/>
              <a:t>Sexualised behaviour</a:t>
            </a:r>
          </a:p>
          <a:p>
            <a:r>
              <a:rPr lang="en-GB" b="1" dirty="0"/>
              <a:t>Self-injurious behaviour </a:t>
            </a:r>
          </a:p>
          <a:p>
            <a:r>
              <a:rPr lang="en-GB" b="1" dirty="0"/>
              <a:t>Refusing to co-operate</a:t>
            </a:r>
          </a:p>
          <a:p>
            <a:r>
              <a:rPr lang="en-GB" b="1" dirty="0"/>
              <a:t>Inappropriate behaviour</a:t>
            </a:r>
          </a:p>
          <a:p>
            <a:r>
              <a:rPr lang="en-GB" b="1" dirty="0"/>
              <a:t>Repetitive questioning / over controlling </a:t>
            </a:r>
          </a:p>
          <a:p>
            <a:r>
              <a:rPr lang="en-GB" b="1" dirty="0"/>
              <a:t>Spitting / scratching </a:t>
            </a:r>
          </a:p>
          <a:p>
            <a:r>
              <a:rPr lang="en-GB" b="1" dirty="0"/>
              <a:t>Smearing / urinating </a:t>
            </a:r>
          </a:p>
          <a:p>
            <a:r>
              <a:rPr lang="en-GB" b="1" dirty="0"/>
              <a:t>Over /under eating</a:t>
            </a:r>
          </a:p>
          <a:p>
            <a:r>
              <a:rPr lang="en-GB" b="1" dirty="0"/>
              <a:t>Stealing food / stealing other things</a:t>
            </a:r>
          </a:p>
          <a:p>
            <a:r>
              <a:rPr lang="en-GB" b="1" dirty="0"/>
              <a:t>Not sleeping / selective mutism</a:t>
            </a:r>
          </a:p>
        </p:txBody>
      </p:sp>
    </p:spTree>
    <p:extLst>
      <p:ext uri="{BB962C8B-B14F-4D97-AF65-F5344CB8AC3E}">
        <p14:creationId xmlns:p14="http://schemas.microsoft.com/office/powerpoint/2010/main" val="109830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Recognising why behaviour is challenging</a:t>
            </a:r>
          </a:p>
        </p:txBody>
      </p:sp>
      <p:sp>
        <p:nvSpPr>
          <p:cNvPr id="3" name="Content Placeholder 2"/>
          <p:cNvSpPr>
            <a:spLocks noGrp="1"/>
          </p:cNvSpPr>
          <p:nvPr>
            <p:ph sz="half" idx="1"/>
          </p:nvPr>
        </p:nvSpPr>
        <p:spPr>
          <a:xfrm>
            <a:off x="457200" y="1994400"/>
            <a:ext cx="8147248" cy="4458936"/>
          </a:xfrm>
        </p:spPr>
        <p:txBody>
          <a:bodyPr>
            <a:normAutofit/>
          </a:bodyPr>
          <a:lstStyle/>
          <a:p>
            <a:r>
              <a:rPr lang="en-GB" b="1" dirty="0"/>
              <a:t>Danger to themself or to others</a:t>
            </a:r>
          </a:p>
          <a:p>
            <a:r>
              <a:rPr lang="en-GB" b="1" dirty="0"/>
              <a:t>Worrying </a:t>
            </a:r>
          </a:p>
          <a:p>
            <a:r>
              <a:rPr lang="en-GB" b="1" dirty="0"/>
              <a:t>Upsetting</a:t>
            </a:r>
          </a:p>
          <a:p>
            <a:r>
              <a:rPr lang="en-GB" b="1" dirty="0"/>
              <a:t>Irritating or annoying</a:t>
            </a:r>
          </a:p>
          <a:p>
            <a:r>
              <a:rPr lang="en-GB" b="1" dirty="0"/>
              <a:t>Embarrassing</a:t>
            </a:r>
          </a:p>
          <a:p>
            <a:r>
              <a:rPr lang="en-GB" b="1" dirty="0"/>
              <a:t>Disappointing</a:t>
            </a:r>
          </a:p>
          <a:p>
            <a:r>
              <a:rPr lang="en-GB" b="1" dirty="0"/>
              <a:t>Disgusting </a:t>
            </a:r>
          </a:p>
          <a:p>
            <a:r>
              <a:rPr lang="en-GB" b="1" dirty="0"/>
              <a:t>Boring and repetitive </a:t>
            </a:r>
          </a:p>
          <a:p>
            <a:r>
              <a:rPr lang="en-GB" b="1" dirty="0"/>
              <a:t>Exhausting physically and mentally</a:t>
            </a:r>
          </a:p>
          <a:p>
            <a:r>
              <a:rPr lang="en-GB" b="1" dirty="0"/>
              <a:t>Impact on expectations and view of self e.g. I </a:t>
            </a:r>
            <a:r>
              <a:rPr lang="en-GB" b="1" dirty="0">
                <a:solidFill>
                  <a:srgbClr val="FF0000"/>
                </a:solidFill>
              </a:rPr>
              <a:t>should</a:t>
            </a:r>
            <a:r>
              <a:rPr lang="en-GB" b="1" dirty="0"/>
              <a:t> deal with this better; They </a:t>
            </a:r>
            <a:r>
              <a:rPr lang="en-GB" b="1" dirty="0">
                <a:solidFill>
                  <a:srgbClr val="FF0000"/>
                </a:solidFill>
              </a:rPr>
              <a:t>should</a:t>
            </a:r>
            <a:r>
              <a:rPr lang="en-GB" b="1" dirty="0"/>
              <a:t> behave; I </a:t>
            </a:r>
            <a:r>
              <a:rPr lang="en-GB" b="1" dirty="0">
                <a:solidFill>
                  <a:srgbClr val="FF0000"/>
                </a:solidFill>
              </a:rPr>
              <a:t>should</a:t>
            </a:r>
            <a:r>
              <a:rPr lang="en-GB" b="1" dirty="0"/>
              <a:t> be able to manage; I </a:t>
            </a:r>
            <a:r>
              <a:rPr lang="en-GB" b="1" dirty="0">
                <a:solidFill>
                  <a:srgbClr val="FF0000"/>
                </a:solidFill>
              </a:rPr>
              <a:t>should</a:t>
            </a:r>
            <a:r>
              <a:rPr lang="en-GB" b="1" dirty="0"/>
              <a:t> know what to do</a:t>
            </a:r>
          </a:p>
          <a:p>
            <a:endParaRPr lang="en-GB" dirty="0"/>
          </a:p>
        </p:txBody>
      </p:sp>
    </p:spTree>
    <p:extLst>
      <p:ext uri="{BB962C8B-B14F-4D97-AF65-F5344CB8AC3E}">
        <p14:creationId xmlns:p14="http://schemas.microsoft.com/office/powerpoint/2010/main" val="28264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Function of challenging behaviour</a:t>
            </a:r>
          </a:p>
        </p:txBody>
      </p:sp>
      <p:sp>
        <p:nvSpPr>
          <p:cNvPr id="3" name="Content Placeholder 2"/>
          <p:cNvSpPr>
            <a:spLocks noGrp="1"/>
          </p:cNvSpPr>
          <p:nvPr>
            <p:ph sz="half" idx="1"/>
          </p:nvPr>
        </p:nvSpPr>
        <p:spPr>
          <a:xfrm>
            <a:off x="457200" y="1994400"/>
            <a:ext cx="8219256" cy="4314920"/>
          </a:xfrm>
        </p:spPr>
        <p:txBody>
          <a:bodyPr>
            <a:normAutofit lnSpcReduction="10000"/>
          </a:bodyPr>
          <a:lstStyle/>
          <a:p>
            <a:r>
              <a:rPr lang="en-GB" b="1" dirty="0"/>
              <a:t>The majority of difficult behaviours happen for the following reasons:</a:t>
            </a:r>
            <a:br>
              <a:rPr lang="en-GB" dirty="0"/>
            </a:br>
            <a:endParaRPr lang="en-GB" dirty="0"/>
          </a:p>
          <a:p>
            <a:pPr lvl="1"/>
            <a:r>
              <a:rPr lang="en-GB" b="1" dirty="0"/>
              <a:t>An unmet primary need </a:t>
            </a:r>
          </a:p>
          <a:p>
            <a:pPr lvl="1"/>
            <a:r>
              <a:rPr lang="en-GB" b="1" dirty="0"/>
              <a:t>Developmental needs  </a:t>
            </a:r>
            <a:r>
              <a:rPr lang="en-GB" b="1" dirty="0" err="1"/>
              <a:t>ie</a:t>
            </a:r>
            <a:r>
              <a:rPr lang="en-GB" b="1" dirty="0"/>
              <a:t> LD </a:t>
            </a:r>
          </a:p>
          <a:p>
            <a:pPr lvl="1"/>
            <a:r>
              <a:rPr lang="en-GB" b="1" dirty="0"/>
              <a:t>Fear and panic (aversion / avoidance)</a:t>
            </a:r>
          </a:p>
          <a:p>
            <a:pPr lvl="1"/>
            <a:r>
              <a:rPr lang="en-GB" b="1" dirty="0"/>
              <a:t>Shame, anger, low self esteem </a:t>
            </a:r>
          </a:p>
          <a:p>
            <a:pPr lvl="1"/>
            <a:r>
              <a:rPr lang="en-GB" b="1" dirty="0"/>
              <a:t>Control (PDA, compulsions and rituals)</a:t>
            </a:r>
          </a:p>
          <a:p>
            <a:pPr lvl="1"/>
            <a:r>
              <a:rPr lang="en-GB" b="1" dirty="0"/>
              <a:t>Trust issues (blind / none)</a:t>
            </a:r>
          </a:p>
          <a:p>
            <a:pPr lvl="1"/>
            <a:r>
              <a:rPr lang="en-GB" b="1" dirty="0"/>
              <a:t>High levels of anxiety * </a:t>
            </a:r>
          </a:p>
          <a:p>
            <a:pPr lvl="1"/>
            <a:r>
              <a:rPr lang="en-GB" b="1" dirty="0"/>
              <a:t>Dysregulation of emotions</a:t>
            </a:r>
          </a:p>
          <a:p>
            <a:pPr lvl="1"/>
            <a:r>
              <a:rPr lang="en-GB" b="1" dirty="0"/>
              <a:t>Sensory seeking or avoidance </a:t>
            </a:r>
          </a:p>
          <a:p>
            <a:pPr marL="361950" lvl="1" indent="0">
              <a:buNone/>
            </a:pPr>
            <a:endParaRPr lang="en-GB" dirty="0"/>
          </a:p>
          <a:p>
            <a:pPr marL="361950" lvl="1" indent="0">
              <a:buNone/>
            </a:pPr>
            <a:r>
              <a:rPr lang="en-GB" dirty="0"/>
              <a:t>    </a:t>
            </a:r>
            <a:r>
              <a:rPr lang="en-GB" sz="1700" b="1" dirty="0"/>
              <a:t>A behaviour can serve </a:t>
            </a:r>
            <a:r>
              <a:rPr lang="en-GB" sz="1700" b="1" dirty="0">
                <a:solidFill>
                  <a:srgbClr val="FFC000"/>
                </a:solidFill>
              </a:rPr>
              <a:t>different</a:t>
            </a:r>
            <a:r>
              <a:rPr lang="en-GB" sz="1700" b="1" dirty="0">
                <a:solidFill>
                  <a:srgbClr val="FF0000"/>
                </a:solidFill>
              </a:rPr>
              <a:t> </a:t>
            </a:r>
            <a:r>
              <a:rPr lang="en-GB" sz="1700" b="1" dirty="0"/>
              <a:t>functions at </a:t>
            </a:r>
            <a:r>
              <a:rPr lang="en-GB" sz="1700" b="1" dirty="0">
                <a:solidFill>
                  <a:srgbClr val="FFC000"/>
                </a:solidFill>
              </a:rPr>
              <a:t>different</a:t>
            </a:r>
            <a:r>
              <a:rPr lang="en-GB" sz="1700" b="1" dirty="0"/>
              <a:t> times </a:t>
            </a:r>
            <a:endParaRPr lang="en-GB" b="1" dirty="0"/>
          </a:p>
        </p:txBody>
      </p:sp>
      <p:sp>
        <p:nvSpPr>
          <p:cNvPr id="4" name="Rectangle 3">
            <a:extLst>
              <a:ext uri="{FF2B5EF4-FFF2-40B4-BE49-F238E27FC236}">
                <a16:creationId xmlns:a16="http://schemas.microsoft.com/office/drawing/2014/main" id="{2BD006F1-F2AA-43C0-B3ED-1939648656DA}"/>
              </a:ext>
            </a:extLst>
          </p:cNvPr>
          <p:cNvSpPr/>
          <p:nvPr/>
        </p:nvSpPr>
        <p:spPr>
          <a:xfrm>
            <a:off x="6890996" y="6309320"/>
            <a:ext cx="1650195" cy="307777"/>
          </a:xfrm>
          <a:prstGeom prst="rect">
            <a:avLst/>
          </a:prstGeom>
        </p:spPr>
        <p:txBody>
          <a:bodyPr wrap="none">
            <a:spAutoFit/>
          </a:bodyPr>
          <a:lstStyle/>
          <a:p>
            <a:r>
              <a:rPr lang="en-GB" sz="1400" dirty="0"/>
              <a:t>* more on that later</a:t>
            </a:r>
          </a:p>
        </p:txBody>
      </p:sp>
    </p:spTree>
    <p:extLst>
      <p:ext uri="{BB962C8B-B14F-4D97-AF65-F5344CB8AC3E}">
        <p14:creationId xmlns:p14="http://schemas.microsoft.com/office/powerpoint/2010/main" val="270917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Function of challenging behaviour</a:t>
            </a:r>
          </a:p>
        </p:txBody>
      </p:sp>
      <p:sp>
        <p:nvSpPr>
          <p:cNvPr id="3" name="Content Placeholder 2"/>
          <p:cNvSpPr>
            <a:spLocks noGrp="1"/>
          </p:cNvSpPr>
          <p:nvPr>
            <p:ph sz="half" idx="1"/>
          </p:nvPr>
        </p:nvSpPr>
        <p:spPr>
          <a:xfrm>
            <a:off x="457200" y="1994400"/>
            <a:ext cx="8219256" cy="4314920"/>
          </a:xfrm>
        </p:spPr>
        <p:txBody>
          <a:bodyPr>
            <a:normAutofit/>
          </a:bodyPr>
          <a:lstStyle/>
          <a:p>
            <a:pPr marL="0" indent="0">
              <a:buNone/>
            </a:pPr>
            <a:r>
              <a:rPr lang="en-GB" b="1" dirty="0"/>
              <a:t>The majority of difficult behaviours happen for the following reasons:</a:t>
            </a:r>
            <a:br>
              <a:rPr lang="en-GB" dirty="0"/>
            </a:br>
            <a:endParaRPr lang="en-GB" dirty="0"/>
          </a:p>
          <a:p>
            <a:pPr marL="0" indent="0" algn="just">
              <a:lnSpc>
                <a:spcPct val="80000"/>
              </a:lnSpc>
              <a:buClr>
                <a:schemeClr val="accent2"/>
              </a:buClr>
              <a:buNone/>
              <a:defRPr/>
            </a:pPr>
            <a:r>
              <a:rPr lang="en-GB" sz="1800" b="1" dirty="0"/>
              <a:t>To gain an object goal or item</a:t>
            </a:r>
          </a:p>
          <a:p>
            <a:pPr marL="0" indent="0" algn="just">
              <a:lnSpc>
                <a:spcPct val="80000"/>
              </a:lnSpc>
              <a:buClr>
                <a:schemeClr val="accent2"/>
              </a:buClr>
              <a:buNone/>
              <a:defRPr/>
            </a:pPr>
            <a:r>
              <a:rPr lang="en-GB" sz="1800" b="1" dirty="0"/>
              <a:t>To gain or maintain social interaction</a:t>
            </a:r>
          </a:p>
          <a:p>
            <a:pPr marL="0" indent="0" algn="just">
              <a:lnSpc>
                <a:spcPct val="80000"/>
              </a:lnSpc>
              <a:buClr>
                <a:schemeClr val="accent2"/>
              </a:buClr>
              <a:buNone/>
              <a:defRPr/>
            </a:pPr>
            <a:r>
              <a:rPr lang="en-GB" sz="1800" b="1" dirty="0"/>
              <a:t>As a form of communication</a:t>
            </a:r>
          </a:p>
          <a:p>
            <a:pPr marL="0" indent="0" algn="just">
              <a:lnSpc>
                <a:spcPct val="80000"/>
              </a:lnSpc>
              <a:buClr>
                <a:schemeClr val="accent2"/>
              </a:buClr>
              <a:buNone/>
              <a:defRPr/>
            </a:pPr>
            <a:r>
              <a:rPr lang="en-GB" sz="1800" b="1" dirty="0"/>
              <a:t>For sensory stimulation</a:t>
            </a:r>
          </a:p>
          <a:p>
            <a:pPr marL="0" indent="0" algn="just">
              <a:lnSpc>
                <a:spcPct val="80000"/>
              </a:lnSpc>
              <a:buClr>
                <a:schemeClr val="accent2"/>
              </a:buClr>
              <a:buNone/>
              <a:defRPr/>
            </a:pPr>
            <a:r>
              <a:rPr lang="en-GB" sz="1800" b="1" dirty="0"/>
              <a:t>To avoid a stressful unwanted situation </a:t>
            </a:r>
          </a:p>
          <a:p>
            <a:pPr marL="0" indent="0" algn="just">
              <a:lnSpc>
                <a:spcPct val="80000"/>
              </a:lnSpc>
              <a:buClr>
                <a:schemeClr val="accent2"/>
              </a:buClr>
              <a:buNone/>
              <a:defRPr/>
            </a:pPr>
            <a:endParaRPr lang="en-GB" sz="1800" b="1" dirty="0"/>
          </a:p>
          <a:p>
            <a:pPr marL="0" indent="0" algn="just">
              <a:lnSpc>
                <a:spcPct val="80000"/>
              </a:lnSpc>
              <a:buClr>
                <a:schemeClr val="accent2"/>
              </a:buClr>
              <a:buNone/>
              <a:defRPr/>
            </a:pPr>
            <a:endParaRPr lang="en-GB" sz="1800" b="1" dirty="0"/>
          </a:p>
          <a:p>
            <a:pPr marL="0" indent="0" algn="just">
              <a:lnSpc>
                <a:spcPct val="80000"/>
              </a:lnSpc>
              <a:buClr>
                <a:schemeClr val="accent2"/>
              </a:buClr>
              <a:buNone/>
              <a:defRPr/>
            </a:pPr>
            <a:endParaRPr lang="en-GB" sz="1800" b="1" dirty="0"/>
          </a:p>
          <a:p>
            <a:pPr marL="0" indent="0">
              <a:lnSpc>
                <a:spcPct val="80000"/>
              </a:lnSpc>
              <a:buClr>
                <a:schemeClr val="accent2"/>
              </a:buClr>
              <a:buNone/>
              <a:defRPr/>
            </a:pPr>
            <a:endParaRPr lang="en-GB" sz="1800" b="1" dirty="0"/>
          </a:p>
          <a:p>
            <a:pPr marL="0" indent="0">
              <a:lnSpc>
                <a:spcPct val="80000"/>
              </a:lnSpc>
              <a:buClr>
                <a:schemeClr val="accent2"/>
              </a:buClr>
              <a:buNone/>
              <a:defRPr/>
            </a:pPr>
            <a:endParaRPr lang="en-GB" sz="1800" b="1" dirty="0"/>
          </a:p>
          <a:p>
            <a:pPr marL="0" indent="0">
              <a:lnSpc>
                <a:spcPct val="80000"/>
              </a:lnSpc>
              <a:buClr>
                <a:schemeClr val="accent2"/>
              </a:buClr>
              <a:buNone/>
              <a:defRPr/>
            </a:pPr>
            <a:r>
              <a:rPr lang="en-GB" sz="1800" b="1" dirty="0"/>
              <a:t>It’s important to learn as much as you can about your child’s condition. </a:t>
            </a:r>
          </a:p>
          <a:p>
            <a:pPr marL="0" indent="0">
              <a:lnSpc>
                <a:spcPct val="80000"/>
              </a:lnSpc>
              <a:buClr>
                <a:schemeClr val="accent2"/>
              </a:buClr>
              <a:buNone/>
              <a:defRPr/>
            </a:pPr>
            <a:r>
              <a:rPr lang="en-GB" sz="1800" b="1" dirty="0"/>
              <a:t>With that in mind let’s revisit: ADHD, ASD and LD in relation to behaviour.</a:t>
            </a:r>
          </a:p>
          <a:p>
            <a:pPr marL="0" indent="0" algn="just">
              <a:lnSpc>
                <a:spcPct val="80000"/>
              </a:lnSpc>
              <a:buClr>
                <a:schemeClr val="accent2"/>
              </a:buClr>
              <a:buNone/>
              <a:defRPr/>
            </a:pPr>
            <a:endParaRPr lang="en-GB" sz="1800" b="1" dirty="0"/>
          </a:p>
          <a:p>
            <a:pPr marL="0" indent="0" algn="just">
              <a:lnSpc>
                <a:spcPct val="80000"/>
              </a:lnSpc>
              <a:buClr>
                <a:schemeClr val="accent2"/>
              </a:buClr>
              <a:buNone/>
              <a:defRPr/>
            </a:pPr>
            <a:endParaRPr lang="en-GB" sz="1800" b="1" dirty="0"/>
          </a:p>
        </p:txBody>
      </p:sp>
      <p:pic>
        <p:nvPicPr>
          <p:cNvPr id="8" name="Picture 7" descr="A picture containing comb, circuit, food, computer&#10;&#10;Description automatically generated">
            <a:extLst>
              <a:ext uri="{FF2B5EF4-FFF2-40B4-BE49-F238E27FC236}">
                <a16:creationId xmlns:a16="http://schemas.microsoft.com/office/drawing/2014/main" id="{AB6CE338-07F7-4EED-9FB0-B9DE2D5F1478}"/>
              </a:ext>
            </a:extLst>
          </p:cNvPr>
          <p:cNvPicPr>
            <a:picLocks noChangeAspect="1"/>
          </p:cNvPicPr>
          <p:nvPr/>
        </p:nvPicPr>
        <p:blipFill>
          <a:blip r:embed="rId3"/>
          <a:stretch>
            <a:fillRect/>
          </a:stretch>
        </p:blipFill>
        <p:spPr>
          <a:xfrm>
            <a:off x="5539154" y="2504609"/>
            <a:ext cx="2643202" cy="2643202"/>
          </a:xfrm>
          <a:prstGeom prst="rect">
            <a:avLst/>
          </a:prstGeom>
        </p:spPr>
      </p:pic>
    </p:spTree>
    <p:extLst>
      <p:ext uri="{BB962C8B-B14F-4D97-AF65-F5344CB8AC3E}">
        <p14:creationId xmlns:p14="http://schemas.microsoft.com/office/powerpoint/2010/main" val="75401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500" b="1" dirty="0"/>
              <a:t>Understanding ADHD</a:t>
            </a:r>
          </a:p>
        </p:txBody>
      </p:sp>
      <p:sp>
        <p:nvSpPr>
          <p:cNvPr id="5" name="Content Placeholder 2">
            <a:extLst>
              <a:ext uri="{FF2B5EF4-FFF2-40B4-BE49-F238E27FC236}">
                <a16:creationId xmlns:a16="http://schemas.microsoft.com/office/drawing/2014/main" id="{856595CB-CB7F-400C-B724-3FF246885D64}"/>
              </a:ext>
            </a:extLst>
          </p:cNvPr>
          <p:cNvSpPr>
            <a:spLocks noGrp="1"/>
          </p:cNvSpPr>
          <p:nvPr>
            <p:ph idx="1"/>
          </p:nvPr>
        </p:nvSpPr>
        <p:spPr>
          <a:xfrm>
            <a:off x="457199" y="1994413"/>
            <a:ext cx="8217429" cy="4055796"/>
          </a:xfrm>
        </p:spPr>
        <p:txBody>
          <a:bodyPr>
            <a:normAutofit/>
          </a:bodyPr>
          <a:lstStyle/>
          <a:p>
            <a:pPr marL="0" indent="0">
              <a:buNone/>
            </a:pPr>
            <a:r>
              <a:rPr lang="en-GB" b="1" dirty="0"/>
              <a:t>ADHD is a neurodevelopmental disorder affecting both children and adults. </a:t>
            </a:r>
          </a:p>
          <a:p>
            <a:pPr marL="0" indent="0">
              <a:buNone/>
            </a:pPr>
            <a:r>
              <a:rPr lang="en-GB" b="1" dirty="0"/>
              <a:t>It is described as a “persistent” or on-going pattern of inattention and /or hyperactivity-impulsivity that gets in the way of daily life or typical development. </a:t>
            </a:r>
          </a:p>
          <a:p>
            <a:pPr marL="0" indent="0">
              <a:buNone/>
            </a:pPr>
            <a:endParaRPr lang="en-GB" dirty="0"/>
          </a:p>
          <a:p>
            <a:pPr marL="0" indent="0">
              <a:buNone/>
            </a:pPr>
            <a:r>
              <a:rPr lang="en-GB" dirty="0"/>
              <a:t>There are three presentations of ADHD:</a:t>
            </a:r>
          </a:p>
          <a:p>
            <a:pPr marL="0" indent="0">
              <a:buNone/>
            </a:pPr>
            <a:r>
              <a:rPr lang="en-GB" dirty="0">
                <a:solidFill>
                  <a:schemeClr val="accent4"/>
                </a:solidFill>
              </a:rPr>
              <a:t> </a:t>
            </a:r>
            <a:r>
              <a:rPr lang="en-GB" dirty="0">
                <a:solidFill>
                  <a:schemeClr val="accent1"/>
                </a:solidFill>
              </a:rPr>
              <a:t>Inattentive</a:t>
            </a:r>
          </a:p>
          <a:p>
            <a:pPr marL="0" indent="0">
              <a:buNone/>
            </a:pPr>
            <a:r>
              <a:rPr lang="en-GB" dirty="0">
                <a:solidFill>
                  <a:schemeClr val="accent2"/>
                </a:solidFill>
              </a:rPr>
              <a:t> </a:t>
            </a:r>
            <a:r>
              <a:rPr lang="en-GB" dirty="0">
                <a:solidFill>
                  <a:srgbClr val="FF0000"/>
                </a:solidFill>
              </a:rPr>
              <a:t>Hyperactive-impulsive</a:t>
            </a:r>
          </a:p>
          <a:p>
            <a:pPr marL="0" indent="0">
              <a:buNone/>
            </a:pPr>
            <a:r>
              <a:rPr lang="en-GB" dirty="0"/>
              <a:t> </a:t>
            </a:r>
            <a:r>
              <a:rPr lang="en-GB" dirty="0">
                <a:solidFill>
                  <a:srgbClr val="00B050"/>
                </a:solidFill>
              </a:rPr>
              <a:t>Combined inattentive &amp; hyperactive-impulsive </a:t>
            </a:r>
          </a:p>
          <a:p>
            <a:pPr marL="0" indent="0">
              <a:buNone/>
            </a:pPr>
            <a:r>
              <a:rPr lang="en-GB" dirty="0"/>
              <a:t> (DSM V)</a:t>
            </a:r>
          </a:p>
          <a:p>
            <a:pPr marL="0" indent="0">
              <a:buNone/>
            </a:pPr>
            <a:endParaRPr lang="en-GB" dirty="0"/>
          </a:p>
        </p:txBody>
      </p:sp>
      <p:pic>
        <p:nvPicPr>
          <p:cNvPr id="6" name="Picture 2" descr="C:\Users\Pemberd\AppData\Local\Microsoft\Windows\Temporary Internet Files\Content.IE5\Z08RE9H5\brain[1].jpg">
            <a:extLst>
              <a:ext uri="{FF2B5EF4-FFF2-40B4-BE49-F238E27FC236}">
                <a16:creationId xmlns:a16="http://schemas.microsoft.com/office/drawing/2014/main" id="{0E6DA8C0-DE0A-4A82-8196-1119373C7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454" y="3341824"/>
            <a:ext cx="3021174" cy="302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46084"/>
      </p:ext>
    </p:extLst>
  </p:cSld>
  <p:clrMapOvr>
    <a:masterClrMapping/>
  </p:clrMapOvr>
</p:sld>
</file>

<file path=ppt/theme/theme1.xml><?xml version="1.0" encoding="utf-8"?>
<a:theme xmlns:a="http://schemas.openxmlformats.org/drawingml/2006/main" name="Office Theme">
  <a:themeElements>
    <a:clrScheme name="Custom 1">
      <a:dk1>
        <a:srgbClr val="3C3C3B"/>
      </a:dk1>
      <a:lt1>
        <a:sysClr val="window" lastClr="FFFFFF"/>
      </a:lt1>
      <a:dk2>
        <a:srgbClr val="005B9C"/>
      </a:dk2>
      <a:lt2>
        <a:srgbClr val="EEECE1"/>
      </a:lt2>
      <a:accent1>
        <a:srgbClr val="005B9C"/>
      </a:accent1>
      <a:accent2>
        <a:srgbClr val="F6D21C"/>
      </a:accent2>
      <a:accent3>
        <a:srgbClr val="005B9C"/>
      </a:accent3>
      <a:accent4>
        <a:srgbClr val="F6BC1C"/>
      </a:accent4>
      <a:accent5>
        <a:srgbClr val="005B9C"/>
      </a:accent5>
      <a:accent6>
        <a:srgbClr val="F6BC1C"/>
      </a:accent6>
      <a:hlink>
        <a:srgbClr val="005B9C"/>
      </a:hlink>
      <a:folHlink>
        <a:srgbClr val="005B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4800</TotalTime>
  <Words>3218</Words>
  <Application>Microsoft Office PowerPoint</Application>
  <PresentationFormat>On-screen Show (4:3)</PresentationFormat>
  <Paragraphs>390</Paragraphs>
  <Slides>40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&amp;quot</vt:lpstr>
      <vt:lpstr>Arial</vt:lpstr>
      <vt:lpstr>Calibri</vt:lpstr>
      <vt:lpstr>Courier New</vt:lpstr>
      <vt:lpstr>Wingdings</vt:lpstr>
      <vt:lpstr>Office Theme</vt:lpstr>
      <vt:lpstr>Understanding Behaviours in Children and Young People </vt:lpstr>
      <vt:lpstr>How you understand your child </vt:lpstr>
      <vt:lpstr>Understanding behaviour </vt:lpstr>
      <vt:lpstr>  Understanding behaviour  </vt:lpstr>
      <vt:lpstr>Behaviour in conditions - ASD, ADHD, LD</vt:lpstr>
      <vt:lpstr>Recognising why behaviour is challenging</vt:lpstr>
      <vt:lpstr>Function of challenging behaviour</vt:lpstr>
      <vt:lpstr>Function of challenging behaviour</vt:lpstr>
      <vt:lpstr>Understanding ADHD</vt:lpstr>
      <vt:lpstr>The ADHD brain</vt:lpstr>
      <vt:lpstr>  Symptoms in ADHD   </vt:lpstr>
      <vt:lpstr>Understanding ASD</vt:lpstr>
      <vt:lpstr>     </vt:lpstr>
      <vt:lpstr>ASD comorbidities and behaviours </vt:lpstr>
      <vt:lpstr>Learning disabilities LD</vt:lpstr>
      <vt:lpstr>The driving force behind behaviour</vt:lpstr>
      <vt:lpstr>The driving force behind behaviour</vt:lpstr>
      <vt:lpstr>The driving force behind behaviour</vt:lpstr>
      <vt:lpstr>Fight, flight and freeze </vt:lpstr>
      <vt:lpstr>Fight, Flight or freeze </vt:lpstr>
      <vt:lpstr>Challenging behaviours in school</vt:lpstr>
      <vt:lpstr>How to help your child with anxiety</vt:lpstr>
      <vt:lpstr>Working out what’s going on</vt:lpstr>
      <vt:lpstr>Some strategies DOs </vt:lpstr>
      <vt:lpstr>Some strategies DON’Ts</vt:lpstr>
      <vt:lpstr>More Strategies - ASD, ADHD and LD</vt:lpstr>
      <vt:lpstr>Sensory Strategies</vt:lpstr>
      <vt:lpstr>The impact of not enough sleep</vt:lpstr>
      <vt:lpstr>So how can we help with sleep?</vt:lpstr>
      <vt:lpstr>Positive Behaviour Support </vt:lpstr>
      <vt:lpstr>Overview of strategies </vt:lpstr>
      <vt:lpstr>Positive Behaviour Support ABC</vt:lpstr>
      <vt:lpstr>Become a detective </vt:lpstr>
      <vt:lpstr>Recommendations and resources </vt:lpstr>
      <vt:lpstr>Local resources</vt:lpstr>
      <vt:lpstr>Local support networks</vt:lpstr>
      <vt:lpstr>When dealing with behaviour  </vt:lpstr>
      <vt:lpstr>Final thought </vt:lpstr>
      <vt:lpstr>Useful links</vt:lpstr>
      <vt:lpstr>Thank you for  participating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Rothwell</dc:creator>
  <cp:lastModifiedBy>Bexley Voice Parent Carer Forum</cp:lastModifiedBy>
  <cp:revision>216</cp:revision>
  <cp:lastPrinted>2018-09-12T08:29:13Z</cp:lastPrinted>
  <dcterms:created xsi:type="dcterms:W3CDTF">2013-04-15T10:44:10Z</dcterms:created>
  <dcterms:modified xsi:type="dcterms:W3CDTF">2021-03-24T16:05:12Z</dcterms:modified>
</cp:coreProperties>
</file>