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3"/>
  </p:sldMasterIdLst>
  <p:notesMasterIdLst>
    <p:notesMasterId r:id="rId42"/>
  </p:notesMasterIdLst>
  <p:handoutMasterIdLst>
    <p:handoutMasterId r:id="rId43"/>
  </p:handoutMasterIdLst>
  <p:sldIdLst>
    <p:sldId id="426" r:id="rId4"/>
    <p:sldId id="494" r:id="rId5"/>
    <p:sldId id="489" r:id="rId6"/>
    <p:sldId id="491" r:id="rId7"/>
    <p:sldId id="493" r:id="rId8"/>
    <p:sldId id="484" r:id="rId9"/>
    <p:sldId id="509" r:id="rId10"/>
    <p:sldId id="469" r:id="rId11"/>
    <p:sldId id="457" r:id="rId12"/>
    <p:sldId id="458" r:id="rId13"/>
    <p:sldId id="499" r:id="rId14"/>
    <p:sldId id="470" r:id="rId15"/>
    <p:sldId id="471" r:id="rId16"/>
    <p:sldId id="473" r:id="rId17"/>
    <p:sldId id="474" r:id="rId18"/>
    <p:sldId id="510" r:id="rId19"/>
    <p:sldId id="512" r:id="rId20"/>
    <p:sldId id="511" r:id="rId21"/>
    <p:sldId id="500" r:id="rId22"/>
    <p:sldId id="501" r:id="rId23"/>
    <p:sldId id="478" r:id="rId24"/>
    <p:sldId id="465" r:id="rId25"/>
    <p:sldId id="506" r:id="rId26"/>
    <p:sldId id="477" r:id="rId27"/>
    <p:sldId id="475" r:id="rId28"/>
    <p:sldId id="507" r:id="rId29"/>
    <p:sldId id="472" r:id="rId30"/>
    <p:sldId id="479" r:id="rId31"/>
    <p:sldId id="480" r:id="rId32"/>
    <p:sldId id="481" r:id="rId33"/>
    <p:sldId id="485" r:id="rId34"/>
    <p:sldId id="508" r:id="rId35"/>
    <p:sldId id="483" r:id="rId36"/>
    <p:sldId id="502" r:id="rId37"/>
    <p:sldId id="503" r:id="rId38"/>
    <p:sldId id="504" r:id="rId39"/>
    <p:sldId id="505" r:id="rId40"/>
    <p:sldId id="482" r:id="rId41"/>
  </p:sldIdLst>
  <p:sldSz cx="9144000" cy="6858000" type="screen4x3"/>
  <p:notesSz cx="6797675" cy="9926638"/>
  <p:defaultTextStyle>
    <a:defPPr>
      <a:defRPr lang="en-GB"/>
    </a:defPPr>
    <a:lvl1pPr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5pPr>
    <a:lvl6pPr marL="2286000" algn="l" defTabSz="914400" rtl="0" eaLnBrk="1" latinLnBrk="0" hangingPunct="1">
      <a:defRPr sz="3000" kern="1200">
        <a:solidFill>
          <a:schemeClr val="tx1"/>
        </a:solidFill>
        <a:latin typeface="Arial" panose="020B0604020202020204" pitchFamily="34" charset="0"/>
        <a:ea typeface="+mn-ea"/>
        <a:cs typeface="+mn-cs"/>
      </a:defRPr>
    </a:lvl6pPr>
    <a:lvl7pPr marL="2743200" algn="l" defTabSz="914400" rtl="0" eaLnBrk="1" latinLnBrk="0" hangingPunct="1">
      <a:defRPr sz="3000" kern="1200">
        <a:solidFill>
          <a:schemeClr val="tx1"/>
        </a:solidFill>
        <a:latin typeface="Arial" panose="020B0604020202020204" pitchFamily="34" charset="0"/>
        <a:ea typeface="+mn-ea"/>
        <a:cs typeface="+mn-cs"/>
      </a:defRPr>
    </a:lvl7pPr>
    <a:lvl8pPr marL="3200400" algn="l" defTabSz="914400" rtl="0" eaLnBrk="1" latinLnBrk="0" hangingPunct="1">
      <a:defRPr sz="3000" kern="1200">
        <a:solidFill>
          <a:schemeClr val="tx1"/>
        </a:solidFill>
        <a:latin typeface="Arial" panose="020B0604020202020204" pitchFamily="34" charset="0"/>
        <a:ea typeface="+mn-ea"/>
        <a:cs typeface="+mn-cs"/>
      </a:defRPr>
    </a:lvl8pPr>
    <a:lvl9pPr marL="3657600" algn="l" defTabSz="914400" rtl="0" eaLnBrk="1" latinLnBrk="0" hangingPunct="1">
      <a:defRPr sz="3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FF"/>
    <a:srgbClr val="00CC66"/>
    <a:srgbClr val="FF0000"/>
    <a:srgbClr val="CCECFF"/>
    <a:srgbClr val="00FFCC"/>
    <a:srgbClr val="00FF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F4103-D561-0F09-8ABD-210D9F1C12A4}" v="217" dt="2022-08-16T09:32:0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3411" autoAdjust="0"/>
  </p:normalViewPr>
  <p:slideViewPr>
    <p:cSldViewPr>
      <p:cViewPr varScale="1">
        <p:scale>
          <a:sx n="63" d="100"/>
          <a:sy n="63" d="100"/>
        </p:scale>
        <p:origin x="2040" y="48"/>
      </p:cViewPr>
      <p:guideLst>
        <p:guide orient="horz" pos="2160"/>
        <p:guide pos="2880"/>
      </p:guideLst>
    </p:cSldViewPr>
  </p:slideViewPr>
  <p:notesTextViewPr>
    <p:cViewPr>
      <p:scale>
        <a:sx n="3" d="2"/>
        <a:sy n="3" d="2"/>
      </p:scale>
      <p:origin x="0" y="0"/>
    </p:cViewPr>
  </p:notesTextViewPr>
  <p:notesViewPr>
    <p:cSldViewPr>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348043A-3A0D-4CB6-AE9D-350E00359E1C}"/>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sz="1200">
                <a:latin typeface="Arial" charset="0"/>
              </a:defRPr>
            </a:lvl1pPr>
          </a:lstStyle>
          <a:p>
            <a:pPr>
              <a:defRPr/>
            </a:pPr>
            <a:endParaRPr lang="en-GB" altLang="en-US"/>
          </a:p>
        </p:txBody>
      </p:sp>
      <p:sp>
        <p:nvSpPr>
          <p:cNvPr id="40963" name="Rectangle 3">
            <a:extLst>
              <a:ext uri="{FF2B5EF4-FFF2-40B4-BE49-F238E27FC236}">
                <a16:creationId xmlns:a16="http://schemas.microsoft.com/office/drawing/2014/main" id="{F99E27D1-93C9-4567-ABEE-1F5A585143C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a:latin typeface="Arial" charset="0"/>
              </a:defRPr>
            </a:lvl1pPr>
          </a:lstStyle>
          <a:p>
            <a:pPr>
              <a:defRPr/>
            </a:pPr>
            <a:endParaRPr lang="en-GB" altLang="en-US"/>
          </a:p>
        </p:txBody>
      </p:sp>
      <p:sp>
        <p:nvSpPr>
          <p:cNvPr id="40964" name="Rectangle 4">
            <a:extLst>
              <a:ext uri="{FF2B5EF4-FFF2-40B4-BE49-F238E27FC236}">
                <a16:creationId xmlns:a16="http://schemas.microsoft.com/office/drawing/2014/main" id="{5F12FF1B-0767-4EDA-9D90-DAD09C4C84E0}"/>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sz="1200">
                <a:latin typeface="Arial" charset="0"/>
              </a:defRPr>
            </a:lvl1pPr>
          </a:lstStyle>
          <a:p>
            <a:pPr>
              <a:defRPr/>
            </a:pPr>
            <a:endParaRPr lang="en-GB" altLang="en-US"/>
          </a:p>
        </p:txBody>
      </p:sp>
      <p:sp>
        <p:nvSpPr>
          <p:cNvPr id="40965" name="Rectangle 5">
            <a:extLst>
              <a:ext uri="{FF2B5EF4-FFF2-40B4-BE49-F238E27FC236}">
                <a16:creationId xmlns:a16="http://schemas.microsoft.com/office/drawing/2014/main" id="{0A231F7A-3F06-482C-ADD5-B9DF49D2D3D0}"/>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807E1C3-0A26-4F17-82DE-B7A623D4D508}"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BE1F29-C218-4EEE-9E93-0A137EB6922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20000"/>
              </a:spcBef>
              <a:buClr>
                <a:srgbClr val="00377B"/>
              </a:buClr>
              <a:buFont typeface="Wingdings" panose="05000000000000000000" pitchFamily="2" charset="2"/>
              <a:buNone/>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B960FCA0-368D-49BE-B027-35BE315E5F2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spcBef>
                <a:spcPct val="20000"/>
              </a:spcBef>
              <a:buClr>
                <a:srgbClr val="00377B"/>
              </a:buClr>
              <a:buFont typeface="Wingdings" panose="05000000000000000000" pitchFamily="2" charset="2"/>
              <a:buNone/>
              <a:defRPr sz="1200">
                <a:latin typeface="Arial" charset="0"/>
              </a:defRPr>
            </a:lvl1pPr>
          </a:lstStyle>
          <a:p>
            <a:pPr>
              <a:defRPr/>
            </a:pPr>
            <a:fld id="{8721F750-F5EB-496E-A350-7EF9A7F4B425}" type="datetimeFigureOut">
              <a:rPr lang="en-GB"/>
              <a:pPr>
                <a:defRPr/>
              </a:pPr>
              <a:t>08/11/2022</a:t>
            </a:fld>
            <a:endParaRPr lang="en-GB"/>
          </a:p>
        </p:txBody>
      </p:sp>
      <p:sp>
        <p:nvSpPr>
          <p:cNvPr id="4" name="Slide Image Placeholder 3">
            <a:extLst>
              <a:ext uri="{FF2B5EF4-FFF2-40B4-BE49-F238E27FC236}">
                <a16:creationId xmlns:a16="http://schemas.microsoft.com/office/drawing/2014/main" id="{4CB65540-D2F6-4F2C-B3E2-EA22EDE2897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E26DDBC-3823-4695-82CE-4257F26C19A8}"/>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6C7F2DA-5CF9-4015-A973-8F487317093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spcBef>
                <a:spcPct val="20000"/>
              </a:spcBef>
              <a:buClr>
                <a:srgbClr val="00377B"/>
              </a:buClr>
              <a:buFont typeface="Wingdings" panose="05000000000000000000" pitchFamily="2" charset="2"/>
              <a:buNone/>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C4781EF-ED23-41B1-AC86-E07B9C7487D6}"/>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spcBef>
                <a:spcPct val="20000"/>
              </a:spcBef>
              <a:buClr>
                <a:srgbClr val="00377B"/>
              </a:buClr>
              <a:buFont typeface="Wingdings" panose="05000000000000000000" pitchFamily="2" charset="2"/>
              <a:buNone/>
              <a:defRPr sz="1200"/>
            </a:lvl1pPr>
          </a:lstStyle>
          <a:p>
            <a:fld id="{8C16686B-22D2-49C2-8FA2-85960913EDC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16665F1-F2BF-D078-4C3B-88F428FE1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136CACA-6499-5616-7961-E2083C5FFC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Welcome to everybody to our QTF and SEN Toolkit training.</a:t>
            </a:r>
          </a:p>
          <a:p>
            <a:r>
              <a:rPr lang="en-GB" altLang="en-US" dirty="0"/>
              <a:t>Today, Cathy Palmer and I will be delivering training on the Quality First Teaching and SEN support Toolkit.</a:t>
            </a:r>
          </a:p>
          <a:p>
            <a:r>
              <a:rPr lang="en-GB" altLang="en-US" dirty="0"/>
              <a:t>Cathy and I are SEN Strategic Support partners who work for the Bexley Early Intervention and Specialist teacher advice Team. We have both been </a:t>
            </a:r>
            <a:r>
              <a:rPr lang="en-GB" altLang="en-US" dirty="0" err="1"/>
              <a:t>Sencos</a:t>
            </a:r>
            <a:r>
              <a:rPr lang="en-GB" altLang="en-US" dirty="0"/>
              <a:t> in Bexley.</a:t>
            </a:r>
          </a:p>
          <a:p>
            <a:r>
              <a:rPr lang="en-GB" altLang="en-US" dirty="0"/>
              <a:t>You will need a copy of the Toolkit to access this training.</a:t>
            </a:r>
          </a:p>
        </p:txBody>
      </p:sp>
      <p:sp>
        <p:nvSpPr>
          <p:cNvPr id="6148" name="Slide Number Placeholder 3">
            <a:extLst>
              <a:ext uri="{FF2B5EF4-FFF2-40B4-BE49-F238E27FC236}">
                <a16:creationId xmlns:a16="http://schemas.microsoft.com/office/drawing/2014/main" id="{2CB2C180-34C6-94DA-F9E8-3EFACE1AA0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977FAA63-396D-4A5A-90C7-AAC81ADBCC23}"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Continuing with the heading of why we needed the Toolkits …</a:t>
            </a:r>
          </a:p>
          <a:p>
            <a:r>
              <a:rPr lang="en-GB" dirty="0"/>
              <a:t>At this point, it is important to know that support given is to meet the needs of the child or young person and does not depend on a formal diagnosis. Needs will have been identified well before a referral and diagnosis have been given and support should already be in place.</a:t>
            </a:r>
          </a:p>
          <a:p>
            <a:r>
              <a:rPr lang="en-GB" dirty="0"/>
              <a:t>The CoP requires schools to take a graduated approach to supporting children and young people - this will be explained later in the training. Teachers, LSA and Tas provide the first tier of the graduated response though QFT.</a:t>
            </a:r>
          </a:p>
          <a:p>
            <a:r>
              <a:rPr lang="en-GB" dirty="0"/>
              <a:t>As teachers, we all know that many parents, especially those of pupils with SEN, will want to know how their children and young people are being supported in the classroom. The Toolkit will help parents to know what they  can reasonably be expected to provide in </a:t>
            </a:r>
            <a:r>
              <a:rPr lang="en-GB"/>
              <a:t>the classroom.</a:t>
            </a:r>
            <a:endParaRPr lang="en-GB" dirty="0"/>
          </a:p>
        </p:txBody>
      </p:sp>
      <p:sp>
        <p:nvSpPr>
          <p:cNvPr id="4" name="Slide Number Placeholder 3"/>
          <p:cNvSpPr>
            <a:spLocks noGrp="1"/>
          </p:cNvSpPr>
          <p:nvPr>
            <p:ph type="sldNum" sz="quarter" idx="5"/>
          </p:nvPr>
        </p:nvSpPr>
        <p:spPr/>
        <p:txBody>
          <a:bodyPr/>
          <a:lstStyle/>
          <a:p>
            <a:fld id="{8C16686B-22D2-49C2-8FA2-85960913EDCE}" type="slidenum">
              <a:rPr lang="en-GB" altLang="en-US" smtClean="0"/>
              <a:pPr/>
              <a:t>10</a:t>
            </a:fld>
            <a:endParaRPr lang="en-GB" altLang="en-US"/>
          </a:p>
        </p:txBody>
      </p:sp>
    </p:spTree>
    <p:extLst>
      <p:ext uri="{BB962C8B-B14F-4D97-AF65-F5344CB8AC3E}">
        <p14:creationId xmlns:p14="http://schemas.microsoft.com/office/powerpoint/2010/main" val="20211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7B152DB-384C-629E-00DD-CD6AE947B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81358FA-83FA-EBC1-1A29-D3EED1D83E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session in all 3 toolkit explains the legal responsibility of all school and college members, taken from all relevant legislation. We have taken key pieces of information that we feel settings, teachers, staff and parents would need to know and also who is responsible in delivering the support to the children and young people. For example SEN support, the CoP states…….</a:t>
            </a:r>
          </a:p>
        </p:txBody>
      </p:sp>
      <p:sp>
        <p:nvSpPr>
          <p:cNvPr id="23556" name="Slide Number Placeholder 3">
            <a:extLst>
              <a:ext uri="{FF2B5EF4-FFF2-40B4-BE49-F238E27FC236}">
                <a16:creationId xmlns:a16="http://schemas.microsoft.com/office/drawing/2014/main" id="{B8121FD7-724E-31D3-3344-E4B910F40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F569BE11-F76C-43AD-842A-D87313C5A8A8}" type="slidenum">
              <a:rPr lang="en-GB" altLang="en-US" sz="1200"/>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7CE2F31-9F4C-C5F6-8D4B-96CF5E397D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36CBFF2-D2B7-D05D-7152-1D5A722E0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page is the heart of the document and is how we recommend educational setting identify SEN. WE have used the same cycle through all 3 toolkits. </a:t>
            </a:r>
          </a:p>
        </p:txBody>
      </p:sp>
      <p:sp>
        <p:nvSpPr>
          <p:cNvPr id="25604" name="Slide Number Placeholder 3">
            <a:extLst>
              <a:ext uri="{FF2B5EF4-FFF2-40B4-BE49-F238E27FC236}">
                <a16:creationId xmlns:a16="http://schemas.microsoft.com/office/drawing/2014/main" id="{48A154C1-0ED7-B89E-8E7D-B4B4550E2A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B3916224-3273-43E5-9B38-BAE06E87257B}" type="slidenum">
              <a:rPr lang="en-GB" altLang="en-US" sz="1200"/>
              <a:pPr/>
              <a:t>12</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section we heavily use the </a:t>
            </a:r>
            <a:r>
              <a:rPr lang="en-US" dirty="0" err="1">
                <a:cs typeface="Calibri"/>
              </a:rPr>
              <a:t>gradauted</a:t>
            </a:r>
            <a:r>
              <a:rPr lang="en-US" dirty="0">
                <a:cs typeface="Calibri"/>
              </a:rPr>
              <a:t> </a:t>
            </a:r>
            <a:r>
              <a:rPr lang="en-US" dirty="0" err="1">
                <a:cs typeface="Calibri"/>
              </a:rPr>
              <a:t>appraoch</a:t>
            </a:r>
            <a:r>
              <a:rPr lang="en-US" dirty="0">
                <a:cs typeface="Calibri"/>
              </a:rPr>
              <a:t>. This means assessing – looking at what the pupil is struggling with, PLANNING – stettiong SMART targets and </a:t>
            </a:r>
            <a:r>
              <a:rPr lang="en-US" dirty="0" err="1">
                <a:cs typeface="Calibri"/>
              </a:rPr>
              <a:t>intervetyions</a:t>
            </a:r>
            <a:r>
              <a:rPr lang="en-US" dirty="0">
                <a:cs typeface="Calibri"/>
              </a:rPr>
              <a:t> to support the gaps in learning – DOING – carrying out the support for a set period of time – REVEWING – was the support successful, what was the impact for the child? Does the child need further support or has the current support been </a:t>
            </a:r>
            <a:r>
              <a:rPr lang="en-US" dirty="0" err="1">
                <a:cs typeface="Calibri"/>
              </a:rPr>
              <a:t>adeqaute</a:t>
            </a:r>
            <a:r>
              <a:rPr lang="en-US" dirty="0">
                <a:cs typeface="Calibri"/>
              </a:rPr>
              <a:t> enough? </a:t>
            </a:r>
          </a:p>
          <a:p>
            <a:endParaRPr lang="en-US" dirty="0">
              <a:cs typeface="Calibri"/>
            </a:endParaRPr>
          </a:p>
          <a:p>
            <a:r>
              <a:rPr lang="en-US" dirty="0">
                <a:cs typeface="Calibri"/>
              </a:rPr>
              <a:t>So </a:t>
            </a:r>
            <a:r>
              <a:rPr lang="en-US" dirty="0" err="1">
                <a:cs typeface="Calibri"/>
              </a:rPr>
              <a:t>loloking</a:t>
            </a:r>
            <a:r>
              <a:rPr lang="en-US" dirty="0">
                <a:cs typeface="Calibri"/>
              </a:rPr>
              <a:t> at the first stage in this cycle this is where the </a:t>
            </a:r>
            <a:r>
              <a:rPr lang="en-US" dirty="0" err="1">
                <a:cs typeface="Calibri"/>
              </a:rPr>
              <a:t>pupuil</a:t>
            </a:r>
            <a:r>
              <a:rPr lang="en-US" dirty="0">
                <a:cs typeface="Calibri"/>
              </a:rPr>
              <a:t>, parent </a:t>
            </a:r>
            <a:r>
              <a:rPr lang="en-US" dirty="0" err="1">
                <a:cs typeface="Calibri"/>
              </a:rPr>
              <a:t>carer</a:t>
            </a:r>
            <a:r>
              <a:rPr lang="en-US" dirty="0">
                <a:cs typeface="Calibri"/>
              </a:rPr>
              <a:t> or </a:t>
            </a:r>
            <a:r>
              <a:rPr lang="en-US" dirty="0" err="1">
                <a:cs typeface="Calibri"/>
              </a:rPr>
              <a:t>uourslef</a:t>
            </a:r>
            <a:r>
              <a:rPr lang="en-US" dirty="0">
                <a:cs typeface="Calibri"/>
              </a:rPr>
              <a:t> may identify a barrier to learning whether it be </a:t>
            </a:r>
            <a:r>
              <a:rPr lang="en-US" dirty="0" err="1">
                <a:cs typeface="Calibri"/>
              </a:rPr>
              <a:t>emothopnal</a:t>
            </a:r>
            <a:r>
              <a:rPr lang="en-US" dirty="0">
                <a:cs typeface="Calibri"/>
              </a:rPr>
              <a:t>, educationally – socially or physical. </a:t>
            </a:r>
          </a:p>
          <a:p>
            <a:r>
              <a:rPr lang="en-US" dirty="0">
                <a:cs typeface="Calibri"/>
              </a:rPr>
              <a:t>These barruers have ebben dientofied early so at this stage would </a:t>
            </a:r>
            <a:r>
              <a:rPr lang="en-US" dirty="0" err="1">
                <a:cs typeface="Calibri"/>
              </a:rPr>
              <a:t>would</a:t>
            </a:r>
            <a:r>
              <a:rPr lang="en-US" dirty="0">
                <a:cs typeface="Calibri"/>
              </a:rPr>
              <a:t> </a:t>
            </a:r>
            <a:r>
              <a:rPr lang="en-US" dirty="0" err="1">
                <a:cs typeface="Calibri"/>
              </a:rPr>
              <a:t>receommned</a:t>
            </a:r>
            <a:r>
              <a:rPr lang="en-US" dirty="0">
                <a:cs typeface="Calibri"/>
              </a:rPr>
              <a:t> using the </a:t>
            </a:r>
            <a:r>
              <a:rPr lang="en-US" dirty="0" err="1">
                <a:cs typeface="Calibri"/>
              </a:rPr>
              <a:t>startgteis</a:t>
            </a:r>
            <a:r>
              <a:rPr lang="en-US" dirty="0">
                <a:cs typeface="Calibri"/>
              </a:rPr>
              <a:t> in the </a:t>
            </a:r>
            <a:r>
              <a:rPr lang="en-US" dirty="0" err="1">
                <a:cs typeface="Calibri"/>
              </a:rPr>
              <a:t>startgeis</a:t>
            </a:r>
            <a:r>
              <a:rPr lang="en-US" dirty="0">
                <a:cs typeface="Calibri"/>
              </a:rPr>
              <a:t> section on page 12.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13</a:t>
            </a:fld>
            <a:endParaRPr lang="en-GB" altLang="en-US"/>
          </a:p>
        </p:txBody>
      </p:sp>
    </p:spTree>
    <p:extLst>
      <p:ext uri="{BB962C8B-B14F-4D97-AF65-F5344CB8AC3E}">
        <p14:creationId xmlns:p14="http://schemas.microsoft.com/office/powerpoint/2010/main" val="335157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0F506C7-72B8-87BF-AFE4-5469811FC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6402014-76DD-A207-BCD4-8121611E0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 all 3 toolkits you </a:t>
            </a:r>
            <a:r>
              <a:rPr lang="en-GB" altLang="en-US" dirty="0" err="1"/>
              <a:t>acb</a:t>
            </a:r>
            <a:r>
              <a:rPr lang="en-GB" altLang="en-US" dirty="0"/>
              <a:t> see that the </a:t>
            </a:r>
            <a:r>
              <a:rPr lang="en-GB" altLang="en-US" dirty="0" err="1"/>
              <a:t>startegeis</a:t>
            </a:r>
            <a:r>
              <a:rPr lang="en-GB" altLang="en-US" dirty="0"/>
              <a:t> are set out in areas of need and not diagnosis. However in the EFYS one which we will show you in a couple of slides it is set out specifically around the EYFs areas of development, which makes it even more specific and relevant to the little ones. AS you can now see the extra sections have been included. </a:t>
            </a:r>
          </a:p>
        </p:txBody>
      </p:sp>
      <p:sp>
        <p:nvSpPr>
          <p:cNvPr id="28676" name="Slide Number Placeholder 3">
            <a:extLst>
              <a:ext uri="{FF2B5EF4-FFF2-40B4-BE49-F238E27FC236}">
                <a16:creationId xmlns:a16="http://schemas.microsoft.com/office/drawing/2014/main" id="{EAAE449F-B395-3EC4-6C43-92D134848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02CD46B7-ACAE-4865-B854-E08375AEAA58}" type="slidenum">
              <a:rPr lang="en-GB" altLang="en-US" sz="1200"/>
              <a:pPr/>
              <a:t>14</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EBD7B06-F5A0-07D1-8AA1-74760ABDC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2331FD2-8B25-0451-A31C-F9DF93E08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These have all been written in conjunction with various professionals as stated at the bottom. Therefore if a child or young person was presenting difficulties in the areas of </a:t>
            </a:r>
            <a:r>
              <a:rPr lang="en-GB" altLang="en-US" dirty="0" err="1"/>
              <a:t>attebntion</a:t>
            </a:r>
            <a:r>
              <a:rPr lang="en-GB" altLang="en-US" dirty="0"/>
              <a:t> and listening  we would expect some of these strategies to be tried in the first instance.  you may only want to try 3 or 4 of the strategies whilst keeping a very close eye on </a:t>
            </a:r>
            <a:r>
              <a:rPr lang="en-GB" altLang="en-US" dirty="0" err="1"/>
              <a:t>wheteher</a:t>
            </a:r>
            <a:r>
              <a:rPr lang="en-GB" altLang="en-US" dirty="0"/>
              <a:t> they are effective for the child or not. If they are not working, stop the strategy and try another one. What might work for one pupil may not for another. </a:t>
            </a:r>
          </a:p>
          <a:p>
            <a:endParaRPr lang="en-GB" altLang="en-US" dirty="0">
              <a:cs typeface="Calibri"/>
            </a:endParaRPr>
          </a:p>
          <a:p>
            <a:r>
              <a:rPr lang="en-GB" altLang="en-US" dirty="0">
                <a:cs typeface="Calibri"/>
              </a:rPr>
              <a:t>So for example if you have a child who is struggling with attention and listening you may wish to try a couple of strategies on the list such as " using a visual timers to </a:t>
            </a:r>
            <a:r>
              <a:rPr lang="en-GB" altLang="en-US" dirty="0" err="1">
                <a:cs typeface="Calibri"/>
              </a:rPr>
              <a:t>pronote</a:t>
            </a:r>
            <a:r>
              <a:rPr lang="en-GB" altLang="en-US" dirty="0">
                <a:cs typeface="Calibri"/>
              </a:rPr>
              <a:t> attention for a set period of time" and a second strategy of "instructions should be clear, brief and </a:t>
            </a:r>
            <a:r>
              <a:rPr lang="en-GB" altLang="en-US" dirty="0" err="1">
                <a:cs typeface="Calibri"/>
              </a:rPr>
              <a:t>consie</a:t>
            </a:r>
            <a:r>
              <a:rPr lang="en-GB" altLang="en-US" dirty="0">
                <a:cs typeface="Calibri"/>
              </a:rPr>
              <a:t> and in the correct order of possible. </a:t>
            </a:r>
          </a:p>
          <a:p>
            <a:endParaRPr lang="en-GB" altLang="en-US" dirty="0">
              <a:cs typeface="Calibri"/>
            </a:endParaRPr>
          </a:p>
          <a:p>
            <a:r>
              <a:rPr lang="en-GB" altLang="en-US" dirty="0">
                <a:cs typeface="Calibri"/>
              </a:rPr>
              <a:t>Its seems very simple but giving a pupil a set amount of time, for example 15 mins, and clear </a:t>
            </a:r>
            <a:r>
              <a:rPr lang="en-GB" altLang="en-US" dirty="0" err="1">
                <a:cs typeface="Calibri"/>
              </a:rPr>
              <a:t>instructiosn</a:t>
            </a:r>
            <a:r>
              <a:rPr lang="en-GB" altLang="en-US" dirty="0">
                <a:cs typeface="Calibri"/>
              </a:rPr>
              <a:t> that </a:t>
            </a:r>
            <a:r>
              <a:rPr lang="en-GB" altLang="en-US" dirty="0" err="1">
                <a:cs typeface="Calibri"/>
              </a:rPr>
              <a:t>wyou</a:t>
            </a:r>
            <a:r>
              <a:rPr lang="en-GB" altLang="en-US" dirty="0">
                <a:cs typeface="Calibri"/>
              </a:rPr>
              <a:t> want </a:t>
            </a:r>
            <a:r>
              <a:rPr lang="en-GB" altLang="en-US" dirty="0" err="1">
                <a:cs typeface="Calibri"/>
              </a:rPr>
              <a:t>te</a:t>
            </a:r>
            <a:r>
              <a:rPr lang="en-GB" altLang="en-US" dirty="0">
                <a:cs typeface="Calibri"/>
              </a:rPr>
              <a:t> m to </a:t>
            </a:r>
            <a:r>
              <a:rPr lang="en-GB" altLang="en-US" dirty="0" err="1">
                <a:cs typeface="Calibri"/>
              </a:rPr>
              <a:t>cpomplete</a:t>
            </a:r>
            <a:r>
              <a:rPr lang="en-GB" altLang="en-US" dirty="0">
                <a:cs typeface="Calibri"/>
              </a:rPr>
              <a:t> the </a:t>
            </a:r>
            <a:r>
              <a:rPr lang="en-GB" altLang="en-US" dirty="0" err="1">
                <a:cs typeface="Calibri"/>
              </a:rPr>
              <a:t>forst</a:t>
            </a:r>
            <a:r>
              <a:rPr lang="en-GB" altLang="en-US" dirty="0">
                <a:cs typeface="Calibri"/>
              </a:rPr>
              <a:t> 8 questions or you would like them to read  u[ to the end of the </a:t>
            </a:r>
            <a:r>
              <a:rPr lang="en-GB" altLang="en-US" dirty="0" err="1">
                <a:cs typeface="Calibri"/>
              </a:rPr>
              <a:t>chapetr</a:t>
            </a:r>
            <a:r>
              <a:rPr lang="en-GB" altLang="en-US" dirty="0">
                <a:cs typeface="Calibri"/>
              </a:rPr>
              <a:t> helps them in that it </a:t>
            </a:r>
            <a:r>
              <a:rPr lang="en-GB" altLang="en-US" dirty="0" err="1">
                <a:cs typeface="Calibri"/>
              </a:rPr>
              <a:t>realy</a:t>
            </a:r>
            <a:r>
              <a:rPr lang="en-GB" altLang="en-US" dirty="0">
                <a:cs typeface="Calibri"/>
              </a:rPr>
              <a:t> enforces what your </a:t>
            </a:r>
            <a:r>
              <a:rPr lang="en-GB" altLang="en-US" dirty="0" err="1">
                <a:cs typeface="Calibri"/>
              </a:rPr>
              <a:t>exepectsion</a:t>
            </a:r>
            <a:r>
              <a:rPr lang="en-GB" altLang="en-US" dirty="0">
                <a:cs typeface="Calibri"/>
              </a:rPr>
              <a:t> are and within what time frame. </a:t>
            </a:r>
          </a:p>
          <a:p>
            <a:endParaRPr lang="en-GB" altLang="en-US" dirty="0">
              <a:cs typeface="Calibri"/>
            </a:endParaRPr>
          </a:p>
          <a:p>
            <a:endParaRPr lang="en-GB" altLang="en-US" dirty="0">
              <a:cs typeface="Calibri"/>
            </a:endParaRPr>
          </a:p>
          <a:p>
            <a:endParaRPr lang="en-GB" altLang="en-US" dirty="0">
              <a:cs typeface="Calibri"/>
            </a:endParaRPr>
          </a:p>
        </p:txBody>
      </p:sp>
      <p:sp>
        <p:nvSpPr>
          <p:cNvPr id="30724" name="Slide Number Placeholder 3">
            <a:extLst>
              <a:ext uri="{FF2B5EF4-FFF2-40B4-BE49-F238E27FC236}">
                <a16:creationId xmlns:a16="http://schemas.microsoft.com/office/drawing/2014/main" id="{5EB12A4C-BE70-D431-5712-8EAE1AE87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7877B3D7-A840-4FC2-A0CE-E2B69A2F9DCD}" type="slidenum">
              <a:rPr lang="en-GB" altLang="en-US" sz="1200"/>
              <a:pPr/>
              <a:t>15</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new sections on developing reading and writing skills. </a:t>
            </a:r>
          </a:p>
          <a:p>
            <a:endParaRPr lang="en-US" dirty="0">
              <a:cs typeface="Calibri"/>
            </a:endParaRPr>
          </a:p>
        </p:txBody>
      </p:sp>
      <p:sp>
        <p:nvSpPr>
          <p:cNvPr id="4" name="Slide Number Placeholder 3"/>
          <p:cNvSpPr>
            <a:spLocks noGrp="1"/>
          </p:cNvSpPr>
          <p:nvPr>
            <p:ph type="sldNum" sz="quarter" idx="5"/>
          </p:nvPr>
        </p:nvSpPr>
        <p:spPr/>
        <p:txBody>
          <a:bodyPr/>
          <a:lstStyle/>
          <a:p>
            <a:fld id="{8C16686B-22D2-49C2-8FA2-85960913EDCE}" type="slidenum">
              <a:rPr lang="en-GB" altLang="en-US"/>
              <a:pPr/>
              <a:t>16</a:t>
            </a:fld>
            <a:endParaRPr lang="en-GB" altLang="en-US"/>
          </a:p>
        </p:txBody>
      </p:sp>
    </p:spTree>
    <p:extLst>
      <p:ext uri="{BB962C8B-B14F-4D97-AF65-F5344CB8AC3E}">
        <p14:creationId xmlns:p14="http://schemas.microsoft.com/office/powerpoint/2010/main" val="419650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an example of the 2 pages on pupils well being. Again very simple strategies yet ext6reme;y </a:t>
            </a:r>
            <a:r>
              <a:rPr lang="en-US" dirty="0" err="1">
                <a:cs typeface="Calibri"/>
              </a:rPr>
              <a:t>effectoce</a:t>
            </a:r>
            <a:r>
              <a:rPr lang="en-US" dirty="0">
                <a:cs typeface="Calibri"/>
              </a:rPr>
              <a:t>. For the well being section we collaborated with Elsa –support. On </a:t>
            </a:r>
            <a:r>
              <a:rPr lang="en-US" dirty="0" err="1">
                <a:cs typeface="Calibri"/>
              </a:rPr>
              <a:t>tehir</a:t>
            </a:r>
            <a:r>
              <a:rPr lang="en-US" dirty="0">
                <a:cs typeface="Calibri"/>
              </a:rPr>
              <a:t> website they have many </a:t>
            </a:r>
            <a:r>
              <a:rPr lang="en-US" dirty="0" err="1">
                <a:cs typeface="Calibri"/>
              </a:rPr>
              <a:t>brillinat</a:t>
            </a:r>
            <a:r>
              <a:rPr lang="en-US" dirty="0">
                <a:cs typeface="Calibri"/>
              </a:rPr>
              <a:t> and free </a:t>
            </a:r>
            <a:r>
              <a:rPr lang="en-US" dirty="0" err="1">
                <a:cs typeface="Calibri"/>
              </a:rPr>
              <a:t>respurcse</a:t>
            </a:r>
            <a:r>
              <a:rPr lang="en-US" dirty="0">
                <a:cs typeface="Calibri"/>
              </a:rPr>
              <a:t>. Some  of these resources we have included in the toolkit so you can either </a:t>
            </a:r>
            <a:r>
              <a:rPr lang="en-US" dirty="0" err="1">
                <a:cs typeface="Calibri"/>
              </a:rPr>
              <a:t>photociopy</a:t>
            </a:r>
            <a:r>
              <a:rPr lang="en-US" dirty="0">
                <a:cs typeface="Calibri"/>
              </a:rPr>
              <a:t> them or ask you </a:t>
            </a:r>
            <a:r>
              <a:rPr lang="en-US" dirty="0" err="1">
                <a:cs typeface="Calibri"/>
              </a:rPr>
              <a:t>senco</a:t>
            </a:r>
            <a:r>
              <a:rPr lang="en-US" dirty="0">
                <a:cs typeface="Calibri"/>
              </a:rPr>
              <a:t> </a:t>
            </a:r>
            <a:r>
              <a:rPr lang="en-US" dirty="0" err="1">
                <a:cs typeface="Calibri"/>
              </a:rPr>
              <a:t>fro</a:t>
            </a:r>
            <a:r>
              <a:rPr lang="en-US" dirty="0">
                <a:cs typeface="Calibri"/>
              </a:rPr>
              <a:t> an </a:t>
            </a:r>
            <a:r>
              <a:rPr lang="en-US" dirty="0" err="1">
                <a:cs typeface="Calibri"/>
              </a:rPr>
              <a:t>electronc</a:t>
            </a:r>
            <a:r>
              <a:rPr lang="en-US" dirty="0">
                <a:cs typeface="Calibri"/>
              </a:rPr>
              <a:t> copy. </a:t>
            </a:r>
          </a:p>
          <a:p>
            <a:endParaRPr lang="en-US" dirty="0">
              <a:cs typeface="Calibri"/>
            </a:endParaRPr>
          </a:p>
        </p:txBody>
      </p:sp>
      <p:sp>
        <p:nvSpPr>
          <p:cNvPr id="4" name="Slide Number Placeholder 3"/>
          <p:cNvSpPr>
            <a:spLocks noGrp="1"/>
          </p:cNvSpPr>
          <p:nvPr>
            <p:ph type="sldNum" sz="quarter" idx="5"/>
          </p:nvPr>
        </p:nvSpPr>
        <p:spPr/>
        <p:txBody>
          <a:bodyPr/>
          <a:lstStyle/>
          <a:p>
            <a:fld id="{8C16686B-22D2-49C2-8FA2-85960913EDCE}" type="slidenum">
              <a:rPr lang="en-GB" altLang="en-US"/>
              <a:pPr/>
              <a:t>18</a:t>
            </a:fld>
            <a:endParaRPr lang="en-GB" altLang="en-US"/>
          </a:p>
        </p:txBody>
      </p:sp>
    </p:spTree>
    <p:extLst>
      <p:ext uri="{BB962C8B-B14F-4D97-AF65-F5344CB8AC3E}">
        <p14:creationId xmlns:p14="http://schemas.microsoft.com/office/powerpoint/2010/main" val="110972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6FCA00-8F22-E053-00A6-37E27FE4D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CDF5988-B816-7FB6-9324-1AE850F07D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Here is how the EYFS one is set out. As you can see rather the </a:t>
            </a:r>
            <a:r>
              <a:rPr lang="en-GB" altLang="en-US" dirty="0" err="1"/>
              <a:t>stargeies</a:t>
            </a:r>
            <a:r>
              <a:rPr lang="en-GB" altLang="en-US" dirty="0"/>
              <a:t> are </a:t>
            </a:r>
            <a:r>
              <a:rPr lang="en-GB" altLang="en-US" dirty="0" err="1"/>
              <a:t>absed</a:t>
            </a:r>
            <a:r>
              <a:rPr lang="en-GB" altLang="en-US" dirty="0"/>
              <a:t> around the EYFS </a:t>
            </a:r>
            <a:r>
              <a:rPr lang="en-GB" altLang="en-US" dirty="0" err="1"/>
              <a:t>curricukum</a:t>
            </a:r>
            <a:r>
              <a:rPr lang="en-GB" altLang="en-US" dirty="0"/>
              <a:t> </a:t>
            </a:r>
          </a:p>
        </p:txBody>
      </p:sp>
      <p:sp>
        <p:nvSpPr>
          <p:cNvPr id="35844" name="Slide Number Placeholder 3">
            <a:extLst>
              <a:ext uri="{FF2B5EF4-FFF2-40B4-BE49-F238E27FC236}">
                <a16:creationId xmlns:a16="http://schemas.microsoft.com/office/drawing/2014/main" id="{CDC9CAFC-1361-C885-7066-CD0156920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6714341C-B15F-409E-B540-9C6F72E5A39C}" type="slidenum">
              <a:rPr lang="en-GB" altLang="en-US" sz="1200"/>
              <a:pPr/>
              <a:t>19</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D40AEE8-AC43-BFF7-DA6F-72F1457750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6346387-A142-4DCD-18D2-B0C073FE5C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cs typeface="Calibri"/>
              </a:rPr>
              <a:t>This is the page </a:t>
            </a:r>
            <a:r>
              <a:rPr lang="en-GB" altLang="en-US" dirty="0" err="1">
                <a:cs typeface="Calibri"/>
              </a:rPr>
              <a:t>fro</a:t>
            </a:r>
            <a:r>
              <a:rPr lang="en-GB" altLang="en-US" dirty="0">
                <a:cs typeface="Calibri"/>
              </a:rPr>
              <a:t> children </a:t>
            </a:r>
            <a:r>
              <a:rPr lang="en-GB" altLang="en-US" dirty="0" err="1">
                <a:cs typeface="Calibri"/>
              </a:rPr>
              <a:t>exepereinceing</a:t>
            </a:r>
            <a:r>
              <a:rPr lang="en-GB" altLang="en-US" dirty="0">
                <a:cs typeface="Calibri"/>
              </a:rPr>
              <a:t> </a:t>
            </a:r>
            <a:r>
              <a:rPr lang="en-GB" altLang="en-US" dirty="0" err="1">
                <a:cs typeface="Calibri"/>
              </a:rPr>
              <a:t>diffcities</a:t>
            </a:r>
            <a:r>
              <a:rPr lang="en-GB" altLang="en-US" dirty="0">
                <a:cs typeface="Calibri"/>
              </a:rPr>
              <a:t> in using </a:t>
            </a:r>
            <a:r>
              <a:rPr lang="en-GB" altLang="en-US" dirty="0" err="1">
                <a:cs typeface="Calibri"/>
              </a:rPr>
              <a:t>langaue</a:t>
            </a:r>
            <a:r>
              <a:rPr lang="en-GB" altLang="en-US" dirty="0">
                <a:cs typeface="Calibri"/>
              </a:rPr>
              <a:t> and speech sounds. These </a:t>
            </a:r>
            <a:r>
              <a:rPr lang="en-GB" altLang="en-US" dirty="0" err="1">
                <a:cs typeface="Calibri"/>
              </a:rPr>
              <a:t>startegoes</a:t>
            </a:r>
            <a:r>
              <a:rPr lang="en-GB" altLang="en-US" dirty="0">
                <a:cs typeface="Calibri"/>
              </a:rPr>
              <a:t> have been created to be very </a:t>
            </a:r>
            <a:r>
              <a:rPr lang="en-GB" altLang="en-US" dirty="0" err="1">
                <a:cs typeface="Calibri"/>
              </a:rPr>
              <a:t>speciific</a:t>
            </a:r>
            <a:r>
              <a:rPr lang="en-GB" altLang="en-US" dirty="0">
                <a:cs typeface="Calibri"/>
              </a:rPr>
              <a:t> for those children under 5. </a:t>
            </a:r>
          </a:p>
        </p:txBody>
      </p:sp>
      <p:sp>
        <p:nvSpPr>
          <p:cNvPr id="37892" name="Slide Number Placeholder 3">
            <a:extLst>
              <a:ext uri="{FF2B5EF4-FFF2-40B4-BE49-F238E27FC236}">
                <a16:creationId xmlns:a16="http://schemas.microsoft.com/office/drawing/2014/main" id="{29D951E6-A17A-9877-69F3-3E760D40AA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72A0FE0C-3F18-4697-95E8-D460396AC0B2}" type="slidenum">
              <a:rPr lang="en-GB" altLang="en-US" sz="1200"/>
              <a:pPr/>
              <a:t>20</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4E0B1C7-6927-823E-BE14-59738A700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F111E09-C564-6F9C-0209-2D3AFBFB43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How many children and young people are educated in Bexley?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43,393 - Many of the strategies suggested in the Toolkit benefit all children, so we include this figure as the toolkit is not just for those children on SEN support but will aid ALL  pupils across the borough, through using QFT strategies and identifying needs early. </a:t>
            </a:r>
          </a:p>
        </p:txBody>
      </p:sp>
      <p:sp>
        <p:nvSpPr>
          <p:cNvPr id="12292" name="Slide Number Placeholder 3">
            <a:extLst>
              <a:ext uri="{FF2B5EF4-FFF2-40B4-BE49-F238E27FC236}">
                <a16:creationId xmlns:a16="http://schemas.microsoft.com/office/drawing/2014/main" id="{6DCE090D-6DAC-8193-FDBF-6C66CCC4CE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0145CC89-47C7-48E7-9AAD-C7063543CD7B}" type="slidenum">
              <a:rPr lang="en-GB" altLang="en-US" sz="1200"/>
              <a:pPr/>
              <a:t>2</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5A8DC2B-2125-C7C8-2378-0440C96F2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27179A8-E4B4-D088-9C5B-1E3BB617F7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Whether you have the EFYS or main TK in front of you take 5 minutes to read 2 areas of need and the strategies suggested . Think about What did you like about these? Do you feel they are manageable? </a:t>
            </a:r>
          </a:p>
          <a:p>
            <a:endParaRPr lang="en-GB" altLang="en-US"/>
          </a:p>
          <a:p>
            <a:endParaRPr lang="en-GB" altLang="en-US" dirty="0">
              <a:cs typeface="Calibri"/>
            </a:endParaRPr>
          </a:p>
          <a:p>
            <a:r>
              <a:rPr lang="en-GB" altLang="en-US" dirty="0">
                <a:cs typeface="Calibri"/>
              </a:rPr>
              <a:t>5 mins</a:t>
            </a:r>
          </a:p>
        </p:txBody>
      </p:sp>
      <p:sp>
        <p:nvSpPr>
          <p:cNvPr id="39940" name="Slide Number Placeholder 3">
            <a:extLst>
              <a:ext uri="{FF2B5EF4-FFF2-40B4-BE49-F238E27FC236}">
                <a16:creationId xmlns:a16="http://schemas.microsoft.com/office/drawing/2014/main" id="{4D6F6C95-B60C-944C-D9A0-A76235B2E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2D1BC725-94DA-45E0-87B1-2A5FAE6B28E9}" type="slidenum">
              <a:rPr lang="en-GB" altLang="en-US" sz="1200"/>
              <a:pPr/>
              <a:t>21</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E9B516E-0896-DDB3-A71E-A56FF0213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5245B49-74AF-D09D-3117-828D17C34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We can all relate to a Luis in our working world, regardless of his age. Again using the strategies section what areas of need would you consider for Luis and what strategies will you try before raising him as a concern to the SENCO? </a:t>
            </a:r>
          </a:p>
          <a:p>
            <a:endParaRPr lang="en-GB" altLang="en-US"/>
          </a:p>
          <a:p>
            <a:r>
              <a:rPr lang="en-GB" altLang="en-US" dirty="0">
                <a:cs typeface="Calibri"/>
              </a:rPr>
              <a:t>5 mins </a:t>
            </a:r>
          </a:p>
          <a:p>
            <a:endParaRPr lang="en-GB" altLang="en-US" dirty="0">
              <a:cs typeface="Calibri"/>
            </a:endParaRPr>
          </a:p>
          <a:p>
            <a:r>
              <a:rPr lang="en-GB" altLang="en-US" dirty="0">
                <a:cs typeface="Calibri"/>
              </a:rPr>
              <a:t>Hopefully you </a:t>
            </a:r>
            <a:r>
              <a:rPr lang="en-GB" altLang="en-US" dirty="0" err="1">
                <a:cs typeface="Calibri"/>
              </a:rPr>
              <a:t>loked</a:t>
            </a:r>
            <a:r>
              <a:rPr lang="en-GB" altLang="en-US" dirty="0">
                <a:cs typeface="Calibri"/>
              </a:rPr>
              <a:t> at a variety of areas of need for </a:t>
            </a:r>
            <a:r>
              <a:rPr lang="en-GB" altLang="en-US" dirty="0" err="1">
                <a:cs typeface="Calibri"/>
              </a:rPr>
              <a:t>luis</a:t>
            </a:r>
            <a:r>
              <a:rPr lang="en-GB" altLang="en-US" dirty="0">
                <a:cs typeface="Calibri"/>
              </a:rPr>
              <a:t>. We don not </a:t>
            </a:r>
            <a:r>
              <a:rPr lang="en-GB" altLang="en-US" dirty="0" err="1">
                <a:cs typeface="Calibri"/>
              </a:rPr>
              <a:t>ave</a:t>
            </a:r>
            <a:r>
              <a:rPr lang="en-GB" altLang="en-US" dirty="0">
                <a:cs typeface="Calibri"/>
              </a:rPr>
              <a:t> enough </a:t>
            </a:r>
            <a:r>
              <a:rPr lang="en-GB" altLang="en-US" dirty="0" err="1">
                <a:cs typeface="Calibri"/>
              </a:rPr>
              <a:t>infprmation</a:t>
            </a:r>
            <a:r>
              <a:rPr lang="en-GB" altLang="en-US" dirty="0">
                <a:cs typeface="Calibri"/>
              </a:rPr>
              <a:t> about hi as yet to know </a:t>
            </a:r>
            <a:r>
              <a:rPr lang="en-GB" altLang="en-US" dirty="0" err="1">
                <a:cs typeface="Calibri"/>
              </a:rPr>
              <a:t>sepcifiaclly</a:t>
            </a:r>
            <a:r>
              <a:rPr lang="en-GB" altLang="en-US" dirty="0">
                <a:cs typeface="Calibri"/>
              </a:rPr>
              <a:t> why he is unable to work </a:t>
            </a:r>
            <a:r>
              <a:rPr lang="en-GB" altLang="en-US" dirty="0" err="1">
                <a:cs typeface="Calibri"/>
              </a:rPr>
              <a:t>indepanetantly</a:t>
            </a:r>
            <a:r>
              <a:rPr lang="en-GB" altLang="en-US" dirty="0">
                <a:cs typeface="Calibri"/>
              </a:rPr>
              <a:t>. It may be something is going on at home, a recent </a:t>
            </a:r>
            <a:r>
              <a:rPr lang="en-GB" altLang="en-US" dirty="0" err="1">
                <a:cs typeface="Calibri"/>
              </a:rPr>
              <a:t>bereavemnet</a:t>
            </a:r>
            <a:r>
              <a:rPr lang="en-GB" altLang="en-US" dirty="0">
                <a:cs typeface="Calibri"/>
              </a:rPr>
              <a:t>, parental split and that is </a:t>
            </a:r>
            <a:r>
              <a:rPr lang="en-GB" altLang="en-US" dirty="0" err="1">
                <a:cs typeface="Calibri"/>
              </a:rPr>
              <a:t>effceting</a:t>
            </a:r>
            <a:r>
              <a:rPr lang="en-GB" altLang="en-US" dirty="0">
                <a:cs typeface="Calibri"/>
              </a:rPr>
              <a:t> him in school;. It may be a underlying </a:t>
            </a:r>
            <a:r>
              <a:rPr lang="en-GB" altLang="en-US" dirty="0" err="1">
                <a:cs typeface="Calibri"/>
              </a:rPr>
              <a:t>eductaional</a:t>
            </a:r>
            <a:r>
              <a:rPr lang="en-GB" altLang="en-US" dirty="0">
                <a:cs typeface="Calibri"/>
              </a:rPr>
              <a:t> or </a:t>
            </a:r>
            <a:r>
              <a:rPr lang="en-GB" altLang="en-US" dirty="0" err="1">
                <a:cs typeface="Calibri"/>
              </a:rPr>
              <a:t>speecha</a:t>
            </a:r>
            <a:r>
              <a:rPr lang="en-GB" altLang="en-US" dirty="0">
                <a:cs typeface="Calibri"/>
              </a:rPr>
              <a:t> </a:t>
            </a:r>
            <a:r>
              <a:rPr lang="en-GB" altLang="en-US" dirty="0" err="1">
                <a:cs typeface="Calibri"/>
              </a:rPr>
              <a:t>nd</a:t>
            </a:r>
            <a:r>
              <a:rPr lang="en-GB" altLang="en-US" dirty="0">
                <a:cs typeface="Calibri"/>
              </a:rPr>
              <a:t> </a:t>
            </a:r>
            <a:r>
              <a:rPr lang="en-GB" altLang="en-US" dirty="0" err="1">
                <a:cs typeface="Calibri"/>
              </a:rPr>
              <a:t>langauge</a:t>
            </a:r>
            <a:r>
              <a:rPr lang="en-GB" altLang="en-US" dirty="0">
                <a:cs typeface="Calibri"/>
              </a:rPr>
              <a:t> issue. Either way we hoped you found some </a:t>
            </a:r>
            <a:r>
              <a:rPr lang="en-GB" altLang="en-US" dirty="0" err="1">
                <a:cs typeface="Calibri"/>
              </a:rPr>
              <a:t>strtegeis</a:t>
            </a:r>
            <a:r>
              <a:rPr lang="en-GB" altLang="en-US" dirty="0">
                <a:cs typeface="Calibri"/>
              </a:rPr>
              <a:t> across a </a:t>
            </a:r>
            <a:r>
              <a:rPr lang="en-GB" altLang="en-US" dirty="0" err="1">
                <a:cs typeface="Calibri"/>
              </a:rPr>
              <a:t>nyumber</a:t>
            </a:r>
            <a:r>
              <a:rPr lang="en-GB" altLang="en-US" dirty="0">
                <a:cs typeface="Calibri"/>
              </a:rPr>
              <a:t> </a:t>
            </a:r>
            <a:r>
              <a:rPr lang="en-GB" altLang="en-US" dirty="0" err="1">
                <a:cs typeface="Calibri"/>
              </a:rPr>
              <a:t>fo</a:t>
            </a:r>
            <a:r>
              <a:rPr lang="en-GB" altLang="en-US" dirty="0">
                <a:cs typeface="Calibri"/>
              </a:rPr>
              <a:t> </a:t>
            </a:r>
            <a:r>
              <a:rPr lang="en-GB" altLang="en-US" dirty="0" err="1">
                <a:cs typeface="Calibri"/>
              </a:rPr>
              <a:t>ares</a:t>
            </a:r>
            <a:r>
              <a:rPr lang="en-GB" altLang="en-US" dirty="0">
                <a:cs typeface="Calibri"/>
              </a:rPr>
              <a:t> of need </a:t>
            </a:r>
            <a:r>
              <a:rPr lang="en-GB" altLang="en-US" dirty="0" err="1">
                <a:cs typeface="Calibri"/>
              </a:rPr>
              <a:t>wihich</a:t>
            </a:r>
            <a:r>
              <a:rPr lang="en-GB" altLang="en-US" dirty="0">
                <a:cs typeface="Calibri"/>
              </a:rPr>
              <a:t> you feel would have been suitable to </a:t>
            </a:r>
            <a:r>
              <a:rPr lang="en-GB" altLang="en-US" dirty="0" err="1">
                <a:cs typeface="Calibri"/>
              </a:rPr>
              <a:t>tyry</a:t>
            </a:r>
            <a:r>
              <a:rPr lang="en-GB" altLang="en-US" dirty="0">
                <a:cs typeface="Calibri"/>
              </a:rPr>
              <a:t> in the </a:t>
            </a:r>
            <a:r>
              <a:rPr lang="en-GB" altLang="en-US" dirty="0" err="1">
                <a:cs typeface="Calibri"/>
              </a:rPr>
              <a:t>firts</a:t>
            </a:r>
            <a:r>
              <a:rPr lang="en-GB" altLang="en-US" dirty="0">
                <a:cs typeface="Calibri"/>
              </a:rPr>
              <a:t> instance. . </a:t>
            </a:r>
          </a:p>
        </p:txBody>
      </p:sp>
      <p:sp>
        <p:nvSpPr>
          <p:cNvPr id="41988" name="Slide Number Placeholder 3">
            <a:extLst>
              <a:ext uri="{FF2B5EF4-FFF2-40B4-BE49-F238E27FC236}">
                <a16:creationId xmlns:a16="http://schemas.microsoft.com/office/drawing/2014/main" id="{B36E50E4-5EC9-2599-70C5-135941980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B0416643-5788-48B3-BAE6-761567C89920}" type="slidenum">
              <a:rPr lang="en-GB" altLang="en-US" sz="1200"/>
              <a:pPr/>
              <a:t>22</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going back to our </a:t>
            </a:r>
            <a:r>
              <a:rPr lang="en-US" dirty="0" err="1">
                <a:cs typeface="Calibri"/>
              </a:rPr>
              <a:t>fusrt</a:t>
            </a:r>
            <a:r>
              <a:rPr lang="en-US" dirty="0">
                <a:cs typeface="Calibri"/>
              </a:rPr>
              <a:t> stage of the cycle,. Once you have tried and </a:t>
            </a:r>
            <a:r>
              <a:rPr lang="en-US" dirty="0" err="1">
                <a:cs typeface="Calibri"/>
              </a:rPr>
              <a:t>implemnetd</a:t>
            </a:r>
            <a:r>
              <a:rPr lang="en-US" dirty="0">
                <a:cs typeface="Calibri"/>
              </a:rPr>
              <a:t> the </a:t>
            </a:r>
            <a:r>
              <a:rPr lang="en-US" dirty="0" err="1">
                <a:cs typeface="Calibri"/>
              </a:rPr>
              <a:t>startgeis</a:t>
            </a:r>
            <a:r>
              <a:rPr lang="en-US" dirty="0">
                <a:cs typeface="Calibri"/>
              </a:rPr>
              <a:t> you need to review then as stated. If you feel they </a:t>
            </a:r>
            <a:r>
              <a:rPr lang="en-US" dirty="0" err="1">
                <a:cs typeface="Calibri"/>
              </a:rPr>
              <a:t>wprked</a:t>
            </a:r>
            <a:r>
              <a:rPr lang="en-US" dirty="0">
                <a:cs typeface="Calibri"/>
              </a:rPr>
              <a:t> and that no further support is needed that is great and just continue to use them for as long as the pupil requires. It may be that you feel some </a:t>
            </a:r>
            <a:r>
              <a:rPr lang="en-US" dirty="0" err="1">
                <a:cs typeface="Calibri"/>
              </a:rPr>
              <a:t>starties</a:t>
            </a:r>
            <a:r>
              <a:rPr lang="en-US" dirty="0">
                <a:cs typeface="Calibri"/>
              </a:rPr>
              <a:t> have worked by the pupil is still not </a:t>
            </a:r>
            <a:r>
              <a:rPr lang="en-US" dirty="0" err="1">
                <a:cs typeface="Calibri"/>
              </a:rPr>
              <a:t>makinga</a:t>
            </a:r>
            <a:r>
              <a:rPr lang="en-US" dirty="0">
                <a:cs typeface="Calibri"/>
              </a:rPr>
              <a:t> s much </a:t>
            </a:r>
            <a:r>
              <a:rPr lang="en-US" dirty="0" err="1">
                <a:cs typeface="Calibri"/>
              </a:rPr>
              <a:t>priogress</a:t>
            </a:r>
            <a:r>
              <a:rPr lang="en-US" dirty="0">
                <a:cs typeface="Calibri"/>
              </a:rPr>
              <a:t> as you would like. It is at this point we would move on to the </a:t>
            </a:r>
            <a:r>
              <a:rPr lang="en-US" dirty="0" err="1">
                <a:cs typeface="Calibri"/>
              </a:rPr>
              <a:t>secondat</a:t>
            </a:r>
            <a:r>
              <a:rPr lang="en-US" dirty="0">
                <a:cs typeface="Calibri"/>
              </a:rPr>
              <a:t> </a:t>
            </a:r>
            <a:r>
              <a:rPr lang="en-US" dirty="0" err="1">
                <a:cs typeface="Calibri"/>
              </a:rPr>
              <a:t>satge</a:t>
            </a:r>
            <a:r>
              <a:rPr lang="en-US" dirty="0">
                <a:cs typeface="Calibri"/>
              </a:rPr>
              <a:t> – class based support with SENCo advice.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23</a:t>
            </a:fld>
            <a:endParaRPr lang="en-GB" altLang="en-US"/>
          </a:p>
        </p:txBody>
      </p:sp>
    </p:spTree>
    <p:extLst>
      <p:ext uri="{BB962C8B-B14F-4D97-AF65-F5344CB8AC3E}">
        <p14:creationId xmlns:p14="http://schemas.microsoft.com/office/powerpoint/2010/main" val="3381991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BAD3B1C-389B-02B1-3222-3887AAD12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01464DE-0AA9-F877-AE3E-47C329E46C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 if you feel insuffienct progress has been made and you still have concerns then we move onto the next stage. This is the only part of the cycle which is slightly different for EYFS. We have not recommend that EYSF settings use a “early identification of need sheet” purely because communication with parents, carers and EYFS staff is generally daily due  to the nature of being in a much smaller setting.  We still recommend that the nursery workers take SENCo advise at this stage but have not recommended a specific form for you to complete. If you are a Nursery setting attached to a primary school then the SENCO ay well encourage use of this form. </a:t>
            </a:r>
          </a:p>
        </p:txBody>
      </p:sp>
      <p:sp>
        <p:nvSpPr>
          <p:cNvPr id="45060" name="Slide Number Placeholder 3">
            <a:extLst>
              <a:ext uri="{FF2B5EF4-FFF2-40B4-BE49-F238E27FC236}">
                <a16:creationId xmlns:a16="http://schemas.microsoft.com/office/drawing/2014/main" id="{21CA8CDA-4CFD-BD59-7928-E1AE5D38C7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ECABEEFD-40B2-4FF4-B40A-3B0EB2649C82}" type="slidenum">
              <a:rPr lang="en-GB" altLang="en-US" sz="1200"/>
              <a:pPr/>
              <a:t>24</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only part of the cycle which is slightly different for EYFS. We have not recommend that EYSF settings use a “early identification of need sheet” purely because communication with parents, carers and EYFS staff is generally daily due  to the nature of being in a much smaller setting.  We still recommend that the nursery workers take SENCo advise at this stage but have not recommended a specific form for you to complete. If you are a Nursery setting attached to a primary school then the SENCO ay well encourage use of this form. </a:t>
            </a:r>
            <a:endParaRPr lang="en-US" dirty="0"/>
          </a:p>
          <a:p>
            <a:endParaRPr lang="en-US" dirty="0">
              <a:cs typeface="Calibri"/>
            </a:endParaRPr>
          </a:p>
          <a:p>
            <a:r>
              <a:rPr lang="en-US" dirty="0">
                <a:cs typeface="Calibri"/>
              </a:rPr>
              <a:t>This is a </a:t>
            </a:r>
            <a:r>
              <a:rPr lang="en-US" dirty="0" err="1">
                <a:cs typeface="Calibri"/>
              </a:rPr>
              <a:t>dicumet</a:t>
            </a:r>
            <a:r>
              <a:rPr lang="en-US" dirty="0">
                <a:cs typeface="Calibri"/>
              </a:rPr>
              <a:t> we have encouraged schools to use. You </a:t>
            </a:r>
            <a:r>
              <a:rPr lang="en-US" dirty="0" err="1">
                <a:cs typeface="Calibri"/>
              </a:rPr>
              <a:t>amy</a:t>
            </a:r>
            <a:r>
              <a:rPr lang="en-US" dirty="0">
                <a:cs typeface="Calibri"/>
              </a:rPr>
              <a:t> </a:t>
            </a:r>
            <a:r>
              <a:rPr lang="en-US" dirty="0" err="1">
                <a:cs typeface="Calibri"/>
              </a:rPr>
              <a:t>recognise</a:t>
            </a:r>
            <a:r>
              <a:rPr lang="en-US" dirty="0">
                <a:cs typeface="Calibri"/>
              </a:rPr>
              <a:t> it or have something </a:t>
            </a:r>
            <a:r>
              <a:rPr lang="en-US" dirty="0" err="1">
                <a:cs typeface="Calibri"/>
              </a:rPr>
              <a:t>sinilar</a:t>
            </a:r>
            <a:r>
              <a:rPr lang="en-US" dirty="0">
                <a:cs typeface="Calibri"/>
              </a:rPr>
              <a:t> in your school.  both the primary and sec0nadry ones are very similar but the way the progress and levels are set out is slightly different </a:t>
            </a:r>
            <a:r>
              <a:rPr lang="en-US" dirty="0" err="1">
                <a:cs typeface="Calibri"/>
              </a:rPr>
              <a:t>liskewise</a:t>
            </a:r>
            <a:r>
              <a:rPr lang="en-US" dirty="0">
                <a:cs typeface="Calibri"/>
              </a:rPr>
              <a:t>, </a:t>
            </a:r>
            <a:r>
              <a:rPr lang="en-US" dirty="0" err="1">
                <a:cs typeface="Calibri"/>
              </a:rPr>
              <a:t>seconadry</a:t>
            </a:r>
            <a:r>
              <a:rPr lang="en-US" dirty="0">
                <a:cs typeface="Calibri"/>
              </a:rPr>
              <a:t> schools often use </a:t>
            </a:r>
            <a:r>
              <a:rPr lang="en-US" dirty="0" err="1">
                <a:cs typeface="Calibri"/>
              </a:rPr>
              <a:t>rund</a:t>
            </a:r>
            <a:r>
              <a:rPr lang="en-US" dirty="0">
                <a:cs typeface="Calibri"/>
              </a:rPr>
              <a:t> robins as pupils have more than 1 teacher. In this </a:t>
            </a:r>
            <a:r>
              <a:rPr lang="en-US" dirty="0" err="1">
                <a:cs typeface="Calibri"/>
              </a:rPr>
              <a:t>sectionw</a:t>
            </a:r>
            <a:r>
              <a:rPr lang="en-US" dirty="0">
                <a:cs typeface="Calibri"/>
              </a:rPr>
              <a:t> e </a:t>
            </a:r>
            <a:r>
              <a:rPr lang="en-US" dirty="0" err="1">
                <a:cs typeface="Calibri"/>
              </a:rPr>
              <a:t>odu</a:t>
            </a:r>
            <a:r>
              <a:rPr lang="en-US" dirty="0">
                <a:cs typeface="Calibri"/>
              </a:rPr>
              <a:t> </a:t>
            </a:r>
            <a:r>
              <a:rPr lang="en-US" dirty="0" err="1">
                <a:cs typeface="Calibri"/>
              </a:rPr>
              <a:t>exepect</a:t>
            </a:r>
            <a:r>
              <a:rPr lang="en-US" dirty="0">
                <a:cs typeface="Calibri"/>
              </a:rPr>
              <a:t> you to say </a:t>
            </a:r>
          </a:p>
          <a:p>
            <a:r>
              <a:rPr lang="en-US" dirty="0">
                <a:cs typeface="Calibri"/>
              </a:rPr>
              <a:t>What your </a:t>
            </a:r>
            <a:r>
              <a:rPr lang="en-US" dirty="0" err="1">
                <a:cs typeface="Calibri"/>
              </a:rPr>
              <a:t>concersms</a:t>
            </a:r>
            <a:r>
              <a:rPr lang="en-US" dirty="0">
                <a:cs typeface="Calibri"/>
              </a:rPr>
              <a:t> </a:t>
            </a:r>
            <a:r>
              <a:rPr lang="en-US" dirty="0" err="1">
                <a:cs typeface="Calibri"/>
              </a:rPr>
              <a:t>arewhat</a:t>
            </a:r>
            <a:r>
              <a:rPr lang="en-US" dirty="0">
                <a:cs typeface="Calibri"/>
              </a:rPr>
              <a:t> the parents </a:t>
            </a:r>
            <a:r>
              <a:rPr lang="en-US" dirty="0" err="1">
                <a:cs typeface="Calibri"/>
              </a:rPr>
              <a:t>carer</a:t>
            </a:r>
            <a:r>
              <a:rPr lang="en-US" dirty="0">
                <a:cs typeface="Calibri"/>
              </a:rPr>
              <a:t> and pupil </a:t>
            </a:r>
            <a:r>
              <a:rPr lang="en-US" dirty="0" err="1">
                <a:cs typeface="Calibri"/>
              </a:rPr>
              <a:t>concrens</a:t>
            </a:r>
            <a:r>
              <a:rPr lang="en-US" dirty="0">
                <a:cs typeface="Calibri"/>
              </a:rPr>
              <a:t> are</a:t>
            </a:r>
          </a:p>
          <a:p>
            <a:r>
              <a:rPr lang="en-US" dirty="0">
                <a:cs typeface="Calibri"/>
              </a:rPr>
              <a:t>What </a:t>
            </a:r>
            <a:r>
              <a:rPr lang="en-US" dirty="0" err="1">
                <a:cs typeface="Calibri"/>
              </a:rPr>
              <a:t>strtegeis</a:t>
            </a:r>
            <a:r>
              <a:rPr lang="en-US" dirty="0">
                <a:cs typeface="Calibri"/>
              </a:rPr>
              <a:t> you have tried so far and what has the </a:t>
            </a:r>
            <a:r>
              <a:rPr lang="en-US" dirty="0" err="1">
                <a:cs typeface="Calibri"/>
              </a:rPr>
              <a:t>ipact</a:t>
            </a:r>
            <a:r>
              <a:rPr lang="en-US" dirty="0">
                <a:cs typeface="Calibri"/>
              </a:rPr>
              <a:t> been, </a:t>
            </a:r>
          </a:p>
          <a:p>
            <a:r>
              <a:rPr lang="en-US" dirty="0">
                <a:cs typeface="Calibri"/>
              </a:rPr>
              <a:t>What resources if </a:t>
            </a:r>
            <a:r>
              <a:rPr lang="en-US" dirty="0" err="1">
                <a:cs typeface="Calibri"/>
              </a:rPr>
              <a:t>anyu</a:t>
            </a:r>
            <a:r>
              <a:rPr lang="en-US" dirty="0">
                <a:cs typeface="Calibri"/>
              </a:rPr>
              <a:t> you have given the child to use and the </a:t>
            </a:r>
            <a:r>
              <a:rPr lang="en-US" dirty="0" err="1">
                <a:cs typeface="Calibri"/>
              </a:rPr>
              <a:t>inpact</a:t>
            </a:r>
            <a:r>
              <a:rPr lang="en-US" dirty="0">
                <a:cs typeface="Calibri"/>
              </a:rPr>
              <a:t> of these. For example you may have </a:t>
            </a:r>
            <a:r>
              <a:rPr lang="en-US" dirty="0" err="1">
                <a:cs typeface="Calibri"/>
              </a:rPr>
              <a:t>goven</a:t>
            </a:r>
            <a:r>
              <a:rPr lang="en-US" dirty="0">
                <a:cs typeface="Calibri"/>
              </a:rPr>
              <a:t> them a fiddle toy and that has helped to increase </a:t>
            </a:r>
            <a:r>
              <a:rPr lang="en-US" dirty="0" err="1">
                <a:cs typeface="Calibri"/>
              </a:rPr>
              <a:t>conecrtration</a:t>
            </a:r>
            <a:r>
              <a:rPr lang="en-US" dirty="0">
                <a:cs typeface="Calibri"/>
              </a:rPr>
              <a:t> or it wasn’t </a:t>
            </a:r>
            <a:r>
              <a:rPr lang="en-US" dirty="0" err="1">
                <a:cs typeface="Calibri"/>
              </a:rPr>
              <a:t>succesful</a:t>
            </a:r>
            <a:r>
              <a:rPr lang="en-US" dirty="0">
                <a:cs typeface="Calibri"/>
              </a:rPr>
              <a:t> at they kept </a:t>
            </a:r>
            <a:r>
              <a:rPr lang="en-US" dirty="0" err="1">
                <a:cs typeface="Calibri"/>
              </a:rPr>
              <a:t>thrpwing</a:t>
            </a:r>
            <a:r>
              <a:rPr lang="en-US" dirty="0">
                <a:cs typeface="Calibri"/>
              </a:rPr>
              <a:t> it across the room </a:t>
            </a:r>
          </a:p>
          <a:p>
            <a:r>
              <a:rPr lang="en-US" dirty="0">
                <a:cs typeface="Calibri"/>
              </a:rPr>
              <a:t>And what n class </a:t>
            </a:r>
            <a:r>
              <a:rPr lang="en-US" dirty="0" err="1">
                <a:cs typeface="Calibri"/>
              </a:rPr>
              <a:t>intervetions</a:t>
            </a:r>
            <a:r>
              <a:rPr lang="en-US" dirty="0">
                <a:cs typeface="Calibri"/>
              </a:rPr>
              <a:t> you have </a:t>
            </a:r>
            <a:r>
              <a:rPr lang="en-US" dirty="0" err="1">
                <a:cs typeface="Calibri"/>
              </a:rPr>
              <a:t>treied</a:t>
            </a:r>
            <a:r>
              <a:rPr lang="en-US" dirty="0">
                <a:cs typeface="Calibri"/>
              </a:rPr>
              <a:t>. It may be the pupil </a:t>
            </a:r>
            <a:r>
              <a:rPr lang="en-US" dirty="0" err="1">
                <a:cs typeface="Calibri"/>
              </a:rPr>
              <a:t>reda</a:t>
            </a:r>
            <a:r>
              <a:rPr lang="en-US" dirty="0">
                <a:cs typeface="Calibri"/>
              </a:rPr>
              <a:t> to you daily but </a:t>
            </a:r>
            <a:r>
              <a:rPr lang="en-US" dirty="0" err="1">
                <a:cs typeface="Calibri"/>
              </a:rPr>
              <a:t>striggeled</a:t>
            </a:r>
            <a:r>
              <a:rPr lang="en-US" dirty="0">
                <a:cs typeface="Calibri"/>
              </a:rPr>
              <a:t> each day to remember key words or phonic sounds </a:t>
            </a:r>
            <a:r>
              <a:rPr lang="en-US" dirty="0" err="1">
                <a:cs typeface="Calibri"/>
              </a:rPr>
              <a:t>fro</a:t>
            </a:r>
            <a:r>
              <a:rPr lang="en-US" dirty="0">
                <a:cs typeface="Calibri"/>
              </a:rPr>
              <a:t> the day before. You would then give this form to the </a:t>
            </a:r>
            <a:r>
              <a:rPr lang="en-US" dirty="0" err="1">
                <a:cs typeface="Calibri"/>
              </a:rPr>
              <a:t>senco</a:t>
            </a:r>
            <a:r>
              <a:rPr lang="en-US" dirty="0">
                <a:cs typeface="Calibri"/>
              </a:rPr>
              <a:t> and they will reply. </a:t>
            </a:r>
          </a:p>
          <a:p>
            <a:r>
              <a:rPr lang="en-US" dirty="0">
                <a:cs typeface="Calibri"/>
              </a:rPr>
              <a:t>It may be that the </a:t>
            </a:r>
            <a:r>
              <a:rPr lang="en-US" dirty="0" err="1">
                <a:cs typeface="Calibri"/>
              </a:rPr>
              <a:t>senco</a:t>
            </a:r>
            <a:r>
              <a:rPr lang="en-US" dirty="0">
                <a:cs typeface="Calibri"/>
              </a:rPr>
              <a:t> comes back </a:t>
            </a:r>
            <a:r>
              <a:rPr lang="en-US" dirty="0" err="1">
                <a:cs typeface="Calibri"/>
              </a:rPr>
              <a:t>wth</a:t>
            </a:r>
            <a:r>
              <a:rPr lang="en-US" dirty="0">
                <a:cs typeface="Calibri"/>
              </a:rPr>
              <a:t> some more bespoke </a:t>
            </a:r>
            <a:r>
              <a:rPr lang="en-US" dirty="0" err="1">
                <a:cs typeface="Calibri"/>
              </a:rPr>
              <a:t>resurces</a:t>
            </a:r>
            <a:r>
              <a:rPr lang="en-US" dirty="0">
                <a:cs typeface="Calibri"/>
              </a:rPr>
              <a:t> or </a:t>
            </a:r>
            <a:r>
              <a:rPr lang="en-US" dirty="0" err="1">
                <a:cs typeface="Calibri"/>
              </a:rPr>
              <a:t>startegeis</a:t>
            </a:r>
            <a:r>
              <a:rPr lang="en-US" dirty="0">
                <a:cs typeface="Calibri"/>
              </a:rPr>
              <a:t> </a:t>
            </a:r>
            <a:r>
              <a:rPr lang="en-US" dirty="0" err="1">
                <a:cs typeface="Calibri"/>
              </a:rPr>
              <a:t>fo</a:t>
            </a:r>
            <a:r>
              <a:rPr lang="en-US" dirty="0">
                <a:cs typeface="Calibri"/>
              </a:rPr>
              <a:t> </a:t>
            </a:r>
            <a:r>
              <a:rPr lang="en-US" dirty="0" err="1">
                <a:cs typeface="Calibri"/>
              </a:rPr>
              <a:t>ryou</a:t>
            </a:r>
            <a:r>
              <a:rPr lang="en-US" dirty="0">
                <a:cs typeface="Calibri"/>
              </a:rPr>
              <a:t> to try. It may be that they </a:t>
            </a:r>
            <a:r>
              <a:rPr lang="en-US" dirty="0" err="1">
                <a:cs typeface="Calibri"/>
              </a:rPr>
              <a:t>ahd</a:t>
            </a:r>
            <a:r>
              <a:rPr lang="en-US" dirty="0">
                <a:cs typeface="Calibri"/>
              </a:rPr>
              <a:t> a quick book look and </a:t>
            </a:r>
            <a:r>
              <a:rPr lang="en-US" dirty="0" err="1">
                <a:cs typeface="Calibri"/>
              </a:rPr>
              <a:t>receommend</a:t>
            </a:r>
            <a:r>
              <a:rPr lang="en-US" dirty="0">
                <a:cs typeface="Calibri"/>
              </a:rPr>
              <a:t> you </a:t>
            </a:r>
            <a:r>
              <a:rPr lang="en-US" dirty="0" err="1">
                <a:cs typeface="Calibri"/>
              </a:rPr>
              <a:t>differentied</a:t>
            </a:r>
            <a:r>
              <a:rPr lang="en-US" dirty="0">
                <a:cs typeface="Calibri"/>
              </a:rPr>
              <a:t> further for this </a:t>
            </a:r>
            <a:r>
              <a:rPr lang="en-US" dirty="0" err="1">
                <a:cs typeface="Calibri"/>
              </a:rPr>
              <a:t>chikd</a:t>
            </a:r>
            <a:r>
              <a:rPr lang="en-US" dirty="0">
                <a:cs typeface="Calibri"/>
              </a:rPr>
              <a:t> over the next 6 weeks and then report back to the </a:t>
            </a:r>
            <a:r>
              <a:rPr lang="en-US" dirty="0" err="1">
                <a:cs typeface="Calibri"/>
              </a:rPr>
              <a:t>senco</a:t>
            </a:r>
            <a:r>
              <a:rPr lang="en-US" dirty="0">
                <a:cs typeface="Calibri"/>
              </a:rPr>
              <a:t> regarding the </a:t>
            </a:r>
            <a:r>
              <a:rPr lang="en-US" dirty="0" err="1">
                <a:cs typeface="Calibri"/>
              </a:rPr>
              <a:t>imact</a:t>
            </a:r>
            <a:r>
              <a:rPr lang="en-US" dirty="0">
                <a:cs typeface="Calibri"/>
              </a:rPr>
              <a:t> of this. </a:t>
            </a:r>
          </a:p>
          <a:p>
            <a:r>
              <a:rPr lang="en-US" dirty="0">
                <a:cs typeface="Calibri"/>
              </a:rPr>
              <a:t>It may be that the </a:t>
            </a:r>
            <a:r>
              <a:rPr lang="en-US" dirty="0" err="1">
                <a:cs typeface="Calibri"/>
              </a:rPr>
              <a:t>senco</a:t>
            </a:r>
            <a:r>
              <a:rPr lang="en-US" dirty="0">
                <a:cs typeface="Calibri"/>
              </a:rPr>
              <a:t> does a </a:t>
            </a:r>
            <a:r>
              <a:rPr lang="en-US" dirty="0" err="1">
                <a:cs typeface="Calibri"/>
              </a:rPr>
              <a:t>clasrron</a:t>
            </a:r>
            <a:r>
              <a:rPr lang="en-US" dirty="0">
                <a:cs typeface="Calibri"/>
              </a:rPr>
              <a:t> and social observation of the </a:t>
            </a:r>
            <a:r>
              <a:rPr lang="en-US" dirty="0" err="1">
                <a:cs typeface="Calibri"/>
              </a:rPr>
              <a:t>chidl</a:t>
            </a:r>
            <a:r>
              <a:rPr lang="en-US" dirty="0">
                <a:cs typeface="Calibri"/>
              </a:rPr>
              <a:t>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25</a:t>
            </a:fld>
            <a:endParaRPr lang="en-GB" altLang="en-US"/>
          </a:p>
        </p:txBody>
      </p:sp>
    </p:spTree>
    <p:extLst>
      <p:ext uri="{BB962C8B-B14F-4D97-AF65-F5344CB8AC3E}">
        <p14:creationId xmlns:p14="http://schemas.microsoft.com/office/powerpoint/2010/main" val="22226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FAACC01-7117-8C5A-6A11-34DB29A05D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C6E95D1-F02B-7F1B-7726-9EE597C22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 </a:t>
            </a:r>
            <a:r>
              <a:rPr lang="en-US" dirty="0"/>
              <a:t>At this sate the </a:t>
            </a:r>
            <a:r>
              <a:rPr lang="en-US" dirty="0" err="1"/>
              <a:t>senco</a:t>
            </a:r>
            <a:r>
              <a:rPr lang="en-US" dirty="0"/>
              <a:t> may </a:t>
            </a:r>
            <a:r>
              <a:rPr lang="en-US" dirty="0" err="1"/>
              <a:t>advse</a:t>
            </a:r>
            <a:r>
              <a:rPr lang="en-US" dirty="0"/>
              <a:t> you </a:t>
            </a:r>
            <a:r>
              <a:rPr lang="en-US" dirty="0" err="1"/>
              <a:t>gove</a:t>
            </a:r>
            <a:r>
              <a:rPr lang="en-US" dirty="0"/>
              <a:t> </a:t>
            </a:r>
            <a:r>
              <a:rPr lang="en-US" dirty="0" err="1"/>
              <a:t>furer</a:t>
            </a:r>
            <a:r>
              <a:rPr lang="en-US" dirty="0"/>
              <a:t> support and measure impact over a set period of </a:t>
            </a:r>
            <a:r>
              <a:rPr lang="en-US" dirty="0" err="1"/>
              <a:t>thim</a:t>
            </a:r>
            <a:r>
              <a:rPr lang="en-US" dirty="0"/>
              <a:t> or </a:t>
            </a:r>
            <a:r>
              <a:rPr lang="en-US" dirty="0" err="1"/>
              <a:t>trhey</a:t>
            </a:r>
            <a:r>
              <a:rPr lang="en-US" dirty="0"/>
              <a:t> may also agree that there are a number </a:t>
            </a:r>
            <a:r>
              <a:rPr lang="en-US" dirty="0" err="1"/>
              <a:t>fo</a:t>
            </a:r>
            <a:r>
              <a:rPr lang="en-US" dirty="0"/>
              <a:t> concerns and move on </a:t>
            </a:r>
            <a:r>
              <a:rPr lang="en-US" dirty="0" err="1"/>
              <a:t>tho</a:t>
            </a:r>
            <a:r>
              <a:rPr lang="en-US" dirty="0"/>
              <a:t> the next </a:t>
            </a:r>
            <a:r>
              <a:rPr lang="en-US" dirty="0" err="1"/>
              <a:t>sattge</a:t>
            </a:r>
            <a:r>
              <a:rPr lang="en-US" dirty="0"/>
              <a:t> of our cycle. </a:t>
            </a:r>
            <a:endParaRPr lang="en-GB" dirty="0"/>
          </a:p>
          <a:p>
            <a:endParaRPr lang="en-GB" altLang="en-US" dirty="0">
              <a:cs typeface="Calibri"/>
            </a:endParaRPr>
          </a:p>
        </p:txBody>
      </p:sp>
      <p:sp>
        <p:nvSpPr>
          <p:cNvPr id="48132" name="Slide Number Placeholder 3">
            <a:extLst>
              <a:ext uri="{FF2B5EF4-FFF2-40B4-BE49-F238E27FC236}">
                <a16:creationId xmlns:a16="http://schemas.microsoft.com/office/drawing/2014/main" id="{809B5814-E287-CCC3-7599-80CFD6337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D76276E3-C766-413B-B02F-F2C6EACCAF92}" type="slidenum">
              <a:rPr lang="en-GB" altLang="en-US" sz="1200"/>
              <a:pPr/>
              <a:t>26</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this stage of our cycle we are now at SEN support. The code of </a:t>
            </a:r>
            <a:r>
              <a:rPr lang="en-US" dirty="0" err="1">
                <a:cs typeface="Calibri"/>
              </a:rPr>
              <a:t>practces</a:t>
            </a:r>
            <a:r>
              <a:rPr lang="en-US" dirty="0">
                <a:cs typeface="Calibri"/>
              </a:rPr>
              <a:t> </a:t>
            </a:r>
            <a:r>
              <a:rPr lang="en-US" dirty="0" err="1">
                <a:cs typeface="Calibri"/>
              </a:rPr>
              <a:t>defgines</a:t>
            </a:r>
            <a:r>
              <a:rPr lang="en-US" dirty="0">
                <a:cs typeface="Calibri"/>
              </a:rPr>
              <a:t> </a:t>
            </a:r>
            <a:r>
              <a:rPr lang="en-US" dirty="0" err="1">
                <a:cs typeface="Calibri"/>
              </a:rPr>
              <a:t>esn</a:t>
            </a:r>
            <a:r>
              <a:rPr lang="en-US" dirty="0">
                <a:cs typeface="Calibri"/>
              </a:rPr>
              <a:t> support as when a pupils is requires support above and beyond that of </a:t>
            </a:r>
            <a:r>
              <a:rPr lang="en-US" dirty="0" err="1">
                <a:cs typeface="Calibri"/>
              </a:rPr>
              <a:t>tehir</a:t>
            </a:r>
            <a:r>
              <a:rPr lang="en-US" dirty="0">
                <a:cs typeface="Calibri"/>
              </a:rPr>
              <a:t> peers. </a:t>
            </a:r>
          </a:p>
          <a:p>
            <a:r>
              <a:rPr lang="en-US" dirty="0">
                <a:cs typeface="Calibri"/>
              </a:rPr>
              <a:t>Legally parents and </a:t>
            </a:r>
            <a:r>
              <a:rPr lang="en-US" dirty="0" err="1">
                <a:cs typeface="Calibri"/>
              </a:rPr>
              <a:t>carers</a:t>
            </a:r>
            <a:r>
              <a:rPr lang="en-US" dirty="0">
                <a:cs typeface="Calibri"/>
              </a:rPr>
              <a:t> need to be formally </a:t>
            </a:r>
            <a:r>
              <a:rPr lang="en-US" dirty="0" err="1">
                <a:cs typeface="Calibri"/>
              </a:rPr>
              <a:t>infomred</a:t>
            </a:r>
            <a:r>
              <a:rPr lang="en-US" dirty="0">
                <a:cs typeface="Calibri"/>
              </a:rPr>
              <a:t> of their </a:t>
            </a:r>
            <a:r>
              <a:rPr lang="en-US" dirty="0" err="1">
                <a:cs typeface="Calibri"/>
              </a:rPr>
              <a:t>cild</a:t>
            </a:r>
            <a:r>
              <a:rPr lang="en-US" dirty="0">
                <a:cs typeface="Calibri"/>
              </a:rPr>
              <a:t> being placed on the SEB register. We </a:t>
            </a:r>
            <a:r>
              <a:rPr lang="en-US" dirty="0" err="1">
                <a:cs typeface="Calibri"/>
              </a:rPr>
              <a:t>interput</a:t>
            </a:r>
            <a:r>
              <a:rPr lang="en-US" dirty="0">
                <a:cs typeface="Calibri"/>
              </a:rPr>
              <a:t> formally as written and not simply telling them at the school </a:t>
            </a:r>
            <a:r>
              <a:rPr lang="en-US" dirty="0" err="1">
                <a:cs typeface="Calibri"/>
              </a:rPr>
              <a:t>agte</a:t>
            </a:r>
            <a:r>
              <a:rPr lang="en-US" dirty="0">
                <a:cs typeface="Calibri"/>
              </a:rPr>
              <a:t>.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27</a:t>
            </a:fld>
            <a:endParaRPr lang="en-GB" altLang="en-US"/>
          </a:p>
        </p:txBody>
      </p:sp>
    </p:spTree>
    <p:extLst>
      <p:ext uri="{BB962C8B-B14F-4D97-AF65-F5344CB8AC3E}">
        <p14:creationId xmlns:p14="http://schemas.microsoft.com/office/powerpoint/2010/main" val="2870507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3DD6645-B2D3-6A1D-E1EE-656C92B51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5C1E3DA-1ADA-7341-B874-05075D1B4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is an example of one of the SEN support plans in the primary to secondary TK. EYFS have something very similar. The principle is the same regardless of what KS you are working in – its all about evidencing support given via the graduated approach; by assessing need, planning how to support, implementing the  support and then reviewing impact. Like wise you can see that we have included parent/carer, pupil and setting voice. </a:t>
            </a:r>
            <a:endParaRPr lang="en-GB" altLang="en-US"/>
          </a:p>
          <a:p>
            <a:endParaRPr lang="en-GB" altLang="en-US" dirty="0">
              <a:cs typeface="Calibri"/>
            </a:endParaRPr>
          </a:p>
          <a:p>
            <a:r>
              <a:rPr lang="en-GB" altLang="en-US" dirty="0">
                <a:cs typeface="Calibri"/>
              </a:rPr>
              <a:t>Hopefully you have </a:t>
            </a:r>
            <a:r>
              <a:rPr lang="en-GB" altLang="en-US" dirty="0" err="1">
                <a:cs typeface="Calibri"/>
              </a:rPr>
              <a:t>somethig</a:t>
            </a:r>
            <a:r>
              <a:rPr lang="en-GB" altLang="en-US" dirty="0">
                <a:cs typeface="Calibri"/>
              </a:rPr>
              <a:t> very similar in your school or setting we </a:t>
            </a:r>
            <a:r>
              <a:rPr lang="en-GB" altLang="en-US" dirty="0" err="1">
                <a:cs typeface="Calibri"/>
              </a:rPr>
              <a:t>hve</a:t>
            </a:r>
            <a:r>
              <a:rPr lang="en-GB" altLang="en-US" dirty="0">
                <a:cs typeface="Calibri"/>
              </a:rPr>
              <a:t> encourage </a:t>
            </a:r>
            <a:r>
              <a:rPr lang="en-GB" altLang="en-US" dirty="0" err="1">
                <a:cs typeface="Calibri"/>
              </a:rPr>
              <a:t>scholl</a:t>
            </a:r>
            <a:r>
              <a:rPr lang="en-GB" altLang="en-US" dirty="0">
                <a:cs typeface="Calibri"/>
              </a:rPr>
              <a:t> to </a:t>
            </a:r>
            <a:r>
              <a:rPr lang="en-GB" altLang="en-US" dirty="0" err="1">
                <a:cs typeface="Calibri"/>
              </a:rPr>
              <a:t>oersonalise</a:t>
            </a:r>
            <a:r>
              <a:rPr lang="en-GB" altLang="en-US" dirty="0">
                <a:cs typeface="Calibri"/>
              </a:rPr>
              <a:t> </a:t>
            </a:r>
            <a:r>
              <a:rPr lang="en-GB" altLang="en-US" dirty="0" err="1">
                <a:cs typeface="Calibri"/>
              </a:rPr>
              <a:t>thse</a:t>
            </a:r>
            <a:r>
              <a:rPr lang="en-GB" altLang="en-US" dirty="0">
                <a:cs typeface="Calibri"/>
              </a:rPr>
              <a:t> with </a:t>
            </a:r>
            <a:r>
              <a:rPr lang="en-GB" altLang="en-US" dirty="0" err="1">
                <a:cs typeface="Calibri"/>
              </a:rPr>
              <a:t>tehir</a:t>
            </a:r>
            <a:r>
              <a:rPr lang="en-GB" altLang="en-US" dirty="0">
                <a:cs typeface="Calibri"/>
              </a:rPr>
              <a:t> own logos etc to make it a working documents for you and the pupil. </a:t>
            </a:r>
          </a:p>
        </p:txBody>
      </p:sp>
      <p:sp>
        <p:nvSpPr>
          <p:cNvPr id="51204" name="Slide Number Placeholder 3">
            <a:extLst>
              <a:ext uri="{FF2B5EF4-FFF2-40B4-BE49-F238E27FC236}">
                <a16:creationId xmlns:a16="http://schemas.microsoft.com/office/drawing/2014/main" id="{EEDEC990-D7E4-A61F-BAC4-760BEE0790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8A1DCD70-4CC5-4ADE-8E7F-81CCC193E83E}" type="slidenum">
              <a:rPr lang="en-GB" altLang="en-US" sz="1200"/>
              <a:pPr/>
              <a:t>28</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C9399C0-59E3-3EDF-7F07-3751B1529C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A9EF22B-5B64-473F-3618-5D7175C9D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We know that many of our Bexley parent/carers feel that communication between home and schools/setting is inconsistent. We are hoping that this will also help improve communication and are encouraging all EYFS, primary secondary and colleges to share this support plan with parents is they can actually see what support their child is getting in order to help close the gap, how they are receiving this and the steps of progress that the child / young person is making. </a:t>
            </a:r>
          </a:p>
          <a:p>
            <a:endParaRPr lang="en-GB" altLang="en-US"/>
          </a:p>
        </p:txBody>
      </p:sp>
      <p:sp>
        <p:nvSpPr>
          <p:cNvPr id="53252" name="Slide Number Placeholder 3">
            <a:extLst>
              <a:ext uri="{FF2B5EF4-FFF2-40B4-BE49-F238E27FC236}">
                <a16:creationId xmlns:a16="http://schemas.microsoft.com/office/drawing/2014/main" id="{DFC42CFE-12ED-DA65-AC33-5FCE66D42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20C9BDC5-C249-46FE-A3C1-86ADD7F9948C}" type="slidenum">
              <a:rPr lang="en-GB" altLang="en-US" sz="1200"/>
              <a:pPr/>
              <a:t>29</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3DFC4CA-123F-4814-F9C9-85B2AD44C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1EB58C0-43A7-69FB-9A2F-349E6454E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 </a:t>
            </a:r>
            <a:endParaRPr lang="en-GB" altLang="en-US" dirty="0">
              <a:cs typeface="Calibri"/>
            </a:endParaRPr>
          </a:p>
        </p:txBody>
      </p:sp>
      <p:sp>
        <p:nvSpPr>
          <p:cNvPr id="55300" name="Slide Number Placeholder 3">
            <a:extLst>
              <a:ext uri="{FF2B5EF4-FFF2-40B4-BE49-F238E27FC236}">
                <a16:creationId xmlns:a16="http://schemas.microsoft.com/office/drawing/2014/main" id="{06F9796B-AABA-13D2-4F82-416D24924D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0AD74BF9-46FF-49DB-BEC8-9B1567E4D855}" type="slidenum">
              <a:rPr lang="en-GB" altLang="en-US" sz="1200"/>
              <a:pPr/>
              <a:t>30</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usually ask attendees to consider how many education health and care plans Bexley have issued. As this is pre-recorded training we would asked you to consider this briefly before we share the number with you.</a:t>
            </a:r>
          </a:p>
          <a:p>
            <a:r>
              <a:rPr lang="en-GB" dirty="0"/>
              <a:t>1527 – these are the pupils that have the highest need in our schools and have additional high needs funding. </a:t>
            </a:r>
          </a:p>
        </p:txBody>
      </p:sp>
      <p:sp>
        <p:nvSpPr>
          <p:cNvPr id="4" name="Slide Number Placeholder 3"/>
          <p:cNvSpPr>
            <a:spLocks noGrp="1"/>
          </p:cNvSpPr>
          <p:nvPr>
            <p:ph type="sldNum" sz="quarter" idx="5"/>
          </p:nvPr>
        </p:nvSpPr>
        <p:spPr/>
        <p:txBody>
          <a:bodyPr/>
          <a:lstStyle/>
          <a:p>
            <a:fld id="{8C16686B-22D2-49C2-8FA2-85960913EDCE}" type="slidenum">
              <a:rPr lang="en-GB" altLang="en-US" smtClean="0"/>
              <a:pPr/>
              <a:t>3</a:t>
            </a:fld>
            <a:endParaRPr lang="en-GB" altLang="en-US"/>
          </a:p>
        </p:txBody>
      </p:sp>
    </p:spTree>
    <p:extLst>
      <p:ext uri="{BB962C8B-B14F-4D97-AF65-F5344CB8AC3E}">
        <p14:creationId xmlns:p14="http://schemas.microsoft.com/office/powerpoint/2010/main" val="684429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C9A3F25-2281-6F24-54BF-C2BECCA613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34B11A1-E995-8FDA-B9CB-029884D42E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5 mins </a:t>
            </a:r>
            <a:endParaRPr lang="en-US" altLang="en-US" dirty="0"/>
          </a:p>
        </p:txBody>
      </p:sp>
      <p:sp>
        <p:nvSpPr>
          <p:cNvPr id="57348" name="Slide Number Placeholder 3">
            <a:extLst>
              <a:ext uri="{FF2B5EF4-FFF2-40B4-BE49-F238E27FC236}">
                <a16:creationId xmlns:a16="http://schemas.microsoft.com/office/drawing/2014/main" id="{48C2D036-96E3-8E2D-ADA5-9894602E36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86E81C24-07A5-48AC-8319-6C4AD609D13D}" type="slidenum">
              <a:rPr lang="en-GB" altLang="en-US" sz="1200"/>
              <a:pPr/>
              <a:t>31</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after implementing the support on the support plan this would be reviewed with the SENCP, class teacher and parent/</a:t>
            </a:r>
            <a:r>
              <a:rPr lang="en-US" dirty="0" err="1">
                <a:cs typeface="Calibri"/>
              </a:rPr>
              <a:t>carer</a:t>
            </a:r>
            <a:r>
              <a:rPr lang="en-US" dirty="0">
                <a:cs typeface="Calibri"/>
              </a:rPr>
              <a:t> and maybe the pupil too. If it is agreed by al </a:t>
            </a:r>
            <a:r>
              <a:rPr lang="en-US" dirty="0" err="1">
                <a:cs typeface="Calibri"/>
              </a:rPr>
              <a:t>lthat</a:t>
            </a:r>
            <a:r>
              <a:rPr lang="en-US" dirty="0">
                <a:cs typeface="Calibri"/>
              </a:rPr>
              <a:t> the support </a:t>
            </a:r>
            <a:r>
              <a:rPr lang="en-US" dirty="0" err="1">
                <a:cs typeface="Calibri"/>
              </a:rPr>
              <a:t>goven</a:t>
            </a:r>
            <a:r>
              <a:rPr lang="en-US" dirty="0">
                <a:cs typeface="Calibri"/>
              </a:rPr>
              <a:t> so gar is working it may be that the pupil can remain on this level of support, may need the next </a:t>
            </a:r>
            <a:r>
              <a:rPr lang="en-US" dirty="0" err="1">
                <a:cs typeface="Calibri"/>
              </a:rPr>
              <a:t>satge</a:t>
            </a:r>
            <a:r>
              <a:rPr lang="en-US" dirty="0">
                <a:cs typeface="Calibri"/>
              </a:rPr>
              <a:t> </a:t>
            </a:r>
            <a:r>
              <a:rPr lang="en-US" dirty="0" err="1">
                <a:cs typeface="Calibri"/>
              </a:rPr>
              <a:t>intervtion</a:t>
            </a:r>
            <a:r>
              <a:rPr lang="en-US" dirty="0">
                <a:cs typeface="Calibri"/>
              </a:rPr>
              <a:t> above, or may not need any support at all with means they </a:t>
            </a:r>
            <a:r>
              <a:rPr lang="en-US" dirty="0" err="1">
                <a:cs typeface="Calibri"/>
              </a:rPr>
              <a:t>canc</a:t>
            </a:r>
            <a:r>
              <a:rPr lang="en-US" dirty="0">
                <a:cs typeface="Calibri"/>
              </a:rPr>
              <a:t> </a:t>
            </a:r>
            <a:r>
              <a:rPr lang="en-US" dirty="0" err="1">
                <a:cs typeface="Calibri"/>
              </a:rPr>
              <a:t>ome</a:t>
            </a:r>
            <a:r>
              <a:rPr lang="en-US" dirty="0">
                <a:cs typeface="Calibri"/>
              </a:rPr>
              <a:t> off the SEN register and just be </a:t>
            </a:r>
            <a:r>
              <a:rPr lang="en-US" dirty="0" err="1">
                <a:cs typeface="Calibri"/>
              </a:rPr>
              <a:t>montored</a:t>
            </a:r>
            <a:r>
              <a:rPr lang="en-US" dirty="0">
                <a:cs typeface="Calibri"/>
              </a:rPr>
              <a:t> in the class. </a:t>
            </a:r>
          </a:p>
          <a:p>
            <a:endParaRPr lang="en-US" dirty="0">
              <a:cs typeface="Calibri"/>
            </a:endParaRPr>
          </a:p>
          <a:p>
            <a:r>
              <a:rPr lang="en-US" dirty="0">
                <a:cs typeface="Calibri"/>
              </a:rPr>
              <a:t>If it is felt that some progress has been made by </a:t>
            </a:r>
            <a:r>
              <a:rPr lang="en-US" dirty="0" err="1">
                <a:cs typeface="Calibri"/>
              </a:rPr>
              <a:t>theer</a:t>
            </a:r>
            <a:r>
              <a:rPr lang="en-US" dirty="0">
                <a:cs typeface="Calibri"/>
              </a:rPr>
              <a:t> are still </a:t>
            </a:r>
            <a:r>
              <a:rPr lang="en-US" dirty="0" err="1">
                <a:cs typeface="Calibri"/>
              </a:rPr>
              <a:t>concrens</a:t>
            </a:r>
            <a:r>
              <a:rPr lang="en-US" dirty="0">
                <a:cs typeface="Calibri"/>
              </a:rPr>
              <a:t> then we </a:t>
            </a:r>
            <a:r>
              <a:rPr lang="en-US" dirty="0" err="1">
                <a:cs typeface="Calibri"/>
              </a:rPr>
              <a:t>woudl</a:t>
            </a:r>
            <a:r>
              <a:rPr lang="en-US" dirty="0">
                <a:cs typeface="Calibri"/>
              </a:rPr>
              <a:t> move on the next </a:t>
            </a:r>
            <a:r>
              <a:rPr lang="en-US" dirty="0" err="1">
                <a:cs typeface="Calibri"/>
              </a:rPr>
              <a:t>next</a:t>
            </a:r>
            <a:r>
              <a:rPr lang="en-US" dirty="0">
                <a:cs typeface="Calibri"/>
              </a:rPr>
              <a:t> </a:t>
            </a:r>
            <a:r>
              <a:rPr lang="en-US" dirty="0" err="1">
                <a:cs typeface="Calibri"/>
              </a:rPr>
              <a:t>satge</a:t>
            </a:r>
            <a:r>
              <a:rPr lang="en-US" dirty="0">
                <a:cs typeface="Calibri"/>
              </a:rPr>
              <a:t> of the cycle.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32</a:t>
            </a:fld>
            <a:endParaRPr lang="en-GB" altLang="en-US"/>
          </a:p>
        </p:txBody>
      </p:sp>
    </p:spTree>
    <p:extLst>
      <p:ext uri="{BB962C8B-B14F-4D97-AF65-F5344CB8AC3E}">
        <p14:creationId xmlns:p14="http://schemas.microsoft.com/office/powerpoint/2010/main" val="3009376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8D745D8-0CB1-7F7D-D8E3-2EBA7D7AD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4919906-DD30-0068-7A05-A1DA555782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This is similar as it is still </a:t>
            </a:r>
            <a:r>
              <a:rPr lang="en-US" altLang="en-US" dirty="0" err="1">
                <a:cs typeface="Calibri"/>
              </a:rPr>
              <a:t>sen</a:t>
            </a:r>
            <a:r>
              <a:rPr lang="en-US" altLang="en-US" dirty="0">
                <a:cs typeface="Calibri"/>
              </a:rPr>
              <a:t> support but there would now be </a:t>
            </a:r>
            <a:r>
              <a:rPr lang="en-US" altLang="en-US" dirty="0" err="1">
                <a:cs typeface="Calibri"/>
              </a:rPr>
              <a:t>exetrenal</a:t>
            </a:r>
            <a:r>
              <a:rPr lang="en-US" altLang="en-US" dirty="0">
                <a:cs typeface="Calibri"/>
              </a:rPr>
              <a:t> </a:t>
            </a:r>
            <a:r>
              <a:rPr lang="en-US" altLang="en-US" dirty="0" err="1">
                <a:cs typeface="Calibri"/>
              </a:rPr>
              <a:t>ageny</a:t>
            </a:r>
            <a:r>
              <a:rPr lang="en-US" altLang="en-US" dirty="0">
                <a:cs typeface="Calibri"/>
              </a:rPr>
              <a:t> </a:t>
            </a:r>
            <a:r>
              <a:rPr lang="en-US" altLang="en-US" dirty="0" err="1">
                <a:cs typeface="Calibri"/>
              </a:rPr>
              <a:t>inviolebmbt</a:t>
            </a:r>
            <a:r>
              <a:rPr lang="en-US" altLang="en-US" dirty="0">
                <a:cs typeface="Calibri"/>
              </a:rPr>
              <a:t>. It may be that as speech and </a:t>
            </a:r>
            <a:r>
              <a:rPr lang="en-US" altLang="en-US" dirty="0" err="1">
                <a:cs typeface="Calibri"/>
              </a:rPr>
              <a:t>langauge</a:t>
            </a:r>
            <a:r>
              <a:rPr lang="en-US" altLang="en-US" dirty="0">
                <a:cs typeface="Calibri"/>
              </a:rPr>
              <a:t> </a:t>
            </a:r>
            <a:r>
              <a:rPr lang="en-US" altLang="en-US" dirty="0" err="1">
                <a:cs typeface="Calibri"/>
              </a:rPr>
              <a:t>referall</a:t>
            </a:r>
            <a:r>
              <a:rPr lang="en-US" altLang="en-US" dirty="0">
                <a:cs typeface="Calibri"/>
              </a:rPr>
              <a:t> has been made. A referral to the community </a:t>
            </a:r>
            <a:r>
              <a:rPr lang="en-US" altLang="en-US" dirty="0" err="1">
                <a:cs typeface="Calibri"/>
              </a:rPr>
              <a:t>PAediatrican</a:t>
            </a:r>
            <a:r>
              <a:rPr lang="en-US" altLang="en-US" dirty="0">
                <a:cs typeface="Calibri"/>
              </a:rPr>
              <a:t>. Perhaps on of our EP's or other </a:t>
            </a:r>
            <a:r>
              <a:rPr lang="en-US" altLang="en-US" dirty="0" err="1">
                <a:cs typeface="Calibri"/>
              </a:rPr>
              <a:t>spoeickst</a:t>
            </a:r>
            <a:r>
              <a:rPr lang="en-US" altLang="en-US" dirty="0">
                <a:cs typeface="Calibri"/>
              </a:rPr>
              <a:t> advise staff have come and </a:t>
            </a:r>
            <a:r>
              <a:rPr lang="en-US" altLang="en-US" dirty="0" err="1">
                <a:cs typeface="Calibri"/>
              </a:rPr>
              <a:t>obersved</a:t>
            </a:r>
            <a:r>
              <a:rPr lang="en-US" altLang="en-US" dirty="0">
                <a:cs typeface="Calibri"/>
              </a:rPr>
              <a:t> the child. The </a:t>
            </a:r>
            <a:r>
              <a:rPr lang="en-US" altLang="en-US" dirty="0" err="1">
                <a:cs typeface="Calibri"/>
              </a:rPr>
              <a:t>childs</a:t>
            </a:r>
            <a:r>
              <a:rPr lang="en-US" altLang="en-US" dirty="0">
                <a:cs typeface="Calibri"/>
              </a:rPr>
              <a:t> support with still be </a:t>
            </a:r>
            <a:r>
              <a:rPr lang="en-US" altLang="en-US" dirty="0" err="1">
                <a:cs typeface="Calibri"/>
              </a:rPr>
              <a:t>monitired</a:t>
            </a:r>
            <a:r>
              <a:rPr lang="en-US" altLang="en-US" dirty="0">
                <a:cs typeface="Calibri"/>
              </a:rPr>
              <a:t> via an SEN support plans but what ever advise or </a:t>
            </a:r>
            <a:r>
              <a:rPr lang="en-US" altLang="en-US" dirty="0" err="1">
                <a:cs typeface="Calibri"/>
              </a:rPr>
              <a:t>startegeis</a:t>
            </a:r>
            <a:r>
              <a:rPr lang="en-US" altLang="en-US" dirty="0">
                <a:cs typeface="Calibri"/>
              </a:rPr>
              <a:t> the </a:t>
            </a:r>
            <a:r>
              <a:rPr lang="en-US" altLang="en-US" dirty="0" err="1">
                <a:cs typeface="Calibri"/>
              </a:rPr>
              <a:t>exyteral</a:t>
            </a:r>
            <a:r>
              <a:rPr lang="en-US" altLang="en-US" dirty="0">
                <a:cs typeface="Calibri"/>
              </a:rPr>
              <a:t> agency has given these would </a:t>
            </a:r>
            <a:r>
              <a:rPr lang="en-US" altLang="en-US" dirty="0" err="1">
                <a:cs typeface="Calibri"/>
              </a:rPr>
              <a:t>aslo</a:t>
            </a:r>
            <a:r>
              <a:rPr lang="en-US" altLang="en-US" dirty="0">
                <a:cs typeface="Calibri"/>
              </a:rPr>
              <a:t> be included on the plan. Again these atrgets and support pland should be reviewed every term. Hopefully at this stage </a:t>
            </a:r>
            <a:r>
              <a:rPr lang="en-US" altLang="en-US" dirty="0" err="1">
                <a:cs typeface="Calibri"/>
              </a:rPr>
              <a:t>peogress</a:t>
            </a:r>
            <a:r>
              <a:rPr lang="en-US" altLang="en-US" dirty="0">
                <a:cs typeface="Calibri"/>
              </a:rPr>
              <a:t> is being made but if not then the SNCO may wish to </a:t>
            </a:r>
            <a:r>
              <a:rPr lang="en-US" altLang="en-US" dirty="0" err="1">
                <a:cs typeface="Calibri"/>
              </a:rPr>
              <a:t>consder</a:t>
            </a:r>
            <a:r>
              <a:rPr lang="en-US" altLang="en-US" dirty="0">
                <a:cs typeface="Calibri"/>
              </a:rPr>
              <a:t> applying for an EHCP and would </a:t>
            </a:r>
            <a:r>
              <a:rPr lang="en-US" altLang="en-US" dirty="0" err="1">
                <a:cs typeface="Calibri"/>
              </a:rPr>
              <a:t>diccuss</a:t>
            </a:r>
            <a:r>
              <a:rPr lang="en-US" altLang="en-US" dirty="0">
                <a:cs typeface="Calibri"/>
              </a:rPr>
              <a:t> this </a:t>
            </a:r>
            <a:r>
              <a:rPr lang="en-US" altLang="en-US" dirty="0" err="1">
                <a:cs typeface="Calibri"/>
              </a:rPr>
              <a:t>weith</a:t>
            </a:r>
            <a:r>
              <a:rPr lang="en-US" altLang="en-US" dirty="0">
                <a:cs typeface="Calibri"/>
              </a:rPr>
              <a:t> our team at their </a:t>
            </a:r>
            <a:r>
              <a:rPr lang="en-US" altLang="en-US" dirty="0" err="1">
                <a:cs typeface="Calibri"/>
              </a:rPr>
              <a:t>termuly</a:t>
            </a:r>
            <a:r>
              <a:rPr lang="en-US" altLang="en-US" dirty="0">
                <a:cs typeface="Calibri"/>
              </a:rPr>
              <a:t> EIT meetings. </a:t>
            </a:r>
            <a:endParaRPr lang="en-US" altLang="en-US" dirty="0"/>
          </a:p>
        </p:txBody>
      </p:sp>
      <p:sp>
        <p:nvSpPr>
          <p:cNvPr id="60420" name="Slide Number Placeholder 3">
            <a:extLst>
              <a:ext uri="{FF2B5EF4-FFF2-40B4-BE49-F238E27FC236}">
                <a16:creationId xmlns:a16="http://schemas.microsoft.com/office/drawing/2014/main" id="{BCC81B08-EAF6-6DB5-CA33-D269CF11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F3A5C40E-D11C-4255-89C2-B21B835CF8F6}" type="slidenum">
              <a:rPr lang="en-GB" altLang="en-US" sz="1200"/>
              <a:pPr/>
              <a:t>33</a:t>
            </a:fld>
            <a:endParaRPr lang="en-GB"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A4D74CA-D110-AE0F-F5C9-8B3BE3BBD8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A63A885-1973-6854-19ED-EA06B6CEBF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If you have a copy of the post 16 toolkit in </a:t>
            </a:r>
            <a:r>
              <a:rPr lang="en-US" altLang="en-US" dirty="0" err="1">
                <a:cs typeface="Calibri"/>
              </a:rPr>
              <a:t>frint</a:t>
            </a:r>
            <a:r>
              <a:rPr lang="en-US" altLang="en-US" dirty="0">
                <a:cs typeface="Calibri"/>
              </a:rPr>
              <a:t> of you this section ahs been </a:t>
            </a:r>
            <a:r>
              <a:rPr lang="en-US" altLang="en-US" dirty="0" err="1">
                <a:cs typeface="Calibri"/>
              </a:rPr>
              <a:t>inlcuedd</a:t>
            </a:r>
            <a:r>
              <a:rPr lang="en-US" altLang="en-US" dirty="0">
                <a:cs typeface="Calibri"/>
              </a:rPr>
              <a:t>. We would </a:t>
            </a:r>
            <a:r>
              <a:rPr lang="en-US" altLang="en-US" dirty="0" err="1">
                <a:cs typeface="Calibri"/>
              </a:rPr>
              <a:t>encurae</a:t>
            </a:r>
            <a:r>
              <a:rPr lang="en-US" altLang="en-US" dirty="0">
                <a:cs typeface="Calibri"/>
              </a:rPr>
              <a:t> schools to be using this section for </a:t>
            </a:r>
            <a:r>
              <a:rPr lang="en-US" altLang="en-US" dirty="0" err="1">
                <a:cs typeface="Calibri"/>
              </a:rPr>
              <a:t>puipuils</a:t>
            </a:r>
            <a:r>
              <a:rPr lang="en-US" altLang="en-US" dirty="0">
                <a:cs typeface="Calibri"/>
              </a:rPr>
              <a:t> from </a:t>
            </a:r>
            <a:r>
              <a:rPr lang="en-US" altLang="en-US" dirty="0" err="1">
                <a:cs typeface="Calibri"/>
              </a:rPr>
              <a:t>yaer</a:t>
            </a:r>
            <a:r>
              <a:rPr lang="en-US" altLang="en-US" dirty="0">
                <a:cs typeface="Calibri"/>
              </a:rPr>
              <a:t> 9 </a:t>
            </a:r>
            <a:r>
              <a:rPr lang="en-US" altLang="en-US" dirty="0" err="1">
                <a:cs typeface="Calibri"/>
              </a:rPr>
              <a:t>onweards</a:t>
            </a:r>
            <a:r>
              <a:rPr lang="en-US" altLang="en-US" dirty="0">
                <a:cs typeface="Calibri"/>
              </a:rPr>
              <a:t>. </a:t>
            </a:r>
            <a:r>
              <a:rPr lang="en-US" altLang="en-US" dirty="0" err="1">
                <a:cs typeface="Calibri"/>
              </a:rPr>
              <a:t>FOr</a:t>
            </a:r>
            <a:r>
              <a:rPr lang="en-US" altLang="en-US" dirty="0">
                <a:cs typeface="Calibri"/>
              </a:rPr>
              <a:t> some pupils they may not want to follow the </a:t>
            </a:r>
            <a:r>
              <a:rPr lang="en-US" altLang="en-US" dirty="0" err="1">
                <a:cs typeface="Calibri"/>
              </a:rPr>
              <a:t>obvuioiusl</a:t>
            </a:r>
            <a:r>
              <a:rPr lang="en-US" altLang="en-US" dirty="0">
                <a:cs typeface="Calibri"/>
              </a:rPr>
              <a:t> route of </a:t>
            </a:r>
            <a:r>
              <a:rPr lang="en-US" altLang="en-US" dirty="0" err="1">
                <a:cs typeface="Calibri"/>
              </a:rPr>
              <a:t>alevels</a:t>
            </a:r>
            <a:r>
              <a:rPr lang="en-US" altLang="en-US" dirty="0">
                <a:cs typeface="Calibri"/>
              </a:rPr>
              <a:t> and </a:t>
            </a:r>
            <a:r>
              <a:rPr lang="en-US" altLang="en-US" dirty="0" err="1">
                <a:cs typeface="Calibri"/>
              </a:rPr>
              <a:t>univrsties</a:t>
            </a:r>
            <a:r>
              <a:rPr lang="en-US" altLang="en-US" dirty="0">
                <a:cs typeface="Calibri"/>
              </a:rPr>
              <a:t> and we feel that there is not a clear or direct way to access </a:t>
            </a:r>
            <a:r>
              <a:rPr lang="en-US" altLang="en-US" dirty="0" err="1">
                <a:cs typeface="Calibri"/>
              </a:rPr>
              <a:t>informatio</a:t>
            </a:r>
            <a:r>
              <a:rPr lang="en-US" altLang="en-US" dirty="0">
                <a:cs typeface="Calibri"/>
              </a:rPr>
              <a:t> about what to do </a:t>
            </a:r>
            <a:r>
              <a:rPr lang="en-US" altLang="en-US" dirty="0" err="1">
                <a:cs typeface="Calibri"/>
              </a:rPr>
              <a:t>afer</a:t>
            </a:r>
            <a:r>
              <a:rPr lang="en-US" altLang="en-US" dirty="0">
                <a:cs typeface="Calibri"/>
              </a:rPr>
              <a:t> </a:t>
            </a:r>
            <a:r>
              <a:rPr lang="en-US" altLang="en-US" dirty="0" err="1">
                <a:cs typeface="Calibri"/>
              </a:rPr>
              <a:t>yaere</a:t>
            </a:r>
            <a:r>
              <a:rPr lang="en-US" altLang="en-US" dirty="0">
                <a:cs typeface="Calibri"/>
              </a:rPr>
              <a:t> 11 if this is not your </a:t>
            </a:r>
            <a:r>
              <a:rPr lang="en-US" altLang="en-US" dirty="0" err="1">
                <a:cs typeface="Calibri"/>
              </a:rPr>
              <a:t>plae</a:t>
            </a:r>
            <a:r>
              <a:rPr lang="en-US" altLang="en-US" dirty="0">
                <a:cs typeface="Calibri"/>
              </a:rPr>
              <a:t>. We have hoped </a:t>
            </a:r>
            <a:r>
              <a:rPr lang="en-US" altLang="en-US" dirty="0" err="1">
                <a:cs typeface="Calibri"/>
              </a:rPr>
              <a:t>thatw</a:t>
            </a:r>
            <a:r>
              <a:rPr lang="en-US" altLang="en-US" dirty="0">
                <a:cs typeface="Calibri"/>
              </a:rPr>
              <a:t> e have created a one stop shop where all aspects of </a:t>
            </a:r>
            <a:r>
              <a:rPr lang="en-US" altLang="en-US" dirty="0" err="1">
                <a:cs typeface="Calibri"/>
              </a:rPr>
              <a:t>tranistsioning</a:t>
            </a:r>
            <a:r>
              <a:rPr lang="en-US" altLang="en-US" dirty="0">
                <a:cs typeface="Calibri"/>
              </a:rPr>
              <a:t> to adulthood for any </a:t>
            </a:r>
            <a:r>
              <a:rPr lang="en-US" altLang="en-US" dirty="0" err="1">
                <a:cs typeface="Calibri"/>
              </a:rPr>
              <a:t>pupilWITHOUT</a:t>
            </a:r>
            <a:r>
              <a:rPr lang="en-US" altLang="en-US" dirty="0">
                <a:cs typeface="Calibri"/>
              </a:rPr>
              <a:t> an EHCP. </a:t>
            </a:r>
          </a:p>
        </p:txBody>
      </p:sp>
      <p:sp>
        <p:nvSpPr>
          <p:cNvPr id="62468" name="Slide Number Placeholder 3">
            <a:extLst>
              <a:ext uri="{FF2B5EF4-FFF2-40B4-BE49-F238E27FC236}">
                <a16:creationId xmlns:a16="http://schemas.microsoft.com/office/drawing/2014/main" id="{CCB43F8E-5C0A-EF32-A8B2-66B488ED1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FF37DFDB-C345-4774-B46B-BC2C2E673DB2}" type="slidenum">
              <a:rPr lang="en-GB" altLang="en-US" sz="1200"/>
              <a:pPr/>
              <a:t>34</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can see we have </a:t>
            </a:r>
            <a:r>
              <a:rPr lang="en-US" dirty="0" err="1">
                <a:cs typeface="Calibri"/>
              </a:rPr>
              <a:t>inclueded</a:t>
            </a:r>
            <a:r>
              <a:rPr lang="en-US" dirty="0">
                <a:cs typeface="Calibri"/>
              </a:rPr>
              <a:t> </a:t>
            </a:r>
            <a:r>
              <a:rPr lang="en-US" dirty="0" err="1">
                <a:cs typeface="Calibri"/>
              </a:rPr>
              <a:t>sectoipms</a:t>
            </a:r>
            <a:r>
              <a:rPr lang="en-US" dirty="0">
                <a:cs typeface="Calibri"/>
              </a:rPr>
              <a:t> on education, </a:t>
            </a:r>
            <a:r>
              <a:rPr lang="en-US" dirty="0" err="1">
                <a:cs typeface="Calibri"/>
              </a:rPr>
              <a:t>emplyemnt</a:t>
            </a:r>
            <a:r>
              <a:rPr lang="en-US" dirty="0">
                <a:cs typeface="Calibri"/>
              </a:rPr>
              <a:t> including </a:t>
            </a:r>
            <a:r>
              <a:rPr lang="en-US" dirty="0" err="1">
                <a:cs typeface="Calibri"/>
              </a:rPr>
              <a:t>futher</a:t>
            </a:r>
            <a:r>
              <a:rPr lang="en-US" dirty="0">
                <a:cs typeface="Calibri"/>
              </a:rPr>
              <a:t> </a:t>
            </a:r>
            <a:r>
              <a:rPr lang="en-US" dirty="0" err="1">
                <a:cs typeface="Calibri"/>
              </a:rPr>
              <a:t>edciation</a:t>
            </a:r>
            <a:r>
              <a:rPr lang="en-US" dirty="0">
                <a:cs typeface="Calibri"/>
              </a:rPr>
              <a:t> </a:t>
            </a:r>
            <a:r>
              <a:rPr lang="en-US" dirty="0" err="1">
                <a:cs typeface="Calibri"/>
              </a:rPr>
              <a:t>providersa</a:t>
            </a:r>
            <a:r>
              <a:rPr lang="en-US" dirty="0">
                <a:cs typeface="Calibri"/>
              </a:rPr>
              <a:t> </a:t>
            </a:r>
            <a:r>
              <a:rPr lang="en-US" dirty="0" err="1">
                <a:cs typeface="Calibri"/>
              </a:rPr>
              <a:t>nd</a:t>
            </a:r>
            <a:r>
              <a:rPr lang="en-US" dirty="0">
                <a:cs typeface="Calibri"/>
              </a:rPr>
              <a:t> </a:t>
            </a:r>
            <a:r>
              <a:rPr lang="en-US" dirty="0" err="1">
                <a:cs typeface="Calibri"/>
              </a:rPr>
              <a:t>apprentiships</a:t>
            </a:r>
            <a:r>
              <a:rPr lang="en-US" dirty="0">
                <a:cs typeface="Calibri"/>
              </a:rPr>
              <a:t>.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35</a:t>
            </a:fld>
            <a:endParaRPr lang="en-GB" altLang="en-US"/>
          </a:p>
        </p:txBody>
      </p:sp>
    </p:spTree>
    <p:extLst>
      <p:ext uri="{BB962C8B-B14F-4D97-AF65-F5344CB8AC3E}">
        <p14:creationId xmlns:p14="http://schemas.microsoft.com/office/powerpoint/2010/main" val="2598497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may be a pupils is very </a:t>
            </a:r>
            <a:r>
              <a:rPr lang="en-US" dirty="0" err="1">
                <a:cs typeface="Calibri"/>
              </a:rPr>
              <a:t>abvle</a:t>
            </a:r>
            <a:r>
              <a:rPr lang="en-US" dirty="0">
                <a:cs typeface="Calibri"/>
              </a:rPr>
              <a:t> but suffers from </a:t>
            </a:r>
            <a:r>
              <a:rPr lang="en-US" dirty="0" err="1">
                <a:cs typeface="Calibri"/>
              </a:rPr>
              <a:t>menatl</a:t>
            </a:r>
            <a:r>
              <a:rPr lang="en-US" dirty="0">
                <a:cs typeface="Calibri"/>
              </a:rPr>
              <a:t> health issue. Again we have included a section to support this.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36</a:t>
            </a:fld>
            <a:endParaRPr lang="en-GB" altLang="en-US"/>
          </a:p>
        </p:txBody>
      </p:sp>
    </p:spTree>
    <p:extLst>
      <p:ext uri="{BB962C8B-B14F-4D97-AF65-F5344CB8AC3E}">
        <p14:creationId xmlns:p14="http://schemas.microsoft.com/office/powerpoint/2010/main" val="446424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felt is was </a:t>
            </a:r>
            <a:r>
              <a:rPr lang="en-US" dirty="0" err="1">
                <a:cs typeface="Calibri"/>
              </a:rPr>
              <a:t>importamt</a:t>
            </a:r>
            <a:r>
              <a:rPr lang="en-US" dirty="0">
                <a:cs typeface="Calibri"/>
              </a:rPr>
              <a:t> to include a section on </a:t>
            </a:r>
            <a:r>
              <a:rPr lang="en-US" dirty="0" err="1">
                <a:cs typeface="Calibri"/>
              </a:rPr>
              <a:t>identy</a:t>
            </a:r>
            <a:r>
              <a:rPr lang="en-US" dirty="0">
                <a:cs typeface="Calibri"/>
              </a:rPr>
              <a:t>. It is something that is being </a:t>
            </a:r>
            <a:r>
              <a:rPr lang="en-US" dirty="0" err="1">
                <a:cs typeface="Calibri"/>
              </a:rPr>
              <a:t>dicussed</a:t>
            </a:r>
            <a:r>
              <a:rPr lang="en-US" dirty="0">
                <a:cs typeface="Calibri"/>
              </a:rPr>
              <a:t> more and </a:t>
            </a:r>
            <a:r>
              <a:rPr lang="en-US" dirty="0" err="1">
                <a:cs typeface="Calibri"/>
              </a:rPr>
              <a:t>mpore</a:t>
            </a:r>
            <a:r>
              <a:rPr lang="en-US" dirty="0">
                <a:cs typeface="Calibri"/>
              </a:rPr>
              <a:t> in our schools. It may be that a pupils is questioning their sexuality or gender but feel they cannot speak to anyone as yet. We are hoping that this </a:t>
            </a:r>
            <a:r>
              <a:rPr lang="en-US" dirty="0" err="1">
                <a:cs typeface="Calibri"/>
              </a:rPr>
              <a:t>sectioncan</a:t>
            </a:r>
            <a:r>
              <a:rPr lang="en-US" dirty="0">
                <a:cs typeface="Calibri"/>
              </a:rPr>
              <a:t> signpost them to </a:t>
            </a:r>
            <a:r>
              <a:rPr lang="en-US" dirty="0" err="1">
                <a:cs typeface="Calibri"/>
              </a:rPr>
              <a:t>organistions</a:t>
            </a:r>
            <a:r>
              <a:rPr lang="en-US" dirty="0">
                <a:cs typeface="Calibri"/>
              </a:rPr>
              <a:t> that can support </a:t>
            </a:r>
            <a:r>
              <a:rPr lang="en-US" dirty="0" err="1">
                <a:cs typeface="Calibri"/>
              </a:rPr>
              <a:t>im</a:t>
            </a:r>
            <a:r>
              <a:rPr lang="en-US" dirty="0">
                <a:cs typeface="Calibri"/>
              </a:rPr>
              <a:t> the first </a:t>
            </a:r>
            <a:r>
              <a:rPr lang="en-US" dirty="0" err="1">
                <a:cs typeface="Calibri"/>
              </a:rPr>
              <a:t>insatnce</a:t>
            </a:r>
            <a:r>
              <a:rPr lang="en-US" dirty="0">
                <a:cs typeface="Calibri"/>
              </a:rPr>
              <a:t>. </a:t>
            </a:r>
          </a:p>
        </p:txBody>
      </p:sp>
      <p:sp>
        <p:nvSpPr>
          <p:cNvPr id="4" name="Slide Number Placeholder 3"/>
          <p:cNvSpPr>
            <a:spLocks noGrp="1"/>
          </p:cNvSpPr>
          <p:nvPr>
            <p:ph type="sldNum" sz="quarter" idx="5"/>
          </p:nvPr>
        </p:nvSpPr>
        <p:spPr/>
        <p:txBody>
          <a:bodyPr/>
          <a:lstStyle/>
          <a:p>
            <a:fld id="{8C16686B-22D2-49C2-8FA2-85960913EDCE}" type="slidenum">
              <a:rPr lang="en-GB" altLang="en-US"/>
              <a:pPr/>
              <a:t>37</a:t>
            </a:fld>
            <a:endParaRPr lang="en-GB" altLang="en-US"/>
          </a:p>
        </p:txBody>
      </p:sp>
    </p:spTree>
    <p:extLst>
      <p:ext uri="{BB962C8B-B14F-4D97-AF65-F5344CB8AC3E}">
        <p14:creationId xmlns:p14="http://schemas.microsoft.com/office/powerpoint/2010/main" val="300931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children and young people are deemed SEN support in Bexley? Again, we would normally ask you to discuss or estimate how many of our children are recorded on the SEN register as K.</a:t>
            </a:r>
          </a:p>
          <a:p>
            <a:r>
              <a:rPr lang="en-GB" dirty="0"/>
              <a:t>The total number recorded on the May 2021 census data is 4721. Did you expect that many young people to be at SEN Support?</a:t>
            </a:r>
          </a:p>
        </p:txBody>
      </p:sp>
      <p:sp>
        <p:nvSpPr>
          <p:cNvPr id="4" name="Slide Number Placeholder 3"/>
          <p:cNvSpPr>
            <a:spLocks noGrp="1"/>
          </p:cNvSpPr>
          <p:nvPr>
            <p:ph type="sldNum" sz="quarter" idx="5"/>
          </p:nvPr>
        </p:nvSpPr>
        <p:spPr/>
        <p:txBody>
          <a:bodyPr/>
          <a:lstStyle/>
          <a:p>
            <a:fld id="{8C16686B-22D2-49C2-8FA2-85960913EDCE}" type="slidenum">
              <a:rPr lang="en-GB" altLang="en-US" smtClean="0"/>
              <a:pPr/>
              <a:t>4</a:t>
            </a:fld>
            <a:endParaRPr lang="en-GB" altLang="en-US"/>
          </a:p>
        </p:txBody>
      </p:sp>
    </p:spTree>
    <p:extLst>
      <p:ext uri="{BB962C8B-B14F-4D97-AF65-F5344CB8AC3E}">
        <p14:creationId xmlns:p14="http://schemas.microsoft.com/office/powerpoint/2010/main" val="404198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8643AB3-92CD-AC8E-1E3D-D2B85C475E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6712D92-C22E-6969-B826-4B049C3E6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Pupils on SEN support are usually categorized into the 4 main areas of need as per the SEN </a:t>
            </a:r>
            <a:r>
              <a:rPr lang="en-US" altLang="en-US" dirty="0" err="1"/>
              <a:t>CoP.</a:t>
            </a:r>
            <a:r>
              <a:rPr lang="en-US" altLang="en-US" dirty="0"/>
              <a:t> Their primary need, as in the area causing the main barrier to their learning, is recorded on your school data system.</a:t>
            </a:r>
          </a:p>
          <a:p>
            <a:r>
              <a:rPr lang="en-US" altLang="en-US" dirty="0"/>
              <a:t>In first place, is SLCN – this includes pupils with a diagnosis of A-S-D-</a:t>
            </a:r>
          </a:p>
          <a:p>
            <a:r>
              <a:rPr lang="en-US" altLang="en-US" dirty="0"/>
              <a:t>In second place is S-E-M-H- needs, this includes pupils with a diagnosis of ADHD</a:t>
            </a:r>
          </a:p>
          <a:p>
            <a:r>
              <a:rPr lang="en-US" altLang="en-US" dirty="0"/>
              <a:t>In third place is </a:t>
            </a:r>
            <a:r>
              <a:rPr lang="en-US" altLang="en-US" dirty="0" err="1"/>
              <a:t>SPLd</a:t>
            </a:r>
            <a:r>
              <a:rPr lang="en-US" altLang="en-US" dirty="0"/>
              <a:t>, this may encompass dyslexia, dyscalculia </a:t>
            </a:r>
            <a:r>
              <a:rPr lang="en-US" altLang="en-US" dirty="0" err="1"/>
              <a:t>dypraxia</a:t>
            </a:r>
            <a:r>
              <a:rPr lang="en-US" altLang="en-US" dirty="0"/>
              <a:t> etc.</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You may be able to identify these rankings with  the needs you see in your classes.</a:t>
            </a:r>
          </a:p>
          <a:p>
            <a:endParaRPr lang="en-US" altLang="en-US" dirty="0"/>
          </a:p>
        </p:txBody>
      </p:sp>
      <p:sp>
        <p:nvSpPr>
          <p:cNvPr id="10244" name="Slide Number Placeholder 3">
            <a:extLst>
              <a:ext uri="{FF2B5EF4-FFF2-40B4-BE49-F238E27FC236}">
                <a16:creationId xmlns:a16="http://schemas.microsoft.com/office/drawing/2014/main" id="{2541DFFE-14E5-D7ED-2931-022C7286F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641094B5-5269-458D-9EB5-B1D09EA7D100}" type="slidenum">
              <a:rPr lang="en-GB" altLang="en-US" sz="1200"/>
              <a:pPr/>
              <a:t>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846479-D3B1-8221-0E70-2A95EEEB4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BFE6F8D-9A8E-5AC2-4795-14AB14551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 you can see, </a:t>
            </a:r>
            <a:r>
              <a:rPr lang="en-GB" altLang="en-US" dirty="0" err="1"/>
              <a:t>Bexlet</a:t>
            </a:r>
            <a:r>
              <a:rPr lang="en-GB" altLang="en-US" dirty="0"/>
              <a:t> Early intervention team has produced 3 toolkits. One for our youngest pupils, be they in nurseries, pre-schools or childminders, one for primary and secondary pupils up to the age of  16, then a separate document for Post 16 young people.</a:t>
            </a:r>
          </a:p>
          <a:p>
            <a:r>
              <a:rPr lang="en-GB" altLang="en-US" dirty="0"/>
              <a:t>All 3 TK’s have been written with a large number of professionals; from SENCO’s who were instrumental in creating the support plans to our many multi agency services such as Educational </a:t>
            </a:r>
            <a:r>
              <a:rPr lang="en-GB" altLang="en-US" dirty="0" err="1"/>
              <a:t>Psycologists</a:t>
            </a:r>
            <a:r>
              <a:rPr lang="en-GB" altLang="en-US" dirty="0"/>
              <a:t>, speech and language therapists who heavily supported the strategies section. </a:t>
            </a:r>
          </a:p>
        </p:txBody>
      </p:sp>
      <p:sp>
        <p:nvSpPr>
          <p:cNvPr id="14340" name="Slide Number Placeholder 3">
            <a:extLst>
              <a:ext uri="{FF2B5EF4-FFF2-40B4-BE49-F238E27FC236}">
                <a16:creationId xmlns:a16="http://schemas.microsoft.com/office/drawing/2014/main" id="{0306A0B6-1C16-C8CB-2300-0069154E4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9838BF83-566A-40D6-BCFC-5D6884941FE9}" type="slidenum">
              <a:rPr lang="en-GB" altLang="en-US" sz="1200"/>
              <a:pPr/>
              <a:t>6</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3A33308-7EA1-2A37-EA3F-21DF2C0ED5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56E1D94-2C3A-86BE-2705-AD3B9FC374AA}"/>
              </a:ext>
            </a:extLst>
          </p:cNvPr>
          <p:cNvSpPr>
            <a:spLocks noGrp="1"/>
          </p:cNvSpPr>
          <p:nvPr>
            <p:ph type="body" idx="1"/>
          </p:nvPr>
        </p:nvSpPr>
        <p:spPr/>
        <p:txBody>
          <a:bodyPr/>
          <a:lstStyle/>
          <a:p>
            <a:pPr>
              <a:defRPr/>
            </a:pPr>
            <a:r>
              <a:rPr lang="en-GB" dirty="0"/>
              <a:t>The first Toolkit was published in July 2019. In September 2021 it was decided that the Toolkit should be updated to reflect the impact of Covid 19, by including additional strategy sections for resilience and the mental health and wellbeing of adults, children and young people.</a:t>
            </a:r>
          </a:p>
          <a:p>
            <a:pPr>
              <a:defRPr/>
            </a:pPr>
            <a:r>
              <a:rPr lang="en-GB" dirty="0"/>
              <a:t>The updated Toolkit was published at the beginning of March 2022 and all schools have been given multiple copies. There are an extra 26 pages of strategies which include the following areas: </a:t>
            </a:r>
          </a:p>
          <a:p>
            <a:pPr>
              <a:defRPr/>
            </a:pPr>
            <a:endParaRPr lang="en-GB" dirty="0"/>
          </a:p>
          <a:p>
            <a:pPr marL="457200" indent="-457200">
              <a:buFont typeface="Arial" panose="020B0604020202020204" pitchFamily="34" charset="0"/>
              <a:buChar char="•"/>
              <a:defRPr/>
            </a:pPr>
            <a:r>
              <a:rPr lang="en-GB" dirty="0"/>
              <a:t>Metacognition</a:t>
            </a:r>
          </a:p>
          <a:p>
            <a:pPr marL="457200" indent="-457200">
              <a:buFont typeface="Arial" panose="020B0604020202020204" pitchFamily="34" charset="0"/>
              <a:buChar char="•"/>
              <a:defRPr/>
            </a:pPr>
            <a:r>
              <a:rPr lang="en-GB" dirty="0"/>
              <a:t>Parents strategies</a:t>
            </a:r>
          </a:p>
          <a:p>
            <a:pPr marL="457200" indent="-457200">
              <a:buFont typeface="Arial" panose="020B0604020202020204" pitchFamily="34" charset="0"/>
              <a:buChar char="•"/>
              <a:defRPr/>
            </a:pPr>
            <a:r>
              <a:rPr lang="en-GB" dirty="0"/>
              <a:t>Reading </a:t>
            </a:r>
          </a:p>
          <a:p>
            <a:pPr marL="457200" indent="-457200">
              <a:buFont typeface="Arial" panose="020B0604020202020204" pitchFamily="34" charset="0"/>
              <a:buChar char="•"/>
              <a:defRPr/>
            </a:pPr>
            <a:r>
              <a:rPr lang="en-GB" dirty="0"/>
              <a:t>Writing</a:t>
            </a:r>
          </a:p>
          <a:p>
            <a:pPr marL="457200" indent="-457200">
              <a:buFont typeface="Arial" panose="020B0604020202020204" pitchFamily="34" charset="0"/>
              <a:buChar char="•"/>
              <a:defRPr/>
            </a:pPr>
            <a:r>
              <a:rPr lang="en-GB" dirty="0"/>
              <a:t>Spelling/phonics</a:t>
            </a:r>
          </a:p>
          <a:p>
            <a:pPr marL="457200" indent="-457200">
              <a:buFont typeface="Arial" panose="020B0604020202020204" pitchFamily="34" charset="0"/>
              <a:buChar char="•"/>
              <a:defRPr/>
            </a:pPr>
            <a:r>
              <a:rPr lang="en-GB" dirty="0"/>
              <a:t>Maths</a:t>
            </a:r>
          </a:p>
          <a:p>
            <a:pPr marL="0" indent="0">
              <a:buFont typeface="Arial" panose="020B0604020202020204" pitchFamily="34" charset="0"/>
              <a:buNone/>
              <a:defRPr/>
            </a:pPr>
            <a:r>
              <a:rPr lang="en-GB" dirty="0"/>
              <a:t>As well as Resilience, wellbeing for adults and children as previously mentioned.</a:t>
            </a:r>
          </a:p>
          <a:p>
            <a:pPr>
              <a:defRPr/>
            </a:pPr>
            <a:endParaRPr lang="en-GB" dirty="0"/>
          </a:p>
        </p:txBody>
      </p:sp>
      <p:sp>
        <p:nvSpPr>
          <p:cNvPr id="16388" name="Slide Number Placeholder 3">
            <a:extLst>
              <a:ext uri="{FF2B5EF4-FFF2-40B4-BE49-F238E27FC236}">
                <a16:creationId xmlns:a16="http://schemas.microsoft.com/office/drawing/2014/main" id="{A55E3A9A-7EE6-8049-6481-BA6BE5DE05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E61BCB25-0E3A-4A8B-83E0-569DB64E9FD2}" type="slidenum">
              <a:rPr lang="en-GB" altLang="en-US" sz="1200"/>
              <a:pPr/>
              <a:t>7</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4980B84-9BB9-EB91-101F-82FA88A8C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E15D1C0-F00A-203D-8B4D-9FDE52EBC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At this point we would ask to you to  look at your Toolkit documents and flick through them. You will see that they are a guide for ALL school staff – that’s teachers and support staff to meet the needs you have identified in your class. The Toolkit provides provides easy strategies or top tips that should be in place with your QF classroom teaching – basically, these are good classroom strategies. </a:t>
            </a:r>
          </a:p>
          <a:p>
            <a:r>
              <a:rPr lang="en-US" altLang="en-US" dirty="0"/>
              <a:t>The toolkit is to provide you with a guide to help you recognize early barriers to learning and make it consistent </a:t>
            </a:r>
            <a:r>
              <a:rPr lang="en-US" altLang="en-US" dirty="0" err="1"/>
              <a:t>throughoutall</a:t>
            </a:r>
            <a:r>
              <a:rPr lang="en-US" altLang="en-US" dirty="0"/>
              <a:t>  schools in Bexley.</a:t>
            </a:r>
          </a:p>
        </p:txBody>
      </p:sp>
      <p:sp>
        <p:nvSpPr>
          <p:cNvPr id="18436" name="Slide Number Placeholder 3">
            <a:extLst>
              <a:ext uri="{FF2B5EF4-FFF2-40B4-BE49-F238E27FC236}">
                <a16:creationId xmlns:a16="http://schemas.microsoft.com/office/drawing/2014/main" id="{55C0662F-43CA-2697-49BC-D02B122EF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8FA16ACE-8CA2-47CE-97DA-404A80AE065D}" type="slidenum">
              <a:rPr lang="en-GB" altLang="en-US" sz="1200"/>
              <a:pPr/>
              <a:t>8</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112CD1D-AEE5-3C85-CC1A-66A17AC704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BDBB449-C61B-0BD1-61BB-FDA88B8113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Why dis Bexley produce the QFT and SEN Support Toolkit?</a:t>
            </a:r>
          </a:p>
          <a:p>
            <a:r>
              <a:rPr lang="en-GB" altLang="en-US" dirty="0"/>
              <a:t>The Toolkits were created to provide clear strategies to teachers and all staff involved with supporting children and young people and to ensure that there is consistency in approach and identification across all Bexley schools. </a:t>
            </a:r>
          </a:p>
          <a:p>
            <a:r>
              <a:rPr lang="en-GB" altLang="en-US" dirty="0"/>
              <a:t>The idea is that strategies are in place and needs are met as early as possible even before SEN is raised as a possibility with the Senco. </a:t>
            </a:r>
          </a:p>
        </p:txBody>
      </p:sp>
      <p:sp>
        <p:nvSpPr>
          <p:cNvPr id="20484" name="Slide Number Placeholder 3">
            <a:extLst>
              <a:ext uri="{FF2B5EF4-FFF2-40B4-BE49-F238E27FC236}">
                <a16:creationId xmlns:a16="http://schemas.microsoft.com/office/drawing/2014/main" id="{36C2767F-0A75-6C1F-65DD-5E7FF34FD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fld id="{07EE5399-52FF-404F-827E-BDE49C85FBE1}" type="slidenum">
              <a:rPr lang="en-GB" altLang="en-US" sz="1200"/>
              <a:pPr/>
              <a:t>9</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0F928B-A207-D83D-9684-5170CD119192}"/>
              </a:ext>
            </a:extLst>
          </p:cNvPr>
          <p:cNvSpPr>
            <a:spLocks noChangeArrowheads="1"/>
          </p:cNvSpPr>
          <p:nvPr/>
        </p:nvSpPr>
        <p:spPr bwMode="auto">
          <a:xfrm>
            <a:off x="0" y="6400800"/>
            <a:ext cx="9144000" cy="457200"/>
          </a:xfrm>
          <a:prstGeom prst="rect">
            <a:avLst/>
          </a:prstGeom>
          <a:solidFill>
            <a:srgbClr val="0037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lgn="ctr">
              <a:spcBef>
                <a:spcPct val="20000"/>
              </a:spcBef>
              <a:buClr>
                <a:srgbClr val="00377B"/>
              </a:buClr>
              <a:buFont typeface="Wingdings" panose="05000000000000000000" pitchFamily="2" charset="2"/>
              <a:buNone/>
              <a:defRPr/>
            </a:pPr>
            <a:endParaRPr lang="en-US" altLang="en-US"/>
          </a:p>
        </p:txBody>
      </p:sp>
      <p:sp>
        <p:nvSpPr>
          <p:cNvPr id="3" name="Text Box 5">
            <a:extLst>
              <a:ext uri="{FF2B5EF4-FFF2-40B4-BE49-F238E27FC236}">
                <a16:creationId xmlns:a16="http://schemas.microsoft.com/office/drawing/2014/main" id="{47F8B75F-C69A-CDA8-20E4-2E4F4796219D}"/>
              </a:ext>
            </a:extLst>
          </p:cNvPr>
          <p:cNvSpPr txBox="1">
            <a:spLocks noChangeArrowheads="1"/>
          </p:cNvSpPr>
          <p:nvPr/>
        </p:nvSpPr>
        <p:spPr bwMode="auto">
          <a:xfrm>
            <a:off x="312738" y="6400800"/>
            <a:ext cx="3802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800" b="1" i="1">
                <a:solidFill>
                  <a:schemeClr val="tx2"/>
                </a:solidFill>
              </a:rPr>
              <a:t>Listening to you, working for you</a:t>
            </a:r>
          </a:p>
        </p:txBody>
      </p:sp>
      <p:sp>
        <p:nvSpPr>
          <p:cNvPr id="4" name="Text Box 6">
            <a:extLst>
              <a:ext uri="{FF2B5EF4-FFF2-40B4-BE49-F238E27FC236}">
                <a16:creationId xmlns:a16="http://schemas.microsoft.com/office/drawing/2014/main" id="{25A6A207-B9CD-7119-6F62-47C5772EAFA0}"/>
              </a:ext>
            </a:extLst>
          </p:cNvPr>
          <p:cNvSpPr txBox="1">
            <a:spLocks noChangeArrowheads="1"/>
          </p:cNvSpPr>
          <p:nvPr/>
        </p:nvSpPr>
        <p:spPr bwMode="auto">
          <a:xfrm>
            <a:off x="7150100" y="6437313"/>
            <a:ext cx="16129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300">
                <a:solidFill>
                  <a:schemeClr val="tx2"/>
                </a:solidFill>
              </a:rPr>
              <a:t>www.bexley.gov.uk</a:t>
            </a:r>
          </a:p>
        </p:txBody>
      </p:sp>
      <p:pic>
        <p:nvPicPr>
          <p:cNvPr id="5" name="Picture 7" descr="BexLog_ppt_col_07">
            <a:extLst>
              <a:ext uri="{FF2B5EF4-FFF2-40B4-BE49-F238E27FC236}">
                <a16:creationId xmlns:a16="http://schemas.microsoft.com/office/drawing/2014/main" id="{BFFB338E-F370-E95C-94A3-12F7B4A61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605463"/>
            <a:ext cx="24384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ctrTitle"/>
          </p:nvPr>
        </p:nvSpPr>
        <p:spPr>
          <a:xfrm>
            <a:off x="685800" y="1219200"/>
            <a:ext cx="7772400" cy="1524000"/>
          </a:xfrm>
        </p:spPr>
        <p:txBody>
          <a:bodyPr/>
          <a:lstStyle>
            <a:lvl1pPr>
              <a:defRPr sz="4800"/>
            </a:lvl1pPr>
          </a:lstStyle>
          <a:p>
            <a:pPr lvl="0"/>
            <a:r>
              <a:rPr lang="en-GB" altLang="en-US" noProof="0"/>
              <a:t>Click to edit Master title style</a:t>
            </a:r>
          </a:p>
        </p:txBody>
      </p:sp>
      <p:sp>
        <p:nvSpPr>
          <p:cNvPr id="37891" name="Rectangle 3"/>
          <p:cNvSpPr>
            <a:spLocks noGrp="1" noChangeArrowheads="1"/>
          </p:cNvSpPr>
          <p:nvPr>
            <p:ph type="subTitle" idx="1"/>
          </p:nvPr>
        </p:nvSpPr>
        <p:spPr>
          <a:xfrm>
            <a:off x="685800" y="2895600"/>
            <a:ext cx="7772400" cy="1447800"/>
          </a:xfrm>
        </p:spPr>
        <p:txBody>
          <a:bodyPr/>
          <a:lstStyle>
            <a:lvl1pPr marL="0" indent="0">
              <a:buFont typeface="Wingdings" pitchFamily="2" charset="2"/>
              <a:buNone/>
              <a:defRPr sz="2800" b="1">
                <a:solidFill>
                  <a:srgbClr val="00377B"/>
                </a:solidFill>
              </a:defRPr>
            </a:lvl1pPr>
          </a:lstStyle>
          <a:p>
            <a:pPr lvl="0"/>
            <a:r>
              <a:rPr lang="en-GB" altLang="en-US" noProof="0"/>
              <a:t>Click to edit Master subtitle style</a:t>
            </a:r>
          </a:p>
        </p:txBody>
      </p:sp>
    </p:spTree>
    <p:extLst>
      <p:ext uri="{BB962C8B-B14F-4D97-AF65-F5344CB8AC3E}">
        <p14:creationId xmlns:p14="http://schemas.microsoft.com/office/powerpoint/2010/main" val="423956533"/>
      </p:ext>
    </p:extLst>
  </p:cSld>
  <p:clrMapOvr>
    <a:masterClrMapping/>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2968461"/>
      </p:ext>
    </p:extLst>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1930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52400"/>
            <a:ext cx="59055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947833"/>
      </p:ext>
    </p:extLst>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1694265"/>
      </p:ext>
    </p:extLst>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66704303"/>
      </p:ext>
    </p:extLst>
  </p:cSld>
  <p:clrMapOvr>
    <a:masterClrMapping/>
  </p:clrMapOvr>
  <p:transition spd="med">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1430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4400" y="11430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4594792"/>
      </p:ext>
    </p:extLst>
  </p:cSld>
  <p:clrMapOvr>
    <a:masterClrMapping/>
  </p:clrMapOvr>
  <p:transition spd="med">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5468401"/>
      </p:ext>
    </p:extLst>
  </p:cSld>
  <p:clrMapOvr>
    <a:masterClrMapping/>
  </p:clrMapOvr>
  <p:transition spd="med">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3530551"/>
      </p:ext>
    </p:extLst>
  </p:cSld>
  <p:clrMapOvr>
    <a:masterClrMapping/>
  </p:clrMapOvr>
  <p:transition spd="med">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878597"/>
      </p:ext>
    </p:extLst>
  </p:cSld>
  <p:clrMapOvr>
    <a:masterClrMapping/>
  </p:clrMapOvr>
  <p:transition spd="med">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4844843"/>
      </p:ext>
    </p:extLst>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3654946"/>
      </p:ext>
    </p:extLst>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B1AC47-8E5C-9CA5-DE82-BF5A9F7FE65E}"/>
              </a:ext>
            </a:extLst>
          </p:cNvPr>
          <p:cNvSpPr>
            <a:spLocks noGrp="1" noChangeArrowheads="1"/>
          </p:cNvSpPr>
          <p:nvPr>
            <p:ph type="title"/>
          </p:nvPr>
        </p:nvSpPr>
        <p:spPr bwMode="auto">
          <a:xfrm>
            <a:off x="609600" y="1524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F900EEC-0E78-B389-1D66-E43516671ECC}"/>
              </a:ext>
            </a:extLst>
          </p:cNvPr>
          <p:cNvSpPr>
            <a:spLocks noGrp="1" noChangeArrowheads="1"/>
          </p:cNvSpPr>
          <p:nvPr>
            <p:ph type="body" idx="1"/>
          </p:nvPr>
        </p:nvSpPr>
        <p:spPr bwMode="auto">
          <a:xfrm>
            <a:off x="609600" y="1143000"/>
            <a:ext cx="8077200" cy="4343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Text Box 4">
            <a:extLst>
              <a:ext uri="{FF2B5EF4-FFF2-40B4-BE49-F238E27FC236}">
                <a16:creationId xmlns:a16="http://schemas.microsoft.com/office/drawing/2014/main" id="{D4FE9FA0-6B76-47B3-B022-F21076316BDF}"/>
              </a:ext>
            </a:extLst>
          </p:cNvPr>
          <p:cNvSpPr txBox="1">
            <a:spLocks noChangeArrowheads="1"/>
          </p:cNvSpPr>
          <p:nvPr/>
        </p:nvSpPr>
        <p:spPr bwMode="auto">
          <a:xfrm>
            <a:off x="7434263" y="6494463"/>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400">
                <a:solidFill>
                  <a:schemeClr val="tx2"/>
                </a:solidFill>
              </a:rPr>
              <a:t>www.bexley.gov.uk</a:t>
            </a:r>
          </a:p>
        </p:txBody>
      </p:sp>
      <p:sp>
        <p:nvSpPr>
          <p:cNvPr id="1029" name="Text Box 5">
            <a:extLst>
              <a:ext uri="{FF2B5EF4-FFF2-40B4-BE49-F238E27FC236}">
                <a16:creationId xmlns:a16="http://schemas.microsoft.com/office/drawing/2014/main" id="{15C985B9-3C69-4BB0-8DEF-1D0927A2E16F}"/>
              </a:ext>
            </a:extLst>
          </p:cNvPr>
          <p:cNvSpPr txBox="1">
            <a:spLocks noChangeArrowheads="1"/>
          </p:cNvSpPr>
          <p:nvPr/>
        </p:nvSpPr>
        <p:spPr bwMode="auto">
          <a:xfrm>
            <a:off x="203200" y="6453188"/>
            <a:ext cx="4144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800" b="1" i="1">
                <a:solidFill>
                  <a:schemeClr val="tx2"/>
                </a:solidFill>
              </a:rPr>
              <a:t>Listening to you, working for you</a:t>
            </a:r>
          </a:p>
        </p:txBody>
      </p:sp>
      <p:sp>
        <p:nvSpPr>
          <p:cNvPr id="1030" name="Text Box 6">
            <a:extLst>
              <a:ext uri="{FF2B5EF4-FFF2-40B4-BE49-F238E27FC236}">
                <a16:creationId xmlns:a16="http://schemas.microsoft.com/office/drawing/2014/main" id="{1EE064F5-D3CE-427C-9AED-BBC9A50EF481}"/>
              </a:ext>
            </a:extLst>
          </p:cNvPr>
          <p:cNvSpPr txBox="1">
            <a:spLocks noChangeArrowheads="1"/>
          </p:cNvSpPr>
          <p:nvPr/>
        </p:nvSpPr>
        <p:spPr bwMode="auto">
          <a:xfrm>
            <a:off x="7407275" y="6494463"/>
            <a:ext cx="16129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300">
                <a:solidFill>
                  <a:schemeClr val="tx2"/>
                </a:solidFill>
              </a:rPr>
              <a:t>www.bexley.gov.uk</a:t>
            </a:r>
          </a:p>
        </p:txBody>
      </p:sp>
      <p:sp>
        <p:nvSpPr>
          <p:cNvPr id="1031" name="Text Box 7">
            <a:extLst>
              <a:ext uri="{FF2B5EF4-FFF2-40B4-BE49-F238E27FC236}">
                <a16:creationId xmlns:a16="http://schemas.microsoft.com/office/drawing/2014/main" id="{0BBC87ED-2DC4-4277-BE80-1CE3675C5B56}"/>
              </a:ext>
            </a:extLst>
          </p:cNvPr>
          <p:cNvSpPr txBox="1">
            <a:spLocks noChangeArrowheads="1"/>
          </p:cNvSpPr>
          <p:nvPr/>
        </p:nvSpPr>
        <p:spPr bwMode="auto">
          <a:xfrm>
            <a:off x="236538" y="6400800"/>
            <a:ext cx="4144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800" b="1" i="1">
                <a:solidFill>
                  <a:schemeClr val="tx2"/>
                </a:solidFill>
              </a:rPr>
              <a:t>Listening to you, working for you</a:t>
            </a:r>
          </a:p>
        </p:txBody>
      </p:sp>
      <p:sp>
        <p:nvSpPr>
          <p:cNvPr id="1032" name="Text Box 8">
            <a:extLst>
              <a:ext uri="{FF2B5EF4-FFF2-40B4-BE49-F238E27FC236}">
                <a16:creationId xmlns:a16="http://schemas.microsoft.com/office/drawing/2014/main" id="{FEF8DC91-5541-489D-8F59-A75AA409D478}"/>
              </a:ext>
            </a:extLst>
          </p:cNvPr>
          <p:cNvSpPr txBox="1">
            <a:spLocks noChangeArrowheads="1"/>
          </p:cNvSpPr>
          <p:nvPr/>
        </p:nvSpPr>
        <p:spPr bwMode="auto">
          <a:xfrm>
            <a:off x="7369175" y="6491288"/>
            <a:ext cx="16129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300">
                <a:solidFill>
                  <a:schemeClr val="tx2"/>
                </a:solidFill>
              </a:rPr>
              <a:t>www.bexley.gov.uk</a:t>
            </a:r>
          </a:p>
        </p:txBody>
      </p:sp>
      <p:sp>
        <p:nvSpPr>
          <p:cNvPr id="1033" name="Rectangle 9">
            <a:extLst>
              <a:ext uri="{FF2B5EF4-FFF2-40B4-BE49-F238E27FC236}">
                <a16:creationId xmlns:a16="http://schemas.microsoft.com/office/drawing/2014/main" id="{E5C60A25-26A9-4A74-9817-B0E4F1A29FFA}"/>
              </a:ext>
            </a:extLst>
          </p:cNvPr>
          <p:cNvSpPr>
            <a:spLocks noChangeArrowheads="1"/>
          </p:cNvSpPr>
          <p:nvPr/>
        </p:nvSpPr>
        <p:spPr bwMode="auto">
          <a:xfrm>
            <a:off x="0" y="6400800"/>
            <a:ext cx="9144000" cy="457200"/>
          </a:xfrm>
          <a:prstGeom prst="rect">
            <a:avLst/>
          </a:prstGeom>
          <a:solidFill>
            <a:srgbClr val="0037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lgn="ctr">
              <a:defRPr/>
            </a:pPr>
            <a:endParaRPr lang="en-US" altLang="en-US" sz="2400"/>
          </a:p>
        </p:txBody>
      </p:sp>
      <p:sp>
        <p:nvSpPr>
          <p:cNvPr id="1034" name="Text Box 10">
            <a:extLst>
              <a:ext uri="{FF2B5EF4-FFF2-40B4-BE49-F238E27FC236}">
                <a16:creationId xmlns:a16="http://schemas.microsoft.com/office/drawing/2014/main" id="{2581F877-572B-4F75-BE00-CC23684AF080}"/>
              </a:ext>
            </a:extLst>
          </p:cNvPr>
          <p:cNvSpPr txBox="1">
            <a:spLocks noChangeArrowheads="1"/>
          </p:cNvSpPr>
          <p:nvPr/>
        </p:nvSpPr>
        <p:spPr bwMode="auto">
          <a:xfrm>
            <a:off x="312738" y="6400800"/>
            <a:ext cx="3802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800" b="1" i="1">
                <a:solidFill>
                  <a:schemeClr val="tx2"/>
                </a:solidFill>
              </a:rPr>
              <a:t>Listening to you, working for you</a:t>
            </a:r>
          </a:p>
        </p:txBody>
      </p:sp>
      <p:sp>
        <p:nvSpPr>
          <p:cNvPr id="1035" name="Text Box 11">
            <a:extLst>
              <a:ext uri="{FF2B5EF4-FFF2-40B4-BE49-F238E27FC236}">
                <a16:creationId xmlns:a16="http://schemas.microsoft.com/office/drawing/2014/main" id="{12ECB9FD-7ACA-43EF-85BC-57C153623BFF}"/>
              </a:ext>
            </a:extLst>
          </p:cNvPr>
          <p:cNvSpPr txBox="1">
            <a:spLocks noChangeArrowheads="1"/>
          </p:cNvSpPr>
          <p:nvPr/>
        </p:nvSpPr>
        <p:spPr bwMode="auto">
          <a:xfrm>
            <a:off x="7162800" y="6437313"/>
            <a:ext cx="16129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6pPr>
            <a:lvl7pPr marL="29718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7pPr>
            <a:lvl8pPr marL="34290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8pPr>
            <a:lvl9pPr marL="3886200" indent="-228600" algn="ctr" eaLnBrk="0" fontAlgn="base" hangingPunct="0">
              <a:spcBef>
                <a:spcPct val="20000"/>
              </a:spcBef>
              <a:spcAft>
                <a:spcPct val="0"/>
              </a:spcAft>
              <a:buClr>
                <a:srgbClr val="00377B"/>
              </a:buClr>
              <a:buFont typeface="Wingdings" pitchFamily="2" charset="2"/>
              <a:defRPr sz="3000">
                <a:solidFill>
                  <a:schemeClr val="tx1"/>
                </a:solidFill>
                <a:latin typeface="Arial" charset="0"/>
              </a:defRPr>
            </a:lvl9pPr>
          </a:lstStyle>
          <a:p>
            <a:pPr>
              <a:spcBef>
                <a:spcPct val="50000"/>
              </a:spcBef>
              <a:defRPr/>
            </a:pPr>
            <a:r>
              <a:rPr lang="en-GB" altLang="en-US" sz="1300">
                <a:solidFill>
                  <a:schemeClr val="tx2"/>
                </a:solidFill>
              </a:rPr>
              <a:t>www.bexley.gov.uk</a:t>
            </a:r>
          </a:p>
        </p:txBody>
      </p:sp>
    </p:spTree>
  </p:cSld>
  <p:clrMap bg1="lt1" tx1="dk1" bg2="lt2" tx2="dk2" accent1="accent1" accent2="accent2" accent3="accent3" accent4="accent4" accent5="accent5" accent6="accent6" hlink="hlink" folHlink="folHlink"/>
  <p:sldLayoutIdLst>
    <p:sldLayoutId id="2147485838" r:id="rId1"/>
    <p:sldLayoutId id="2147485828" r:id="rId2"/>
    <p:sldLayoutId id="2147485829" r:id="rId3"/>
    <p:sldLayoutId id="2147485830" r:id="rId4"/>
    <p:sldLayoutId id="2147485831" r:id="rId5"/>
    <p:sldLayoutId id="2147485832" r:id="rId6"/>
    <p:sldLayoutId id="2147485833" r:id="rId7"/>
    <p:sldLayoutId id="2147485834" r:id="rId8"/>
    <p:sldLayoutId id="2147485835" r:id="rId9"/>
    <p:sldLayoutId id="2147485836" r:id="rId10"/>
    <p:sldLayoutId id="2147485837" r:id="rId11"/>
  </p:sldLayoutIdLst>
  <p:transition spd="med">
    <p:strips/>
  </p:transition>
  <p:txStyles>
    <p:titleStyle>
      <a:lvl1pPr algn="l" rtl="0" eaLnBrk="0" fontAlgn="base" hangingPunct="0">
        <a:spcBef>
          <a:spcPct val="0"/>
        </a:spcBef>
        <a:spcAft>
          <a:spcPct val="0"/>
        </a:spcAft>
        <a:defRPr sz="4000">
          <a:solidFill>
            <a:srgbClr val="00377B"/>
          </a:solidFill>
          <a:latin typeface="+mj-lt"/>
          <a:ea typeface="+mj-ea"/>
          <a:cs typeface="+mj-cs"/>
        </a:defRPr>
      </a:lvl1pPr>
      <a:lvl2pPr algn="l" rtl="0" eaLnBrk="0" fontAlgn="base" hangingPunct="0">
        <a:spcBef>
          <a:spcPct val="0"/>
        </a:spcBef>
        <a:spcAft>
          <a:spcPct val="0"/>
        </a:spcAft>
        <a:defRPr sz="4000">
          <a:solidFill>
            <a:srgbClr val="00377B"/>
          </a:solidFill>
          <a:latin typeface="Arial" charset="0"/>
        </a:defRPr>
      </a:lvl2pPr>
      <a:lvl3pPr algn="l" rtl="0" eaLnBrk="0" fontAlgn="base" hangingPunct="0">
        <a:spcBef>
          <a:spcPct val="0"/>
        </a:spcBef>
        <a:spcAft>
          <a:spcPct val="0"/>
        </a:spcAft>
        <a:defRPr sz="4000">
          <a:solidFill>
            <a:srgbClr val="00377B"/>
          </a:solidFill>
          <a:latin typeface="Arial" charset="0"/>
        </a:defRPr>
      </a:lvl3pPr>
      <a:lvl4pPr algn="l" rtl="0" eaLnBrk="0" fontAlgn="base" hangingPunct="0">
        <a:spcBef>
          <a:spcPct val="0"/>
        </a:spcBef>
        <a:spcAft>
          <a:spcPct val="0"/>
        </a:spcAft>
        <a:defRPr sz="4000">
          <a:solidFill>
            <a:srgbClr val="00377B"/>
          </a:solidFill>
          <a:latin typeface="Arial" charset="0"/>
        </a:defRPr>
      </a:lvl4pPr>
      <a:lvl5pPr algn="l" rtl="0" eaLnBrk="0" fontAlgn="base" hangingPunct="0">
        <a:spcBef>
          <a:spcPct val="0"/>
        </a:spcBef>
        <a:spcAft>
          <a:spcPct val="0"/>
        </a:spcAft>
        <a:defRPr sz="4000">
          <a:solidFill>
            <a:srgbClr val="00377B"/>
          </a:solidFill>
          <a:latin typeface="Arial" charset="0"/>
        </a:defRPr>
      </a:lvl5pPr>
      <a:lvl6pPr marL="457200" algn="l" rtl="0" eaLnBrk="0" fontAlgn="base" hangingPunct="0">
        <a:spcBef>
          <a:spcPct val="0"/>
        </a:spcBef>
        <a:spcAft>
          <a:spcPct val="0"/>
        </a:spcAft>
        <a:defRPr sz="4000">
          <a:solidFill>
            <a:srgbClr val="00377B"/>
          </a:solidFill>
          <a:latin typeface="Arial" charset="0"/>
        </a:defRPr>
      </a:lvl6pPr>
      <a:lvl7pPr marL="914400" algn="l" rtl="0" eaLnBrk="0" fontAlgn="base" hangingPunct="0">
        <a:spcBef>
          <a:spcPct val="0"/>
        </a:spcBef>
        <a:spcAft>
          <a:spcPct val="0"/>
        </a:spcAft>
        <a:defRPr sz="4000">
          <a:solidFill>
            <a:srgbClr val="00377B"/>
          </a:solidFill>
          <a:latin typeface="Arial" charset="0"/>
        </a:defRPr>
      </a:lvl7pPr>
      <a:lvl8pPr marL="1371600" algn="l" rtl="0" eaLnBrk="0" fontAlgn="base" hangingPunct="0">
        <a:spcBef>
          <a:spcPct val="0"/>
        </a:spcBef>
        <a:spcAft>
          <a:spcPct val="0"/>
        </a:spcAft>
        <a:defRPr sz="4000">
          <a:solidFill>
            <a:srgbClr val="00377B"/>
          </a:solidFill>
          <a:latin typeface="Arial" charset="0"/>
        </a:defRPr>
      </a:lvl8pPr>
      <a:lvl9pPr marL="1828800" algn="l" rtl="0" eaLnBrk="0" fontAlgn="base" hangingPunct="0">
        <a:spcBef>
          <a:spcPct val="0"/>
        </a:spcBef>
        <a:spcAft>
          <a:spcPct val="0"/>
        </a:spcAft>
        <a:defRPr sz="4000">
          <a:solidFill>
            <a:srgbClr val="00377B"/>
          </a:solidFill>
          <a:latin typeface="Arial" charset="0"/>
        </a:defRPr>
      </a:lvl9pPr>
    </p:titleStyle>
    <p:bodyStyle>
      <a:lvl1pPr marL="482600" indent="-482600" algn="l" rtl="0" eaLnBrk="0" fontAlgn="base" hangingPunct="0">
        <a:spcBef>
          <a:spcPct val="20000"/>
        </a:spcBef>
        <a:spcAft>
          <a:spcPct val="0"/>
        </a:spcAft>
        <a:buClr>
          <a:srgbClr val="00377B"/>
        </a:buClr>
        <a:buFont typeface="Wingdings" panose="05000000000000000000" pitchFamily="2" charset="2"/>
        <a:buChar char="n"/>
        <a:defRPr sz="3000">
          <a:solidFill>
            <a:schemeClr val="tx1"/>
          </a:solidFill>
          <a:latin typeface="+mn-lt"/>
          <a:ea typeface="+mn-ea"/>
          <a:cs typeface="+mn-cs"/>
        </a:defRPr>
      </a:lvl1pPr>
      <a:lvl2pPr marL="1047750" indent="-374650" algn="l" rtl="0" eaLnBrk="0" fontAlgn="base" hangingPunct="0">
        <a:spcBef>
          <a:spcPct val="20000"/>
        </a:spcBef>
        <a:spcAft>
          <a:spcPct val="0"/>
        </a:spcAft>
        <a:buClr>
          <a:srgbClr val="00377B"/>
        </a:buClr>
        <a:buChar char="–"/>
        <a:defRPr sz="3000">
          <a:solidFill>
            <a:schemeClr val="tx1"/>
          </a:solidFill>
          <a:latin typeface="+mn-lt"/>
        </a:defRPr>
      </a:lvl2pPr>
      <a:lvl3pPr marL="1466850" indent="-228600" algn="l" rtl="0" eaLnBrk="0" fontAlgn="base" hangingPunct="0">
        <a:spcBef>
          <a:spcPct val="20000"/>
        </a:spcBef>
        <a:spcAft>
          <a:spcPct val="0"/>
        </a:spcAft>
        <a:buClr>
          <a:srgbClr val="00377B"/>
        </a:buClr>
        <a:buChar char="•"/>
        <a:defRPr>
          <a:solidFill>
            <a:schemeClr val="tx1"/>
          </a:solidFill>
          <a:latin typeface="+mn-lt"/>
        </a:defRPr>
      </a:lvl3pPr>
      <a:lvl4pPr marL="1885950" indent="-228600" algn="l" rtl="0" eaLnBrk="0" fontAlgn="base" hangingPunct="0">
        <a:spcBef>
          <a:spcPct val="20000"/>
        </a:spcBef>
        <a:spcAft>
          <a:spcPct val="0"/>
        </a:spcAft>
        <a:buClr>
          <a:srgbClr val="00377B"/>
        </a:buClr>
        <a:buChar char="–"/>
        <a:defRPr>
          <a:solidFill>
            <a:schemeClr val="tx1"/>
          </a:solidFill>
          <a:latin typeface="+mn-lt"/>
        </a:defRPr>
      </a:lvl4pPr>
      <a:lvl5pPr marL="2305050" indent="-228600" algn="l" rtl="0" eaLnBrk="0" fontAlgn="base" hangingPunct="0">
        <a:spcBef>
          <a:spcPct val="20000"/>
        </a:spcBef>
        <a:spcAft>
          <a:spcPct val="0"/>
        </a:spcAft>
        <a:buClr>
          <a:srgbClr val="00377B"/>
        </a:buClr>
        <a:buChar char="»"/>
        <a:defRPr>
          <a:solidFill>
            <a:schemeClr val="tx1"/>
          </a:solidFill>
          <a:latin typeface="+mn-lt"/>
        </a:defRPr>
      </a:lvl5pPr>
      <a:lvl6pPr marL="2762250" indent="-228600" algn="l" rtl="0" eaLnBrk="0" fontAlgn="base" hangingPunct="0">
        <a:spcBef>
          <a:spcPct val="20000"/>
        </a:spcBef>
        <a:spcAft>
          <a:spcPct val="0"/>
        </a:spcAft>
        <a:buClr>
          <a:srgbClr val="00377B"/>
        </a:buClr>
        <a:buChar char="»"/>
        <a:defRPr>
          <a:solidFill>
            <a:schemeClr val="tx1"/>
          </a:solidFill>
          <a:latin typeface="+mn-lt"/>
        </a:defRPr>
      </a:lvl6pPr>
      <a:lvl7pPr marL="3219450" indent="-228600" algn="l" rtl="0" eaLnBrk="0" fontAlgn="base" hangingPunct="0">
        <a:spcBef>
          <a:spcPct val="20000"/>
        </a:spcBef>
        <a:spcAft>
          <a:spcPct val="0"/>
        </a:spcAft>
        <a:buClr>
          <a:srgbClr val="00377B"/>
        </a:buClr>
        <a:buChar char="»"/>
        <a:defRPr>
          <a:solidFill>
            <a:schemeClr val="tx1"/>
          </a:solidFill>
          <a:latin typeface="+mn-lt"/>
        </a:defRPr>
      </a:lvl7pPr>
      <a:lvl8pPr marL="3676650" indent="-228600" algn="l" rtl="0" eaLnBrk="0" fontAlgn="base" hangingPunct="0">
        <a:spcBef>
          <a:spcPct val="20000"/>
        </a:spcBef>
        <a:spcAft>
          <a:spcPct val="0"/>
        </a:spcAft>
        <a:buClr>
          <a:srgbClr val="00377B"/>
        </a:buClr>
        <a:buChar char="»"/>
        <a:defRPr>
          <a:solidFill>
            <a:schemeClr val="tx1"/>
          </a:solidFill>
          <a:latin typeface="+mn-lt"/>
        </a:defRPr>
      </a:lvl8pPr>
      <a:lvl9pPr marL="4133850" indent="-228600" algn="l" rtl="0" eaLnBrk="0" fontAlgn="base" hangingPunct="0">
        <a:spcBef>
          <a:spcPct val="20000"/>
        </a:spcBef>
        <a:spcAft>
          <a:spcPct val="0"/>
        </a:spcAft>
        <a:buClr>
          <a:srgbClr val="00377B"/>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63A46D3A-4CDE-C448-DF19-0635F0FAC426}"/>
              </a:ext>
            </a:extLst>
          </p:cNvPr>
          <p:cNvSpPr>
            <a:spLocks noGrp="1" noChangeArrowheads="1"/>
          </p:cNvSpPr>
          <p:nvPr>
            <p:ph idx="1"/>
          </p:nvPr>
        </p:nvSpPr>
        <p:spPr>
          <a:xfrm>
            <a:off x="609600" y="188913"/>
            <a:ext cx="8283575" cy="6192837"/>
          </a:xfrm>
        </p:spPr>
        <p:txBody>
          <a:bodyPr/>
          <a:lstStyle/>
          <a:p>
            <a:pPr marL="0" indent="0" algn="ctr">
              <a:buFont typeface="Wingdings" panose="05000000000000000000" pitchFamily="2" charset="2"/>
              <a:buNone/>
            </a:pPr>
            <a:endParaRPr lang="en-GB" altLang="en-US" b="1" u="sng">
              <a:solidFill>
                <a:srgbClr val="002060"/>
              </a:solidFill>
            </a:endParaRPr>
          </a:p>
          <a:p>
            <a:pPr marL="0" indent="0" algn="ctr">
              <a:buFont typeface="Wingdings" panose="05000000000000000000" pitchFamily="2" charset="2"/>
              <a:buNone/>
            </a:pPr>
            <a:endParaRPr lang="en-GB" altLang="en-US" b="1" u="sng">
              <a:solidFill>
                <a:srgbClr val="002060"/>
              </a:solidFill>
            </a:endParaRPr>
          </a:p>
          <a:p>
            <a:pPr marL="0" indent="0" algn="ctr">
              <a:buFont typeface="Wingdings" panose="05000000000000000000" pitchFamily="2" charset="2"/>
              <a:buNone/>
            </a:pPr>
            <a:endParaRPr lang="en-GB" altLang="en-US" sz="1200">
              <a:solidFill>
                <a:srgbClr val="002060"/>
              </a:solidFill>
            </a:endParaRPr>
          </a:p>
          <a:p>
            <a:pPr marL="0" indent="0" algn="ctr">
              <a:buFont typeface="Wingdings" panose="05000000000000000000" pitchFamily="2" charset="2"/>
              <a:buNone/>
            </a:pPr>
            <a:r>
              <a:rPr lang="en-GB" altLang="en-US" b="1" u="sng">
                <a:solidFill>
                  <a:srgbClr val="6600FF"/>
                </a:solidFill>
              </a:rPr>
              <a:t>Introduction of the  </a:t>
            </a:r>
          </a:p>
          <a:p>
            <a:pPr marL="0" indent="0" algn="ctr">
              <a:buFont typeface="Wingdings" panose="05000000000000000000" pitchFamily="2" charset="2"/>
              <a:buNone/>
            </a:pPr>
            <a:r>
              <a:rPr lang="en-GB" altLang="en-US" b="1" u="sng">
                <a:solidFill>
                  <a:srgbClr val="6600FF"/>
                </a:solidFill>
              </a:rPr>
              <a:t>Quality First Teaching and </a:t>
            </a:r>
          </a:p>
          <a:p>
            <a:pPr marL="0" indent="0" algn="ctr">
              <a:buFont typeface="Wingdings" panose="05000000000000000000" pitchFamily="2" charset="2"/>
              <a:buNone/>
            </a:pPr>
            <a:r>
              <a:rPr lang="en-GB" altLang="en-US" b="1" u="sng">
                <a:solidFill>
                  <a:srgbClr val="6600FF"/>
                </a:solidFill>
              </a:rPr>
              <a:t>Special Educational Needs Toolkit</a:t>
            </a:r>
          </a:p>
          <a:p>
            <a:pPr marL="0" indent="0" algn="ctr">
              <a:buFont typeface="Wingdings" panose="05000000000000000000" pitchFamily="2" charset="2"/>
              <a:buNone/>
            </a:pPr>
            <a:endParaRPr lang="en-GB" altLang="en-US" b="1" u="sng">
              <a:solidFill>
                <a:srgbClr val="6600FF"/>
              </a:solidFill>
            </a:endParaRPr>
          </a:p>
          <a:p>
            <a:pPr marL="0" indent="0" algn="ctr">
              <a:buFont typeface="Wingdings" panose="05000000000000000000" pitchFamily="2" charset="2"/>
              <a:buNone/>
            </a:pPr>
            <a:endParaRPr lang="en-GB" altLang="en-US">
              <a:solidFill>
                <a:srgbClr val="002060"/>
              </a:solidFill>
            </a:endParaRPr>
          </a:p>
          <a:p>
            <a:pPr marL="0" indent="0" algn="ctr">
              <a:buFont typeface="Wingdings" panose="05000000000000000000" pitchFamily="2" charset="2"/>
              <a:buNone/>
            </a:pPr>
            <a:endParaRPr lang="en-GB" altLang="en-US">
              <a:solidFill>
                <a:srgbClr val="002060"/>
              </a:solidFill>
            </a:endParaRPr>
          </a:p>
          <a:p>
            <a:pPr marL="0" indent="0" algn="ctr">
              <a:buFont typeface="Wingdings" panose="05000000000000000000" pitchFamily="2" charset="2"/>
              <a:buNone/>
            </a:pPr>
            <a:endParaRPr lang="en-GB" altLang="en-US" sz="2500">
              <a:solidFill>
                <a:srgbClr val="002060"/>
              </a:solidFill>
            </a:endParaRPr>
          </a:p>
          <a:p>
            <a:pPr marL="0" indent="0" algn="ctr">
              <a:buFont typeface="Wingdings" panose="05000000000000000000" pitchFamily="2" charset="2"/>
              <a:buNone/>
            </a:pPr>
            <a:endParaRPr lang="en-GB" altLang="en-US" sz="2500">
              <a:solidFill>
                <a:srgbClr val="002060"/>
              </a:solidFill>
            </a:endParaRPr>
          </a:p>
        </p:txBody>
      </p:sp>
      <p:pic>
        <p:nvPicPr>
          <p:cNvPr id="5123" name="Picture 2">
            <a:extLst>
              <a:ext uri="{FF2B5EF4-FFF2-40B4-BE49-F238E27FC236}">
                <a16:creationId xmlns:a16="http://schemas.microsoft.com/office/drawing/2014/main" id="{14D1FE2A-9885-8253-A6B0-D97C6F9BA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581525"/>
            <a:ext cx="4070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3C608-6C43-4194-9838-BF006A192011}"/>
              </a:ext>
            </a:extLst>
          </p:cNvPr>
          <p:cNvSpPr>
            <a:spLocks noGrp="1"/>
          </p:cNvSpPr>
          <p:nvPr>
            <p:ph idx="1"/>
          </p:nvPr>
        </p:nvSpPr>
        <p:spPr>
          <a:xfrm>
            <a:off x="250825" y="188913"/>
            <a:ext cx="8713788" cy="6192837"/>
          </a:xfrm>
        </p:spPr>
        <p:txBody>
          <a:bodyPr/>
          <a:lstStyle/>
          <a:p>
            <a:pPr>
              <a:buFont typeface="Arial" panose="020B0604020202020204" pitchFamily="34" charset="0"/>
              <a:buChar char="•"/>
              <a:defRPr/>
            </a:pPr>
            <a:endParaRPr lang="en-GB" b="1" u="sng" dirty="0">
              <a:solidFill>
                <a:srgbClr val="002060"/>
              </a:solidFill>
            </a:endParaRPr>
          </a:p>
          <a:p>
            <a:pPr lvl="1">
              <a:buFont typeface="Arial" panose="020B0604020202020204" pitchFamily="34" charset="0"/>
              <a:buChar char="•"/>
              <a:defRPr/>
            </a:pPr>
            <a:endParaRPr lang="en-GB" sz="1800" dirty="0">
              <a:solidFill>
                <a:srgbClr val="6600FF"/>
              </a:solidFill>
            </a:endParaRPr>
          </a:p>
          <a:p>
            <a:pPr>
              <a:buFont typeface="Arial" panose="020B0604020202020204" pitchFamily="34" charset="0"/>
              <a:buChar char="•"/>
              <a:defRPr/>
            </a:pPr>
            <a:r>
              <a:rPr lang="en-GB" dirty="0">
                <a:solidFill>
                  <a:srgbClr val="002060"/>
                </a:solidFill>
              </a:rPr>
              <a:t>Support given should be in line with the </a:t>
            </a:r>
            <a:r>
              <a:rPr lang="en-GB" b="1" u="sng" dirty="0">
                <a:solidFill>
                  <a:srgbClr val="002060"/>
                </a:solidFill>
              </a:rPr>
              <a:t>pupil’s needs </a:t>
            </a:r>
            <a:r>
              <a:rPr lang="en-GB" dirty="0">
                <a:solidFill>
                  <a:srgbClr val="002060"/>
                </a:solidFill>
              </a:rPr>
              <a:t>and not dependent on diagnosis. </a:t>
            </a:r>
          </a:p>
          <a:p>
            <a:pPr>
              <a:buFont typeface="Arial" panose="020B0604020202020204" pitchFamily="34" charset="0"/>
              <a:buChar char="•"/>
              <a:defRPr/>
            </a:pPr>
            <a:endParaRPr lang="en-GB" dirty="0">
              <a:solidFill>
                <a:srgbClr val="002060"/>
              </a:solidFill>
            </a:endParaRPr>
          </a:p>
          <a:p>
            <a:pPr>
              <a:buFont typeface="Arial" panose="020B0604020202020204" pitchFamily="34" charset="0"/>
              <a:buChar char="•"/>
              <a:defRPr/>
            </a:pPr>
            <a:r>
              <a:rPr lang="en-GB" altLang="en-US" sz="3200" dirty="0">
                <a:solidFill>
                  <a:srgbClr val="002060"/>
                </a:solidFill>
              </a:rPr>
              <a:t>Schools monitor the impact and effectiveness of support and interventions through the </a:t>
            </a:r>
            <a:r>
              <a:rPr lang="en-GB" altLang="en-US" sz="3200" b="1" u="sng" dirty="0">
                <a:solidFill>
                  <a:srgbClr val="002060"/>
                </a:solidFill>
              </a:rPr>
              <a:t>graduated approach. </a:t>
            </a:r>
          </a:p>
          <a:p>
            <a:pPr lvl="1">
              <a:buFont typeface="Arial" panose="020B0604020202020204" pitchFamily="34" charset="0"/>
              <a:buChar char="•"/>
              <a:defRPr/>
            </a:pPr>
            <a:endParaRPr lang="en-GB" altLang="en-US" sz="2500" dirty="0">
              <a:solidFill>
                <a:srgbClr val="6600FF"/>
              </a:solidFill>
            </a:endParaRPr>
          </a:p>
          <a:p>
            <a:pPr>
              <a:buFont typeface="Arial" panose="020B0604020202020204" pitchFamily="34" charset="0"/>
              <a:buChar char="•"/>
              <a:defRPr/>
            </a:pPr>
            <a:r>
              <a:rPr lang="en-GB" altLang="en-US" sz="3200" dirty="0">
                <a:solidFill>
                  <a:srgbClr val="002060"/>
                </a:solidFill>
              </a:rPr>
              <a:t>Parents will know what support they can reasonably expect to be provided. </a:t>
            </a:r>
          </a:p>
          <a:p>
            <a:pPr>
              <a:buFont typeface="Arial" panose="020B0604020202020204" pitchFamily="34" charset="0"/>
              <a:buChar char="•"/>
              <a:defRPr/>
            </a:pPr>
            <a:endParaRPr lang="en-GB" dirty="0">
              <a:solidFill>
                <a:srgbClr val="002060"/>
              </a:solidFill>
            </a:endParaRPr>
          </a:p>
          <a:p>
            <a:pPr marL="673100" lvl="1" indent="0">
              <a:buFontTx/>
              <a:buNone/>
              <a:defRPr/>
            </a:pPr>
            <a:endParaRPr lang="en-GB" dirty="0">
              <a:solidFill>
                <a:srgbClr val="002060"/>
              </a:solidFill>
            </a:endParaRPr>
          </a:p>
          <a:p>
            <a:pPr>
              <a:buFont typeface="Arial" panose="020B0604020202020204" pitchFamily="34" charset="0"/>
              <a:buChar char="•"/>
              <a:defRPr/>
            </a:pPr>
            <a:endParaRPr lang="en-GB" dirty="0">
              <a:solidFill>
                <a:srgbClr val="6600FF"/>
              </a:solidFill>
            </a:endParaRPr>
          </a:p>
          <a:p>
            <a:pPr>
              <a:defRPr/>
            </a:pPr>
            <a:endParaRPr lang="en-GB" dirty="0"/>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FBBFB91-1B6C-942A-7A20-94CE534B5E37}"/>
              </a:ext>
            </a:extLst>
          </p:cNvPr>
          <p:cNvSpPr>
            <a:spLocks noGrp="1" noChangeArrowheads="1"/>
          </p:cNvSpPr>
          <p:nvPr>
            <p:ph type="title"/>
          </p:nvPr>
        </p:nvSpPr>
        <p:spPr>
          <a:xfrm>
            <a:off x="611188" y="57150"/>
            <a:ext cx="8077200" cy="838200"/>
          </a:xfrm>
        </p:spPr>
        <p:txBody>
          <a:bodyPr/>
          <a:lstStyle/>
          <a:p>
            <a:pPr algn="ctr"/>
            <a:r>
              <a:rPr lang="en-GB" altLang="en-US"/>
              <a:t>Page 6 – 8 Legal obligations</a:t>
            </a:r>
          </a:p>
        </p:txBody>
      </p:sp>
      <p:sp>
        <p:nvSpPr>
          <p:cNvPr id="3" name="Content Placeholder 2">
            <a:extLst>
              <a:ext uri="{FF2B5EF4-FFF2-40B4-BE49-F238E27FC236}">
                <a16:creationId xmlns:a16="http://schemas.microsoft.com/office/drawing/2014/main" id="{D931E625-A959-4805-F4CE-DDA091408D86}"/>
              </a:ext>
            </a:extLst>
          </p:cNvPr>
          <p:cNvSpPr>
            <a:spLocks noGrp="1" noChangeArrowheads="1"/>
          </p:cNvSpPr>
          <p:nvPr>
            <p:ph idx="1"/>
          </p:nvPr>
        </p:nvSpPr>
        <p:spPr>
          <a:xfrm>
            <a:off x="179388" y="1143000"/>
            <a:ext cx="8640762" cy="5165725"/>
          </a:xfrm>
        </p:spPr>
        <p:txBody>
          <a:bodyPr/>
          <a:lstStyle/>
          <a:p>
            <a:pPr marL="0" indent="0" algn="ctr">
              <a:buFont typeface="Wingdings" panose="05000000000000000000" pitchFamily="2" charset="2"/>
              <a:buNone/>
            </a:pPr>
            <a:endParaRPr lang="en-GB" altLang="en-US">
              <a:solidFill>
                <a:srgbClr val="002060"/>
              </a:solidFill>
            </a:endParaRPr>
          </a:p>
          <a:p>
            <a:pPr marL="0" indent="0">
              <a:buFont typeface="Wingdings" panose="05000000000000000000" pitchFamily="2" charset="2"/>
              <a:buNone/>
            </a:pPr>
            <a:endParaRPr lang="en-GB" altLang="en-US" sz="1500">
              <a:solidFill>
                <a:srgbClr val="002060"/>
              </a:solidFill>
            </a:endParaRPr>
          </a:p>
          <a:p>
            <a:pPr marL="0" indent="0">
              <a:buFont typeface="Wingdings" panose="05000000000000000000" pitchFamily="2" charset="2"/>
              <a:buNone/>
            </a:pPr>
            <a:endParaRPr lang="en-GB" altLang="en-US" u="sng">
              <a:solidFill>
                <a:srgbClr val="002060"/>
              </a:solidFill>
            </a:endParaRPr>
          </a:p>
          <a:p>
            <a:pPr marL="0" indent="0">
              <a:buFont typeface="Wingdings" panose="05000000000000000000" pitchFamily="2" charset="2"/>
              <a:buNone/>
            </a:pPr>
            <a:endParaRPr lang="en-GB" altLang="en-US">
              <a:solidFill>
                <a:srgbClr val="002060"/>
              </a:solidFill>
            </a:endParaRPr>
          </a:p>
        </p:txBody>
      </p:sp>
      <p:pic>
        <p:nvPicPr>
          <p:cNvPr id="21508" name="Picture 1" descr="QFT and SEN Toolkit..pdf - Adobe Acrobat Reader DC">
            <a:extLst>
              <a:ext uri="{FF2B5EF4-FFF2-40B4-BE49-F238E27FC236}">
                <a16:creationId xmlns:a16="http://schemas.microsoft.com/office/drawing/2014/main" id="{B1A90CF1-3AEE-4403-9994-959370422D15}"/>
              </a:ext>
            </a:extLst>
          </p:cNvPr>
          <p:cNvPicPr>
            <a:picLocks noChangeAspect="1"/>
          </p:cNvPicPr>
          <p:nvPr/>
        </p:nvPicPr>
        <p:blipFill rotWithShape="1">
          <a:blip r:embed="rId3">
            <a:extLst>
              <a:ext uri="{28A0092B-C50C-407E-A947-70E740481C1C}">
                <a14:useLocalDpi xmlns:a14="http://schemas.microsoft.com/office/drawing/2010/main" val="0"/>
              </a:ext>
            </a:extLst>
          </a:blip>
          <a:srcRect l="20862" t="19173" r="22438" b="14387"/>
          <a:stretch/>
        </p:blipFill>
        <p:spPr bwMode="auto">
          <a:xfrm>
            <a:off x="276225" y="895350"/>
            <a:ext cx="8543925" cy="537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QFT and SEN Toolkit..pdf - Adobe Acrobat Reader DC">
            <a:extLst>
              <a:ext uri="{FF2B5EF4-FFF2-40B4-BE49-F238E27FC236}">
                <a16:creationId xmlns:a16="http://schemas.microsoft.com/office/drawing/2014/main" id="{F881DCB0-01F7-47D9-98AF-775972DE40CF}"/>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QFT and SEN Toolkit..pdf - Adobe Acrobat Reader DC">
            <a:extLst>
              <a:ext uri="{FF2B5EF4-FFF2-40B4-BE49-F238E27FC236}">
                <a16:creationId xmlns:a16="http://schemas.microsoft.com/office/drawing/2014/main" id="{21F1E70C-BAE5-4A29-BECE-DFEF7B0F1020}"/>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3" name="Picture 1" descr="QFT and SEN Toolkit..pdf - Adobe Acrobat Reader DC">
            <a:extLst>
              <a:ext uri="{FF2B5EF4-FFF2-40B4-BE49-F238E27FC236}">
                <a16:creationId xmlns:a16="http://schemas.microsoft.com/office/drawing/2014/main" id="{26B546D5-638F-4867-BE5F-E2F584024272}"/>
              </a:ext>
            </a:extLst>
          </p:cNvPr>
          <p:cNvPicPr>
            <a:picLocks noChangeAspect="1"/>
          </p:cNvPicPr>
          <p:nvPr/>
        </p:nvPicPr>
        <p:blipFill>
          <a:blip r:embed="rId3">
            <a:extLst>
              <a:ext uri="{28A0092B-C50C-407E-A947-70E740481C1C}">
                <a14:useLocalDpi xmlns:a14="http://schemas.microsoft.com/office/drawing/2010/main" val="0"/>
              </a:ext>
            </a:extLst>
          </a:blip>
          <a:srcRect l="20074" t="22002" r="50000" b="49783"/>
          <a:stretch>
            <a:fillRect/>
          </a:stretch>
        </p:blipFill>
        <p:spPr bwMode="auto">
          <a:xfrm>
            <a:off x="2278063" y="2420938"/>
            <a:ext cx="6267450" cy="346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628" name="Right Arrow 4">
            <a:extLst>
              <a:ext uri="{FF2B5EF4-FFF2-40B4-BE49-F238E27FC236}">
                <a16:creationId xmlns:a16="http://schemas.microsoft.com/office/drawing/2014/main" id="{60266443-B60A-921C-8CC3-C7496829A908}"/>
              </a:ext>
            </a:extLst>
          </p:cNvPr>
          <p:cNvSpPr>
            <a:spLocks noChangeArrowheads="1"/>
          </p:cNvSpPr>
          <p:nvPr/>
        </p:nvSpPr>
        <p:spPr bwMode="auto">
          <a:xfrm>
            <a:off x="1835150" y="1484313"/>
            <a:ext cx="1296988" cy="1439862"/>
          </a:xfrm>
          <a:prstGeom prst="rightArrow">
            <a:avLst>
              <a:gd name="adj1" fmla="val 50000"/>
              <a:gd name="adj2" fmla="val 50000"/>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C0C0C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
        <p:nvSpPr>
          <p:cNvPr id="26629" name="Down Arrow 5">
            <a:extLst>
              <a:ext uri="{FF2B5EF4-FFF2-40B4-BE49-F238E27FC236}">
                <a16:creationId xmlns:a16="http://schemas.microsoft.com/office/drawing/2014/main" id="{D105D64D-A2F2-0ADA-27A3-00F0459CB8AA}"/>
              </a:ext>
            </a:extLst>
          </p:cNvPr>
          <p:cNvSpPr>
            <a:spLocks noChangeArrowheads="1"/>
          </p:cNvSpPr>
          <p:nvPr/>
        </p:nvSpPr>
        <p:spPr bwMode="auto">
          <a:xfrm>
            <a:off x="1187450" y="1916113"/>
            <a:ext cx="1655763" cy="1657350"/>
          </a:xfrm>
          <a:prstGeom prst="downArrow">
            <a:avLst>
              <a:gd name="adj1" fmla="val 50000"/>
              <a:gd name="adj2" fmla="val 50048"/>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C0C0C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
        <p:nvSpPr>
          <p:cNvPr id="26630" name="Down Arrow 6">
            <a:extLst>
              <a:ext uri="{FF2B5EF4-FFF2-40B4-BE49-F238E27FC236}">
                <a16:creationId xmlns:a16="http://schemas.microsoft.com/office/drawing/2014/main" id="{758F59B1-4A94-8283-1AA6-C2E2F79DAAF1}"/>
              </a:ext>
            </a:extLst>
          </p:cNvPr>
          <p:cNvSpPr>
            <a:spLocks noChangeArrowheads="1"/>
          </p:cNvSpPr>
          <p:nvPr/>
        </p:nvSpPr>
        <p:spPr bwMode="auto">
          <a:xfrm rot="-2874729">
            <a:off x="1485106" y="1161257"/>
            <a:ext cx="1584325" cy="2087562"/>
          </a:xfrm>
          <a:prstGeom prst="downArrow">
            <a:avLst>
              <a:gd name="adj1" fmla="val 50000"/>
              <a:gd name="adj2" fmla="val 41383"/>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ED4DE9F8-D191-452F-B888-F97C4A5B27A1}"/>
              </a:ext>
            </a:extLst>
          </p:cNvPr>
          <p:cNvPicPr>
            <a:picLocks noChangeAspect="1"/>
          </p:cNvPicPr>
          <p:nvPr/>
        </p:nvPicPr>
        <p:blipFill rotWithShape="1">
          <a:blip r:embed="rId3">
            <a:extLst>
              <a:ext uri="{28A0092B-C50C-407E-A947-70E740481C1C}">
                <a14:useLocalDpi xmlns:a14="http://schemas.microsoft.com/office/drawing/2010/main" val="0"/>
              </a:ext>
            </a:extLst>
          </a:blip>
          <a:srcRect l="34250" t="16506" r="34250"/>
          <a:stretch/>
        </p:blipFill>
        <p:spPr>
          <a:xfrm>
            <a:off x="2339975" y="260350"/>
            <a:ext cx="4032250" cy="5780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184CCB40-C60F-4A5D-A1EA-8FD4FCAA32E7}"/>
              </a:ext>
            </a:extLst>
          </p:cNvPr>
          <p:cNvPicPr>
            <a:picLocks noChangeAspect="1"/>
          </p:cNvPicPr>
          <p:nvPr/>
        </p:nvPicPr>
        <p:blipFill rotWithShape="1">
          <a:blip r:embed="rId3">
            <a:extLst>
              <a:ext uri="{28A0092B-C50C-407E-A947-70E740481C1C}">
                <a14:useLocalDpi xmlns:a14="http://schemas.microsoft.com/office/drawing/2010/main" val="0"/>
              </a:ext>
            </a:extLst>
          </a:blip>
          <a:srcRect l="18500" t="16506" r="18500"/>
          <a:stretch/>
        </p:blipFill>
        <p:spPr>
          <a:xfrm>
            <a:off x="323850" y="188913"/>
            <a:ext cx="8496300" cy="608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D943CBDC-EE2C-4BDA-8E40-B90345381854}"/>
              </a:ext>
            </a:extLst>
          </p:cNvPr>
          <p:cNvPicPr>
            <a:picLocks noChangeAspect="1"/>
          </p:cNvPicPr>
          <p:nvPr/>
        </p:nvPicPr>
        <p:blipFill rotWithShape="1">
          <a:blip r:embed="rId3">
            <a:extLst>
              <a:ext uri="{28A0092B-C50C-407E-A947-70E740481C1C}">
                <a14:useLocalDpi xmlns:a14="http://schemas.microsoft.com/office/drawing/2010/main" val="0"/>
              </a:ext>
            </a:extLst>
          </a:blip>
          <a:srcRect l="18500" t="16506" r="19288"/>
          <a:stretch/>
        </p:blipFill>
        <p:spPr>
          <a:xfrm>
            <a:off x="395288" y="115888"/>
            <a:ext cx="8353425" cy="6062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FC9066EE-7A3A-426C-B4FD-411700C14920}"/>
              </a:ext>
            </a:extLst>
          </p:cNvPr>
          <p:cNvPicPr>
            <a:picLocks noChangeAspect="1"/>
          </p:cNvPicPr>
          <p:nvPr/>
        </p:nvPicPr>
        <p:blipFill rotWithShape="1">
          <a:blip r:embed="rId2">
            <a:extLst>
              <a:ext uri="{28A0092B-C50C-407E-A947-70E740481C1C}">
                <a14:useLocalDpi xmlns:a14="http://schemas.microsoft.com/office/drawing/2010/main" val="0"/>
              </a:ext>
            </a:extLst>
          </a:blip>
          <a:srcRect l="51575" t="17963" r="20076"/>
          <a:stretch/>
        </p:blipFill>
        <p:spPr>
          <a:xfrm>
            <a:off x="323850" y="176213"/>
            <a:ext cx="3887788" cy="6084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QFT and SEN toolkit 2nd Addition.pdf - Adobe Acrobat Reader DC (32-bit)">
            <a:extLst>
              <a:ext uri="{FF2B5EF4-FFF2-40B4-BE49-F238E27FC236}">
                <a16:creationId xmlns:a16="http://schemas.microsoft.com/office/drawing/2014/main" id="{D11F1742-4CB6-4C8C-AA83-2AF3503F4893}"/>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16506" r="18500"/>
          <a:stretch/>
        </p:blipFill>
        <p:spPr>
          <a:xfrm>
            <a:off x="4572000" y="98425"/>
            <a:ext cx="4248150" cy="608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98BA9AE4-DF5D-495C-8A13-795E9DB4CDC3}"/>
              </a:ext>
            </a:extLst>
          </p:cNvPr>
          <p:cNvPicPr>
            <a:picLocks noChangeAspect="1"/>
          </p:cNvPicPr>
          <p:nvPr/>
        </p:nvPicPr>
        <p:blipFill rotWithShape="1">
          <a:blip r:embed="rId3">
            <a:extLst>
              <a:ext uri="{28A0092B-C50C-407E-A947-70E740481C1C}">
                <a14:useLocalDpi xmlns:a14="http://schemas.microsoft.com/office/drawing/2010/main" val="0"/>
              </a:ext>
            </a:extLst>
          </a:blip>
          <a:srcRect l="18500" t="16506" r="18500"/>
          <a:stretch/>
        </p:blipFill>
        <p:spPr>
          <a:xfrm>
            <a:off x="323850" y="203200"/>
            <a:ext cx="8351838" cy="598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607498 QFT and SEN toolkit FL3 PRINT VERSION.pdf - Adobe Acrobat Reader DC">
            <a:extLst>
              <a:ext uri="{FF2B5EF4-FFF2-40B4-BE49-F238E27FC236}">
                <a16:creationId xmlns:a16="http://schemas.microsoft.com/office/drawing/2014/main" id="{666B1B9E-195F-44E5-8B6A-41E485CA5C91}"/>
              </a:ext>
            </a:extLst>
          </p:cNvPr>
          <p:cNvPicPr>
            <a:picLocks noChangeAspect="1"/>
          </p:cNvPicPr>
          <p:nvPr/>
        </p:nvPicPr>
        <p:blipFill>
          <a:blip r:embed="rId3">
            <a:extLst>
              <a:ext uri="{28A0092B-C50C-407E-A947-70E740481C1C}">
                <a14:useLocalDpi xmlns:a14="http://schemas.microsoft.com/office/drawing/2010/main" val="0"/>
              </a:ext>
            </a:extLst>
          </a:blip>
          <a:srcRect l="22716" t="20184" r="49091" b="5814"/>
          <a:stretch>
            <a:fillRect/>
          </a:stretch>
        </p:blipFill>
        <p:spPr bwMode="auto">
          <a:xfrm>
            <a:off x="1835150" y="28575"/>
            <a:ext cx="4446588" cy="630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936F-1FD0-3441-1468-5D49846BF357}"/>
              </a:ext>
            </a:extLst>
          </p:cNvPr>
          <p:cNvSpPr>
            <a:spLocks noGrp="1" noChangeArrowheads="1"/>
          </p:cNvSpPr>
          <p:nvPr>
            <p:ph type="title"/>
          </p:nvPr>
        </p:nvSpPr>
        <p:spPr>
          <a:xfrm>
            <a:off x="609600" y="836613"/>
            <a:ext cx="8077200" cy="1974850"/>
          </a:xfrm>
        </p:spPr>
        <p:txBody>
          <a:bodyPr/>
          <a:lstStyle/>
          <a:p>
            <a:pPr algn="ctr"/>
            <a:r>
              <a:rPr lang="en-GB" altLang="en-US"/>
              <a:t>In total how many pupils are educated in our mainstream primary and secondary schools?</a:t>
            </a:r>
            <a:br>
              <a:rPr lang="en-GB" altLang="en-US"/>
            </a:br>
            <a:r>
              <a:rPr lang="en-GB" altLang="en-US" sz="2400"/>
              <a:t>(Census data May 2021) </a:t>
            </a:r>
          </a:p>
        </p:txBody>
      </p:sp>
      <p:sp>
        <p:nvSpPr>
          <p:cNvPr id="3" name="Content Placeholder 2">
            <a:extLst>
              <a:ext uri="{FF2B5EF4-FFF2-40B4-BE49-F238E27FC236}">
                <a16:creationId xmlns:a16="http://schemas.microsoft.com/office/drawing/2014/main" id="{0C620F24-F2C5-5BD8-46BD-30C356C8E0F2}"/>
              </a:ext>
            </a:extLst>
          </p:cNvPr>
          <p:cNvSpPr>
            <a:spLocks noGrp="1" noChangeArrowheads="1"/>
          </p:cNvSpPr>
          <p:nvPr>
            <p:ph idx="1"/>
          </p:nvPr>
        </p:nvSpPr>
        <p:spPr>
          <a:xfrm>
            <a:off x="609600" y="2997200"/>
            <a:ext cx="8077200" cy="3425825"/>
          </a:xfrm>
        </p:spPr>
        <p:txBody>
          <a:bodyPr/>
          <a:lstStyle/>
          <a:p>
            <a:pPr marL="0" indent="0" algn="ctr">
              <a:buFont typeface="Wingdings" panose="05000000000000000000" pitchFamily="2" charset="2"/>
              <a:buNone/>
            </a:pPr>
            <a:r>
              <a:rPr lang="en-GB" altLang="en-US" sz="10000">
                <a:solidFill>
                  <a:srgbClr val="6600FF"/>
                </a:solidFill>
              </a:rPr>
              <a:t>43,393</a:t>
            </a:r>
          </a:p>
        </p:txBody>
      </p:sp>
      <p:pic>
        <p:nvPicPr>
          <p:cNvPr id="11268" name="Picture 3" descr="Combat PTSD News | Wounded Times: Veterans Charity Raises ...">
            <a:extLst>
              <a:ext uri="{FF2B5EF4-FFF2-40B4-BE49-F238E27FC236}">
                <a16:creationId xmlns:a16="http://schemas.microsoft.com/office/drawing/2014/main" id="{1256522E-F91E-9945-16C8-81CB6044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581525"/>
            <a:ext cx="20685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607498 QFT and SEN toolkit FL3 PRINT VERSION.pdf - Adobe Acrobat Reader DC">
            <a:extLst>
              <a:ext uri="{FF2B5EF4-FFF2-40B4-BE49-F238E27FC236}">
                <a16:creationId xmlns:a16="http://schemas.microsoft.com/office/drawing/2014/main" id="{61F63D75-B981-4810-BD8A-43CFA1FD5FE8}"/>
              </a:ext>
            </a:extLst>
          </p:cNvPr>
          <p:cNvPicPr>
            <a:picLocks noChangeAspect="1"/>
          </p:cNvPicPr>
          <p:nvPr/>
        </p:nvPicPr>
        <p:blipFill>
          <a:blip r:embed="rId3">
            <a:extLst>
              <a:ext uri="{28A0092B-C50C-407E-A947-70E740481C1C}">
                <a14:useLocalDpi xmlns:a14="http://schemas.microsoft.com/office/drawing/2010/main" val="0"/>
              </a:ext>
            </a:extLst>
          </a:blip>
          <a:srcRect l="22301" t="19774" r="19934" b="4706"/>
          <a:stretch>
            <a:fillRect/>
          </a:stretch>
        </p:blipFill>
        <p:spPr bwMode="auto">
          <a:xfrm>
            <a:off x="173038" y="188913"/>
            <a:ext cx="8797925" cy="621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EMEB José Cataldi">
            <a:extLst>
              <a:ext uri="{FF2B5EF4-FFF2-40B4-BE49-F238E27FC236}">
                <a16:creationId xmlns:a16="http://schemas.microsoft.com/office/drawing/2014/main" id="{87D6E084-971D-58CB-3692-EED5C10BDB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404813"/>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F411E78E-BAE9-E9B0-EABA-46404C9A0122}"/>
              </a:ext>
            </a:extLst>
          </p:cNvPr>
          <p:cNvSpPr>
            <a:spLocks noChangeArrowheads="1"/>
          </p:cNvSpPr>
          <p:nvPr/>
        </p:nvSpPr>
        <p:spPr bwMode="auto">
          <a:xfrm>
            <a:off x="684213" y="2060575"/>
            <a:ext cx="79930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ctr">
              <a:buFont typeface="Wingdings" panose="05000000000000000000" pitchFamily="2" charset="2"/>
              <a:buNone/>
            </a:pPr>
            <a:r>
              <a:rPr lang="en-GB" altLang="en-US" sz="3200">
                <a:solidFill>
                  <a:srgbClr val="6600FF"/>
                </a:solidFill>
              </a:rPr>
              <a:t>5 minute task:</a:t>
            </a:r>
          </a:p>
          <a:p>
            <a:pPr algn="ctr">
              <a:buFont typeface="Wingdings" panose="05000000000000000000" pitchFamily="2" charset="2"/>
              <a:buNone/>
            </a:pPr>
            <a:r>
              <a:rPr lang="en-GB" altLang="en-US" sz="3200">
                <a:solidFill>
                  <a:srgbClr val="6600FF"/>
                </a:solidFill>
              </a:rPr>
              <a:t>Pick 2 areas of need and read through the strategies suggested. </a:t>
            </a:r>
          </a:p>
          <a:p>
            <a:pPr algn="ctr">
              <a:buFont typeface="Wingdings" panose="05000000000000000000" pitchFamily="2" charset="2"/>
              <a:buNone/>
            </a:pPr>
            <a:endParaRPr lang="en-GB" altLang="en-US" sz="3200">
              <a:solidFill>
                <a:srgbClr val="6600FF"/>
              </a:solidFill>
            </a:endParaRPr>
          </a:p>
          <a:p>
            <a:pPr algn="ctr">
              <a:buFont typeface="Wingdings" panose="05000000000000000000" pitchFamily="2" charset="2"/>
              <a:buNone/>
            </a:pPr>
            <a:r>
              <a:rPr lang="en-GB" altLang="en-US" sz="3200">
                <a:solidFill>
                  <a:srgbClr val="6600FF"/>
                </a:solidFill>
              </a:rPr>
              <a:t>What do you like?</a:t>
            </a:r>
          </a:p>
          <a:p>
            <a:pPr algn="ctr">
              <a:buFont typeface="Wingdings" panose="05000000000000000000" pitchFamily="2" charset="2"/>
              <a:buNone/>
            </a:pPr>
            <a:r>
              <a:rPr lang="en-GB" altLang="en-US" sz="3200">
                <a:solidFill>
                  <a:srgbClr val="6600FF"/>
                </a:solidFill>
              </a:rPr>
              <a:t>Are they manageable?</a:t>
            </a:r>
          </a:p>
          <a:p>
            <a:pPr algn="ctr">
              <a:buFont typeface="Wingdings" panose="05000000000000000000" pitchFamily="2" charset="2"/>
              <a:buNone/>
            </a:pPr>
            <a:endParaRPr lang="en-GB" altLang="en-US" sz="3200">
              <a:solidFill>
                <a:srgbClr val="6600FF"/>
              </a:solidFill>
            </a:endParaRPr>
          </a:p>
          <a:p>
            <a:pPr algn="ctr">
              <a:buFont typeface="Wingdings" panose="05000000000000000000" pitchFamily="2" charset="2"/>
              <a:buNone/>
            </a:pPr>
            <a:endParaRPr lang="en-GB" altLang="en-US" sz="3200">
              <a:solidFill>
                <a:srgbClr val="6600FF"/>
              </a:solidFill>
            </a:endParaRPr>
          </a:p>
        </p:txBody>
      </p:sp>
    </p:spTree>
  </p:cSld>
  <p:clrMapOvr>
    <a:masterClrMapping/>
  </p:clrMapOvr>
  <p:transition spd="med">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A6928E2-3DA4-95FA-85A1-AE98CFD0E51C}"/>
              </a:ext>
            </a:extLst>
          </p:cNvPr>
          <p:cNvSpPr>
            <a:spLocks noGrp="1" noChangeArrowheads="1"/>
          </p:cNvSpPr>
          <p:nvPr>
            <p:ph type="title"/>
          </p:nvPr>
        </p:nvSpPr>
        <p:spPr/>
        <p:txBody>
          <a:bodyPr/>
          <a:lstStyle/>
          <a:p>
            <a:pPr algn="ctr"/>
            <a:r>
              <a:rPr lang="en-GB" altLang="en-US" u="sng"/>
              <a:t>Strategies Guide pages 12-23</a:t>
            </a:r>
          </a:p>
        </p:txBody>
      </p:sp>
      <p:sp>
        <p:nvSpPr>
          <p:cNvPr id="3" name="Content Placeholder 2">
            <a:extLst>
              <a:ext uri="{FF2B5EF4-FFF2-40B4-BE49-F238E27FC236}">
                <a16:creationId xmlns:a16="http://schemas.microsoft.com/office/drawing/2014/main" id="{559AE1D1-2619-400F-B061-0D427C90E03D}"/>
              </a:ext>
            </a:extLst>
          </p:cNvPr>
          <p:cNvSpPr>
            <a:spLocks noGrp="1"/>
          </p:cNvSpPr>
          <p:nvPr>
            <p:ph idx="1"/>
          </p:nvPr>
        </p:nvSpPr>
        <p:spPr>
          <a:xfrm>
            <a:off x="250825" y="1125538"/>
            <a:ext cx="8642350" cy="5310187"/>
          </a:xfrm>
        </p:spPr>
        <p:txBody>
          <a:bodyPr/>
          <a:lstStyle/>
          <a:p>
            <a:pPr marL="0" indent="0" algn="ctr">
              <a:buFont typeface="Wingdings" panose="05000000000000000000" pitchFamily="2" charset="2"/>
              <a:buNone/>
              <a:defRPr/>
            </a:pPr>
            <a:r>
              <a:rPr lang="en-GB" dirty="0">
                <a:solidFill>
                  <a:srgbClr val="FF0000"/>
                </a:solidFill>
              </a:rPr>
              <a:t>“Luis cannot work independently. He needs a TA  to get anything done” </a:t>
            </a:r>
          </a:p>
          <a:p>
            <a:pPr marL="0" indent="0">
              <a:buFont typeface="Wingdings" panose="05000000000000000000" pitchFamily="2" charset="2"/>
              <a:buNone/>
              <a:defRPr/>
            </a:pPr>
            <a:endParaRPr lang="en-GB" sz="1200" u="sng" dirty="0">
              <a:solidFill>
                <a:srgbClr val="002060"/>
              </a:solidFill>
            </a:endParaRPr>
          </a:p>
          <a:p>
            <a:pPr>
              <a:buFont typeface="Arial" panose="020B0604020202020204" pitchFamily="34" charset="0"/>
              <a:buChar char="•"/>
              <a:defRPr/>
            </a:pPr>
            <a:endParaRPr lang="en-GB" dirty="0"/>
          </a:p>
          <a:p>
            <a:pPr marL="0" indent="0" algn="ctr">
              <a:buFont typeface="Wingdings" panose="05000000000000000000" pitchFamily="2" charset="2"/>
              <a:buNone/>
              <a:defRPr/>
            </a:pPr>
            <a:endParaRPr lang="en-GB" sz="1200" dirty="0">
              <a:solidFill>
                <a:srgbClr val="6600FF"/>
              </a:solidFill>
            </a:endParaRPr>
          </a:p>
          <a:p>
            <a:pPr marL="0" indent="0" algn="ctr">
              <a:buFont typeface="Wingdings" panose="05000000000000000000" pitchFamily="2" charset="2"/>
              <a:buNone/>
              <a:defRPr/>
            </a:pPr>
            <a:endParaRPr lang="en-GB" sz="2500" dirty="0">
              <a:solidFill>
                <a:srgbClr val="6600FF"/>
              </a:solidFill>
            </a:endParaRPr>
          </a:p>
          <a:p>
            <a:pPr marL="0" indent="0" algn="ctr">
              <a:buFont typeface="Wingdings" panose="05000000000000000000" pitchFamily="2" charset="2"/>
              <a:buNone/>
              <a:defRPr/>
            </a:pPr>
            <a:endParaRPr lang="en-GB" sz="2500" dirty="0">
              <a:solidFill>
                <a:srgbClr val="6600FF"/>
              </a:solidFill>
            </a:endParaRPr>
          </a:p>
          <a:p>
            <a:pPr marL="0" indent="0" algn="ctr">
              <a:buFont typeface="Wingdings" panose="05000000000000000000" pitchFamily="2" charset="2"/>
              <a:buNone/>
              <a:defRPr/>
            </a:pPr>
            <a:r>
              <a:rPr lang="en-GB" sz="2500" dirty="0">
                <a:solidFill>
                  <a:srgbClr val="6600FF"/>
                </a:solidFill>
              </a:rPr>
              <a:t>5 minute task:</a:t>
            </a:r>
          </a:p>
          <a:p>
            <a:pPr marL="0" indent="0" algn="ctr">
              <a:buFont typeface="Wingdings" panose="05000000000000000000" pitchFamily="2" charset="2"/>
              <a:buNone/>
              <a:defRPr/>
            </a:pPr>
            <a:r>
              <a:rPr lang="en-GB" sz="2500" dirty="0">
                <a:solidFill>
                  <a:srgbClr val="6600FF"/>
                </a:solidFill>
              </a:rPr>
              <a:t>Using the strategies guide:</a:t>
            </a:r>
          </a:p>
          <a:p>
            <a:pPr algn="ctr">
              <a:buFont typeface="Arial" panose="020B0604020202020204" pitchFamily="34" charset="0"/>
              <a:buChar char="•"/>
              <a:defRPr/>
            </a:pPr>
            <a:r>
              <a:rPr lang="en-GB" sz="2500" dirty="0">
                <a:solidFill>
                  <a:srgbClr val="6600FF"/>
                </a:solidFill>
              </a:rPr>
              <a:t> What areas of need should be considered? </a:t>
            </a:r>
          </a:p>
          <a:p>
            <a:pPr algn="ctr">
              <a:buFont typeface="Arial" panose="020B0604020202020204" pitchFamily="34" charset="0"/>
              <a:buChar char="•"/>
              <a:defRPr/>
            </a:pPr>
            <a:r>
              <a:rPr lang="en-GB" sz="2500" dirty="0">
                <a:solidFill>
                  <a:srgbClr val="6600FF"/>
                </a:solidFill>
              </a:rPr>
              <a:t>What strategies will you try  BEFORE raising this child with the SENCo?</a:t>
            </a:r>
          </a:p>
          <a:p>
            <a:pPr>
              <a:buFont typeface="Arial" panose="020B0604020202020204" pitchFamily="34" charset="0"/>
              <a:buChar char="•"/>
              <a:defRPr/>
            </a:pPr>
            <a:endParaRPr lang="en-GB" dirty="0"/>
          </a:p>
          <a:p>
            <a:pPr>
              <a:buFont typeface="Arial" panose="020B0604020202020204" pitchFamily="34" charset="0"/>
              <a:buChar char="•"/>
              <a:defRPr/>
            </a:pPr>
            <a:endParaRPr lang="en-GB" dirty="0"/>
          </a:p>
          <a:p>
            <a:pPr marL="0" indent="0">
              <a:buFont typeface="Wingdings" panose="05000000000000000000" pitchFamily="2" charset="2"/>
              <a:buNone/>
              <a:defRPr/>
            </a:pPr>
            <a:endParaRPr lang="en-GB" dirty="0"/>
          </a:p>
          <a:p>
            <a:pPr>
              <a:defRPr/>
            </a:pPr>
            <a:endParaRPr lang="en-GB" dirty="0"/>
          </a:p>
          <a:p>
            <a:pPr>
              <a:defRPr/>
            </a:pPr>
            <a:endParaRPr lang="en-GB" dirty="0"/>
          </a:p>
          <a:p>
            <a:pPr>
              <a:defRPr/>
            </a:pPr>
            <a:endParaRPr lang="en-GB" dirty="0"/>
          </a:p>
          <a:p>
            <a:pPr>
              <a:defRPr/>
            </a:pPr>
            <a:endParaRPr lang="en-GB" dirty="0"/>
          </a:p>
          <a:p>
            <a:pPr>
              <a:buFont typeface="Arial" panose="020B0604020202020204" pitchFamily="34" charset="0"/>
              <a:buChar char="•"/>
              <a:defRPr/>
            </a:pPr>
            <a:r>
              <a:rPr lang="en-GB" dirty="0">
                <a:solidFill>
                  <a:srgbClr val="002060"/>
                </a:solidFill>
              </a:rPr>
              <a:t>Take 5 minutes to read through these pages. </a:t>
            </a:r>
          </a:p>
          <a:p>
            <a:pPr marL="0" indent="0">
              <a:buFont typeface="Wingdings" panose="05000000000000000000" pitchFamily="2" charset="2"/>
              <a:buNone/>
              <a:defRPr/>
            </a:pPr>
            <a:endParaRPr lang="en-GB" u="sng" dirty="0">
              <a:solidFill>
                <a:srgbClr val="002060"/>
              </a:solidFill>
            </a:endParaRPr>
          </a:p>
          <a:p>
            <a:pPr marL="0" indent="0">
              <a:buFont typeface="Wingdings" panose="05000000000000000000" pitchFamily="2" charset="2"/>
              <a:buNone/>
              <a:defRPr/>
            </a:pPr>
            <a:endParaRPr lang="en-GB" dirty="0">
              <a:solidFill>
                <a:srgbClr val="002060"/>
              </a:solidFill>
            </a:endParaRPr>
          </a:p>
          <a:p>
            <a:pPr>
              <a:defRPr/>
            </a:pPr>
            <a:endParaRPr lang="en-GB" dirty="0"/>
          </a:p>
        </p:txBody>
      </p:sp>
      <p:pic>
        <p:nvPicPr>
          <p:cNvPr id="40964" name="Picture 3" descr="EMEB José Cataldi">
            <a:extLst>
              <a:ext uri="{FF2B5EF4-FFF2-40B4-BE49-F238E27FC236}">
                <a16:creationId xmlns:a16="http://schemas.microsoft.com/office/drawing/2014/main" id="{D30B0A8E-123E-BEDF-1210-9C45A3DE35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0605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301 Moved Permanently">
            <a:extLst>
              <a:ext uri="{FF2B5EF4-FFF2-40B4-BE49-F238E27FC236}">
                <a16:creationId xmlns:a16="http://schemas.microsoft.com/office/drawing/2014/main" id="{E50D9869-38EE-99C4-5488-AA1B2AD9F3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3000375"/>
            <a:ext cx="136842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QFT and SEN Toolkit..pdf - Adobe Acrobat Reader DC">
            <a:extLst>
              <a:ext uri="{FF2B5EF4-FFF2-40B4-BE49-F238E27FC236}">
                <a16:creationId xmlns:a16="http://schemas.microsoft.com/office/drawing/2014/main" id="{0EFFF623-71E5-4B86-A79C-17850945629C}"/>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915" name="Picture 1" descr="QFT and SEN Toolkit..pdf - Adobe Acrobat Reader DC">
            <a:extLst>
              <a:ext uri="{FF2B5EF4-FFF2-40B4-BE49-F238E27FC236}">
                <a16:creationId xmlns:a16="http://schemas.microsoft.com/office/drawing/2014/main" id="{F73A927C-9E5A-456A-BD9F-C87463FBF9B8}"/>
              </a:ext>
            </a:extLst>
          </p:cNvPr>
          <p:cNvPicPr>
            <a:picLocks noChangeAspect="1"/>
          </p:cNvPicPr>
          <p:nvPr/>
        </p:nvPicPr>
        <p:blipFill>
          <a:blip r:embed="rId3">
            <a:extLst>
              <a:ext uri="{28A0092B-C50C-407E-A947-70E740481C1C}">
                <a14:useLocalDpi xmlns:a14="http://schemas.microsoft.com/office/drawing/2010/main" val="0"/>
              </a:ext>
            </a:extLst>
          </a:blip>
          <a:srcRect l="20074" t="22002" r="50000" b="49783"/>
          <a:stretch>
            <a:fillRect/>
          </a:stretch>
        </p:blipFill>
        <p:spPr bwMode="auto">
          <a:xfrm>
            <a:off x="2278063" y="2420938"/>
            <a:ext cx="6267450" cy="346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12" name="Right Arrow 4">
            <a:extLst>
              <a:ext uri="{FF2B5EF4-FFF2-40B4-BE49-F238E27FC236}">
                <a16:creationId xmlns:a16="http://schemas.microsoft.com/office/drawing/2014/main" id="{2642871C-16C4-BD9C-9EBC-1F1D35CC0C5C}"/>
              </a:ext>
            </a:extLst>
          </p:cNvPr>
          <p:cNvSpPr>
            <a:spLocks noChangeArrowheads="1"/>
          </p:cNvSpPr>
          <p:nvPr/>
        </p:nvSpPr>
        <p:spPr bwMode="auto">
          <a:xfrm>
            <a:off x="1835150" y="1484313"/>
            <a:ext cx="1296988" cy="1439862"/>
          </a:xfrm>
          <a:prstGeom prst="rightArrow">
            <a:avLst>
              <a:gd name="adj1" fmla="val 50000"/>
              <a:gd name="adj2" fmla="val 50000"/>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C0C0C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
        <p:nvSpPr>
          <p:cNvPr id="43013" name="Down Arrow 5">
            <a:extLst>
              <a:ext uri="{FF2B5EF4-FFF2-40B4-BE49-F238E27FC236}">
                <a16:creationId xmlns:a16="http://schemas.microsoft.com/office/drawing/2014/main" id="{ADF9F86B-DE2E-95E3-43ED-5B591B818856}"/>
              </a:ext>
            </a:extLst>
          </p:cNvPr>
          <p:cNvSpPr>
            <a:spLocks noChangeArrowheads="1"/>
          </p:cNvSpPr>
          <p:nvPr/>
        </p:nvSpPr>
        <p:spPr bwMode="auto">
          <a:xfrm>
            <a:off x="1187450" y="1916113"/>
            <a:ext cx="1655763" cy="1657350"/>
          </a:xfrm>
          <a:prstGeom prst="downArrow">
            <a:avLst>
              <a:gd name="adj1" fmla="val 50000"/>
              <a:gd name="adj2" fmla="val 50048"/>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C0C0C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
        <p:nvSpPr>
          <p:cNvPr id="43014" name="Down Arrow 6">
            <a:extLst>
              <a:ext uri="{FF2B5EF4-FFF2-40B4-BE49-F238E27FC236}">
                <a16:creationId xmlns:a16="http://schemas.microsoft.com/office/drawing/2014/main" id="{36858CEE-A8C3-D0F8-BE5B-856BF69107ED}"/>
              </a:ext>
            </a:extLst>
          </p:cNvPr>
          <p:cNvSpPr>
            <a:spLocks noChangeArrowheads="1"/>
          </p:cNvSpPr>
          <p:nvPr/>
        </p:nvSpPr>
        <p:spPr bwMode="auto">
          <a:xfrm rot="-2874729">
            <a:off x="1485106" y="1161257"/>
            <a:ext cx="1584325" cy="2087562"/>
          </a:xfrm>
          <a:prstGeom prst="downArrow">
            <a:avLst>
              <a:gd name="adj1" fmla="val 50000"/>
              <a:gd name="adj2" fmla="val 41383"/>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QFT and SEN Toolkit..pdf - Adobe Acrobat Reader DC">
            <a:extLst>
              <a:ext uri="{FF2B5EF4-FFF2-40B4-BE49-F238E27FC236}">
                <a16:creationId xmlns:a16="http://schemas.microsoft.com/office/drawing/2014/main" id="{2A7C5183-7C6B-474D-8706-7E49C8D2294E}"/>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939" name="Picture 3" descr="QFT and SEN Toolkit..pdf - Adobe Acrobat Reader DC">
            <a:extLst>
              <a:ext uri="{FF2B5EF4-FFF2-40B4-BE49-F238E27FC236}">
                <a16:creationId xmlns:a16="http://schemas.microsoft.com/office/drawing/2014/main" id="{4447D3BC-0C17-46E8-8A9F-D9F65487B4BC}"/>
              </a:ext>
            </a:extLst>
          </p:cNvPr>
          <p:cNvPicPr>
            <a:picLocks noChangeAspect="1"/>
          </p:cNvPicPr>
          <p:nvPr/>
        </p:nvPicPr>
        <p:blipFill>
          <a:blip r:embed="rId4">
            <a:extLst>
              <a:ext uri="{28A0092B-C50C-407E-A947-70E740481C1C}">
                <a14:useLocalDpi xmlns:a14="http://schemas.microsoft.com/office/drawing/2010/main" val="0"/>
              </a:ext>
            </a:extLst>
          </a:blip>
          <a:srcRect l="50000" t="23787" r="20074" b="48544"/>
          <a:stretch>
            <a:fillRect/>
          </a:stretch>
        </p:blipFill>
        <p:spPr bwMode="auto">
          <a:xfrm>
            <a:off x="323850" y="2492375"/>
            <a:ext cx="6048375" cy="3024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4036" name="Down Arrow 4">
            <a:extLst>
              <a:ext uri="{FF2B5EF4-FFF2-40B4-BE49-F238E27FC236}">
                <a16:creationId xmlns:a16="http://schemas.microsoft.com/office/drawing/2014/main" id="{47C06572-B4AF-954C-F88A-E625B937560B}"/>
              </a:ext>
            </a:extLst>
          </p:cNvPr>
          <p:cNvSpPr>
            <a:spLocks noChangeArrowheads="1"/>
          </p:cNvSpPr>
          <p:nvPr/>
        </p:nvSpPr>
        <p:spPr bwMode="auto">
          <a:xfrm rot="3260234">
            <a:off x="5810250" y="1044576"/>
            <a:ext cx="1584325" cy="2089150"/>
          </a:xfrm>
          <a:prstGeom prst="downArrow">
            <a:avLst>
              <a:gd name="adj1" fmla="val 50000"/>
              <a:gd name="adj2" fmla="val 41415"/>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FT and SEN toolkit 2nd Addition.pdf - Adobe Acrobat Reader DC (32-bit)">
            <a:extLst>
              <a:ext uri="{FF2B5EF4-FFF2-40B4-BE49-F238E27FC236}">
                <a16:creationId xmlns:a16="http://schemas.microsoft.com/office/drawing/2014/main" id="{32F771F7-B6E5-443B-B910-C3CA161AB265}"/>
              </a:ext>
            </a:extLst>
          </p:cNvPr>
          <p:cNvPicPr>
            <a:picLocks noChangeAspect="1"/>
          </p:cNvPicPr>
          <p:nvPr/>
        </p:nvPicPr>
        <p:blipFill rotWithShape="1">
          <a:blip r:embed="rId3">
            <a:extLst>
              <a:ext uri="{28A0092B-C50C-407E-A947-70E740481C1C}">
                <a14:useLocalDpi xmlns:a14="http://schemas.microsoft.com/office/drawing/2010/main" val="0"/>
              </a:ext>
            </a:extLst>
          </a:blip>
          <a:srcRect l="50787" t="16506" r="19288"/>
          <a:stretch/>
        </p:blipFill>
        <p:spPr>
          <a:xfrm>
            <a:off x="179388" y="115888"/>
            <a:ext cx="4144962" cy="625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QFT and SEN toolkit 2nd Addition.pdf - Adobe Acrobat Reader DC (32-bit)">
            <a:extLst>
              <a:ext uri="{FF2B5EF4-FFF2-40B4-BE49-F238E27FC236}">
                <a16:creationId xmlns:a16="http://schemas.microsoft.com/office/drawing/2014/main" id="{4516DCB0-35F2-4528-B688-CFAA2F30F779}"/>
              </a:ext>
            </a:extLst>
          </p:cNvPr>
          <p:cNvPicPr>
            <a:picLocks noChangeAspect="1"/>
          </p:cNvPicPr>
          <p:nvPr/>
        </p:nvPicPr>
        <p:blipFill rotWithShape="1">
          <a:blip r:embed="rId4">
            <a:extLst>
              <a:ext uri="{28A0092B-C50C-407E-A947-70E740481C1C}">
                <a14:useLocalDpi xmlns:a14="http://schemas.microsoft.com/office/drawing/2010/main" val="0"/>
              </a:ext>
            </a:extLst>
          </a:blip>
          <a:srcRect l="18500" t="16506" r="50000"/>
          <a:stretch/>
        </p:blipFill>
        <p:spPr>
          <a:xfrm>
            <a:off x="4648200" y="115888"/>
            <a:ext cx="4244975" cy="608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QFT and SEN Toolkit..pdf - Adobe Acrobat Reader DC">
            <a:extLst>
              <a:ext uri="{FF2B5EF4-FFF2-40B4-BE49-F238E27FC236}">
                <a16:creationId xmlns:a16="http://schemas.microsoft.com/office/drawing/2014/main" id="{F34F0768-D6D3-4F5D-9525-147DE83FD187}"/>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4035" name="Picture 3" descr="QFT and SEN Toolkit..pdf - Adobe Acrobat Reader DC">
            <a:extLst>
              <a:ext uri="{FF2B5EF4-FFF2-40B4-BE49-F238E27FC236}">
                <a16:creationId xmlns:a16="http://schemas.microsoft.com/office/drawing/2014/main" id="{A6883CFF-DEF3-4FB6-B96E-B41EE72F9E39}"/>
              </a:ext>
            </a:extLst>
          </p:cNvPr>
          <p:cNvPicPr>
            <a:picLocks noChangeAspect="1"/>
          </p:cNvPicPr>
          <p:nvPr/>
        </p:nvPicPr>
        <p:blipFill>
          <a:blip r:embed="rId4">
            <a:extLst>
              <a:ext uri="{28A0092B-C50C-407E-A947-70E740481C1C}">
                <a14:useLocalDpi xmlns:a14="http://schemas.microsoft.com/office/drawing/2010/main" val="0"/>
              </a:ext>
            </a:extLst>
          </a:blip>
          <a:srcRect l="50000" t="23787" r="20074" b="48544"/>
          <a:stretch>
            <a:fillRect/>
          </a:stretch>
        </p:blipFill>
        <p:spPr bwMode="auto">
          <a:xfrm>
            <a:off x="323850" y="2492375"/>
            <a:ext cx="6048375" cy="3024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7108" name="Down Arrow 4">
            <a:extLst>
              <a:ext uri="{FF2B5EF4-FFF2-40B4-BE49-F238E27FC236}">
                <a16:creationId xmlns:a16="http://schemas.microsoft.com/office/drawing/2014/main" id="{66B203B9-ABB8-5442-B81F-17F8D7367218}"/>
              </a:ext>
            </a:extLst>
          </p:cNvPr>
          <p:cNvSpPr>
            <a:spLocks noChangeArrowheads="1"/>
          </p:cNvSpPr>
          <p:nvPr/>
        </p:nvSpPr>
        <p:spPr bwMode="auto">
          <a:xfrm rot="3260234">
            <a:off x="5810250" y="1044576"/>
            <a:ext cx="1584325" cy="2089150"/>
          </a:xfrm>
          <a:prstGeom prst="downArrow">
            <a:avLst>
              <a:gd name="adj1" fmla="val 50000"/>
              <a:gd name="adj2" fmla="val 41415"/>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QFT and SEN Toolkit..pdf - Adobe Acrobat Reader DC">
            <a:extLst>
              <a:ext uri="{FF2B5EF4-FFF2-40B4-BE49-F238E27FC236}">
                <a16:creationId xmlns:a16="http://schemas.microsoft.com/office/drawing/2014/main" id="{7D333FF6-9B88-4634-B2D7-065C986E61C4}"/>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6083" name="Picture 5" descr="QFT and SEN Toolkit..pdf - Adobe Acrobat Reader DC">
            <a:extLst>
              <a:ext uri="{FF2B5EF4-FFF2-40B4-BE49-F238E27FC236}">
                <a16:creationId xmlns:a16="http://schemas.microsoft.com/office/drawing/2014/main" id="{F38F31EC-E05A-4F32-92F2-32C7C17141B4}"/>
              </a:ext>
            </a:extLst>
          </p:cNvPr>
          <p:cNvPicPr>
            <a:picLocks noChangeAspect="1"/>
          </p:cNvPicPr>
          <p:nvPr/>
        </p:nvPicPr>
        <p:blipFill>
          <a:blip r:embed="rId4">
            <a:extLst>
              <a:ext uri="{28A0092B-C50C-407E-A947-70E740481C1C}">
                <a14:useLocalDpi xmlns:a14="http://schemas.microsoft.com/office/drawing/2010/main" val="0"/>
              </a:ext>
            </a:extLst>
          </a:blip>
          <a:srcRect l="50000" t="52911" r="20551" b="4857"/>
          <a:stretch>
            <a:fillRect/>
          </a:stretch>
        </p:blipFill>
        <p:spPr bwMode="auto">
          <a:xfrm>
            <a:off x="622300" y="773113"/>
            <a:ext cx="5040313" cy="390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9156" name="Down Arrow 4">
            <a:extLst>
              <a:ext uri="{FF2B5EF4-FFF2-40B4-BE49-F238E27FC236}">
                <a16:creationId xmlns:a16="http://schemas.microsoft.com/office/drawing/2014/main" id="{C01BD458-8583-44C6-BBB4-C08F79A64201}"/>
              </a:ext>
            </a:extLst>
          </p:cNvPr>
          <p:cNvSpPr>
            <a:spLocks noChangeArrowheads="1"/>
          </p:cNvSpPr>
          <p:nvPr/>
        </p:nvSpPr>
        <p:spPr bwMode="auto">
          <a:xfrm rot="6815033">
            <a:off x="5283200" y="3636963"/>
            <a:ext cx="1584325" cy="2089150"/>
          </a:xfrm>
          <a:prstGeom prst="downArrow">
            <a:avLst>
              <a:gd name="adj1" fmla="val 50000"/>
              <a:gd name="adj2" fmla="val 41415"/>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QFT and SEN Toolkit..pdf - Adobe Acrobat Reader DC">
            <a:extLst>
              <a:ext uri="{FF2B5EF4-FFF2-40B4-BE49-F238E27FC236}">
                <a16:creationId xmlns:a16="http://schemas.microsoft.com/office/drawing/2014/main" id="{A76ED635-8AAF-4D9C-C409-F00499B48DFA}"/>
              </a:ext>
            </a:extLst>
          </p:cNvPr>
          <p:cNvPicPr>
            <a:picLocks noChangeAspect="1"/>
          </p:cNvPicPr>
          <p:nvPr/>
        </p:nvPicPr>
        <p:blipFill>
          <a:blip r:embed="rId3">
            <a:extLst>
              <a:ext uri="{28A0092B-C50C-407E-A947-70E740481C1C}">
                <a14:useLocalDpi xmlns:a14="http://schemas.microsoft.com/office/drawing/2010/main" val="0"/>
              </a:ext>
            </a:extLst>
          </a:blip>
          <a:srcRect l="7768" t="50787" r="17963" b="21651"/>
          <a:stretch>
            <a:fillRect/>
          </a:stretch>
        </p:blipFill>
        <p:spPr bwMode="auto">
          <a:xfrm>
            <a:off x="250825" y="188913"/>
            <a:ext cx="8807450"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QFT and SEN Toolkit..pdf - Adobe Acrobat Reader DC">
            <a:extLst>
              <a:ext uri="{FF2B5EF4-FFF2-40B4-BE49-F238E27FC236}">
                <a16:creationId xmlns:a16="http://schemas.microsoft.com/office/drawing/2014/main" id="{C5D4BBEB-650C-C5C1-5ECA-844A2CFCD686}"/>
              </a:ext>
            </a:extLst>
          </p:cNvPr>
          <p:cNvPicPr>
            <a:picLocks noChangeAspect="1"/>
          </p:cNvPicPr>
          <p:nvPr/>
        </p:nvPicPr>
        <p:blipFill>
          <a:blip r:embed="rId3">
            <a:extLst>
              <a:ext uri="{28A0092B-C50C-407E-A947-70E740481C1C}">
                <a14:useLocalDpi xmlns:a14="http://schemas.microsoft.com/office/drawing/2010/main" val="0"/>
              </a:ext>
            </a:extLst>
          </a:blip>
          <a:srcRect l="7768" t="18501" r="16507" b="58662"/>
          <a:stretch>
            <a:fillRect/>
          </a:stretch>
        </p:blipFill>
        <p:spPr bwMode="auto">
          <a:xfrm>
            <a:off x="139700" y="620713"/>
            <a:ext cx="90376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ABA5E58-0D12-9C4D-7BEA-207CE85B8276}"/>
              </a:ext>
            </a:extLst>
          </p:cNvPr>
          <p:cNvSpPr>
            <a:spLocks noGrp="1" noChangeArrowheads="1"/>
          </p:cNvSpPr>
          <p:nvPr>
            <p:ph type="title"/>
          </p:nvPr>
        </p:nvSpPr>
        <p:spPr>
          <a:xfrm>
            <a:off x="609600" y="1412875"/>
            <a:ext cx="8077200" cy="838200"/>
          </a:xfrm>
        </p:spPr>
        <p:txBody>
          <a:bodyPr/>
          <a:lstStyle/>
          <a:p>
            <a:pPr algn="ctr"/>
            <a:r>
              <a:rPr lang="en-GB" altLang="en-US"/>
              <a:t>How many EHC Plans </a:t>
            </a:r>
            <a:br>
              <a:rPr lang="en-GB" altLang="en-US"/>
            </a:br>
            <a:r>
              <a:rPr lang="en-GB" altLang="en-US"/>
              <a:t>does Bexley have??</a:t>
            </a:r>
            <a:br>
              <a:rPr lang="en-GB" altLang="en-US"/>
            </a:br>
            <a:r>
              <a:rPr lang="en-GB" altLang="en-US"/>
              <a:t> </a:t>
            </a:r>
            <a:r>
              <a:rPr lang="en-GB" altLang="en-US" sz="2400"/>
              <a:t>(census data May 2021)</a:t>
            </a:r>
          </a:p>
        </p:txBody>
      </p:sp>
      <p:sp>
        <p:nvSpPr>
          <p:cNvPr id="3" name="Content Placeholder 2">
            <a:extLst>
              <a:ext uri="{FF2B5EF4-FFF2-40B4-BE49-F238E27FC236}">
                <a16:creationId xmlns:a16="http://schemas.microsoft.com/office/drawing/2014/main" id="{D18FDCFD-CE94-8A12-A04B-32C3A09E8948}"/>
              </a:ext>
            </a:extLst>
          </p:cNvPr>
          <p:cNvSpPr>
            <a:spLocks noGrp="1" noChangeArrowheads="1"/>
          </p:cNvSpPr>
          <p:nvPr>
            <p:ph idx="1"/>
          </p:nvPr>
        </p:nvSpPr>
        <p:spPr>
          <a:xfrm>
            <a:off x="614363" y="2997200"/>
            <a:ext cx="8077200" cy="3136900"/>
          </a:xfrm>
        </p:spPr>
        <p:txBody>
          <a:bodyPr/>
          <a:lstStyle/>
          <a:p>
            <a:pPr marL="0" indent="0" algn="ctr">
              <a:buFont typeface="Wingdings" panose="05000000000000000000" pitchFamily="2" charset="2"/>
              <a:buNone/>
            </a:pPr>
            <a:r>
              <a:rPr lang="en-GB" altLang="en-US" sz="10000">
                <a:solidFill>
                  <a:srgbClr val="6600FF"/>
                </a:solidFill>
              </a:rPr>
              <a:t>1527</a:t>
            </a:r>
          </a:p>
        </p:txBody>
      </p:sp>
      <p:pic>
        <p:nvPicPr>
          <p:cNvPr id="7172" name="Picture 1" descr="What I Did When I Found Emojis in Strings Always Lost the ...">
            <a:extLst>
              <a:ext uri="{FF2B5EF4-FFF2-40B4-BE49-F238E27FC236}">
                <a16:creationId xmlns:a16="http://schemas.microsoft.com/office/drawing/2014/main" id="{F549125D-5D84-D6CB-E242-C5252F8819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032125"/>
            <a:ext cx="30972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QFT and SEN Toolkit..pdf - Adobe Acrobat Reader DC">
            <a:extLst>
              <a:ext uri="{FF2B5EF4-FFF2-40B4-BE49-F238E27FC236}">
                <a16:creationId xmlns:a16="http://schemas.microsoft.com/office/drawing/2014/main" id="{6CF61DFA-0BF1-20F6-A6EB-1F0EEA74DF0D}"/>
              </a:ext>
            </a:extLst>
          </p:cNvPr>
          <p:cNvPicPr>
            <a:picLocks noChangeAspect="1"/>
          </p:cNvPicPr>
          <p:nvPr/>
        </p:nvPicPr>
        <p:blipFill>
          <a:blip r:embed="rId3">
            <a:extLst>
              <a:ext uri="{28A0092B-C50C-407E-A947-70E740481C1C}">
                <a14:useLocalDpi xmlns:a14="http://schemas.microsoft.com/office/drawing/2010/main" val="0"/>
              </a:ext>
            </a:extLst>
          </a:blip>
          <a:srcRect l="7768" t="50000" r="16505" b="27950"/>
          <a:stretch>
            <a:fillRect/>
          </a:stretch>
        </p:blipFill>
        <p:spPr bwMode="auto">
          <a:xfrm>
            <a:off x="107950" y="1412875"/>
            <a:ext cx="882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301 Moved Permanently">
            <a:extLst>
              <a:ext uri="{FF2B5EF4-FFF2-40B4-BE49-F238E27FC236}">
                <a16:creationId xmlns:a16="http://schemas.microsoft.com/office/drawing/2014/main" id="{86684796-E234-6AB8-E4B5-578C2F32F4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0"/>
            <a:ext cx="20939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a:extLst>
              <a:ext uri="{FF2B5EF4-FFF2-40B4-BE49-F238E27FC236}">
                <a16:creationId xmlns:a16="http://schemas.microsoft.com/office/drawing/2014/main" id="{56AEFAD0-E43A-FEBA-AB16-36B62657A4CE}"/>
              </a:ext>
            </a:extLst>
          </p:cNvPr>
          <p:cNvSpPr>
            <a:spLocks noChangeArrowheads="1"/>
          </p:cNvSpPr>
          <p:nvPr/>
        </p:nvSpPr>
        <p:spPr bwMode="auto">
          <a:xfrm>
            <a:off x="3149785" y="1052513"/>
            <a:ext cx="30476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ctr"/>
            <a:r>
              <a:rPr lang="en-GB" altLang="en-US" dirty="0">
                <a:solidFill>
                  <a:srgbClr val="6600FF"/>
                </a:solidFill>
                <a:latin typeface="Arial"/>
                <a:cs typeface="Arial"/>
              </a:rPr>
              <a:t> 5 minute activity</a:t>
            </a:r>
          </a:p>
        </p:txBody>
      </p:sp>
      <p:sp>
        <p:nvSpPr>
          <p:cNvPr id="56324" name="TextBox 3">
            <a:extLst>
              <a:ext uri="{FF2B5EF4-FFF2-40B4-BE49-F238E27FC236}">
                <a16:creationId xmlns:a16="http://schemas.microsoft.com/office/drawing/2014/main" id="{2DD480E3-B99F-FD90-C5F8-13672AA5E644}"/>
              </a:ext>
            </a:extLst>
          </p:cNvPr>
          <p:cNvSpPr txBox="1">
            <a:spLocks noChangeArrowheads="1"/>
          </p:cNvSpPr>
          <p:nvPr/>
        </p:nvSpPr>
        <p:spPr bwMode="auto">
          <a:xfrm>
            <a:off x="426380" y="1604813"/>
            <a:ext cx="798931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ctr"/>
            <a:r>
              <a:rPr lang="en-GB" altLang="en-US" dirty="0">
                <a:solidFill>
                  <a:srgbClr val="002060"/>
                </a:solidFill>
                <a:latin typeface="Arial"/>
                <a:cs typeface="Arial"/>
              </a:rPr>
              <a:t>Take 5 minutes to read through any of the examples of the SEN support plans: </a:t>
            </a:r>
            <a:endParaRPr lang="en-US"/>
          </a:p>
          <a:p>
            <a:pPr algn="ctr"/>
            <a:r>
              <a:rPr lang="en-GB" altLang="en-US" dirty="0">
                <a:solidFill>
                  <a:srgbClr val="002060"/>
                </a:solidFill>
                <a:latin typeface="Arial"/>
                <a:cs typeface="Arial"/>
              </a:rPr>
              <a:t>EFYS page 19 </a:t>
            </a:r>
          </a:p>
          <a:p>
            <a:pPr algn="ctr"/>
            <a:r>
              <a:rPr lang="en-GB" altLang="en-US" dirty="0">
                <a:solidFill>
                  <a:srgbClr val="002060"/>
                </a:solidFill>
                <a:latin typeface="Arial"/>
                <a:cs typeface="Arial"/>
              </a:rPr>
              <a:t>Primary and secondary page 46 –53</a:t>
            </a:r>
          </a:p>
          <a:p>
            <a:pPr algn="ctr"/>
            <a:r>
              <a:rPr lang="en-GB" altLang="en-US" dirty="0">
                <a:solidFill>
                  <a:srgbClr val="002060"/>
                </a:solidFill>
                <a:latin typeface="Arial"/>
                <a:cs typeface="Arial"/>
              </a:rPr>
              <a:t>Post 16 page 34 </a:t>
            </a:r>
          </a:p>
          <a:p>
            <a:pPr algn="ctr"/>
            <a:r>
              <a:rPr lang="en-GB" altLang="en-US" dirty="0">
                <a:solidFill>
                  <a:srgbClr val="002060"/>
                </a:solidFill>
                <a:latin typeface="Arial"/>
                <a:cs typeface="Arial"/>
              </a:rPr>
              <a:t> How do you think these will be helpful for the pupil/parent/carers your school/setting? </a:t>
            </a:r>
            <a:endParaRPr lang="en-GB" altLang="en-US">
              <a:solidFill>
                <a:srgbClr val="002060"/>
              </a:solidFill>
              <a:cs typeface="Arial"/>
            </a:endParaRPr>
          </a:p>
        </p:txBody>
      </p:sp>
    </p:spTree>
  </p:cSld>
  <p:clrMapOvr>
    <a:masterClrMapping/>
  </p:clrMapOvr>
  <p:transition spd="med">
    <p:strip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QFT and SEN Toolkit..pdf - Adobe Acrobat Reader DC">
            <a:extLst>
              <a:ext uri="{FF2B5EF4-FFF2-40B4-BE49-F238E27FC236}">
                <a16:creationId xmlns:a16="http://schemas.microsoft.com/office/drawing/2014/main" id="{23F77C55-19DD-44B6-BDEA-5A5CEA400307}"/>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5299" name="Picture 5" descr="QFT and SEN Toolkit..pdf - Adobe Acrobat Reader DC">
            <a:extLst>
              <a:ext uri="{FF2B5EF4-FFF2-40B4-BE49-F238E27FC236}">
                <a16:creationId xmlns:a16="http://schemas.microsoft.com/office/drawing/2014/main" id="{DF1CBAC3-41C1-474F-AAE8-3BF16297E52A}"/>
              </a:ext>
            </a:extLst>
          </p:cNvPr>
          <p:cNvPicPr>
            <a:picLocks noChangeAspect="1"/>
          </p:cNvPicPr>
          <p:nvPr/>
        </p:nvPicPr>
        <p:blipFill>
          <a:blip r:embed="rId4">
            <a:extLst>
              <a:ext uri="{28A0092B-C50C-407E-A947-70E740481C1C}">
                <a14:useLocalDpi xmlns:a14="http://schemas.microsoft.com/office/drawing/2010/main" val="0"/>
              </a:ext>
            </a:extLst>
          </a:blip>
          <a:srcRect l="50000" t="52911" r="20551" b="4857"/>
          <a:stretch>
            <a:fillRect/>
          </a:stretch>
        </p:blipFill>
        <p:spPr bwMode="auto">
          <a:xfrm>
            <a:off x="622300" y="773113"/>
            <a:ext cx="5040313" cy="390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8372" name="Down Arrow 4">
            <a:extLst>
              <a:ext uri="{FF2B5EF4-FFF2-40B4-BE49-F238E27FC236}">
                <a16:creationId xmlns:a16="http://schemas.microsoft.com/office/drawing/2014/main" id="{6CE11BBA-A9F2-A2AE-B62F-466ECA46F1B7}"/>
              </a:ext>
            </a:extLst>
          </p:cNvPr>
          <p:cNvSpPr>
            <a:spLocks noChangeArrowheads="1"/>
          </p:cNvSpPr>
          <p:nvPr/>
        </p:nvSpPr>
        <p:spPr bwMode="auto">
          <a:xfrm rot="6815033">
            <a:off x="5283200" y="3636963"/>
            <a:ext cx="1584325" cy="2089150"/>
          </a:xfrm>
          <a:prstGeom prst="downArrow">
            <a:avLst>
              <a:gd name="adj1" fmla="val 50000"/>
              <a:gd name="adj2" fmla="val 41415"/>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QFT and SEN Toolkit..pdf - Adobe Acrobat Reader DC">
            <a:extLst>
              <a:ext uri="{FF2B5EF4-FFF2-40B4-BE49-F238E27FC236}">
                <a16:creationId xmlns:a16="http://schemas.microsoft.com/office/drawing/2014/main" id="{53FCE189-CE2A-44AB-B370-2836D93B7AC2}"/>
              </a:ext>
            </a:extLst>
          </p:cNvPr>
          <p:cNvPicPr>
            <a:picLocks noChangeAspect="1"/>
          </p:cNvPicPr>
          <p:nvPr/>
        </p:nvPicPr>
        <p:blipFill>
          <a:blip r:embed="rId3">
            <a:extLst>
              <a:ext uri="{28A0092B-C50C-407E-A947-70E740481C1C}">
                <a14:useLocalDpi xmlns:a14="http://schemas.microsoft.com/office/drawing/2010/main" val="0"/>
              </a:ext>
            </a:extLst>
          </a:blip>
          <a:srcRect l="19289" t="16505" r="18500" b="3400"/>
          <a:stretch>
            <a:fillRect/>
          </a:stretch>
        </p:blipFill>
        <p:spPr bwMode="auto">
          <a:xfrm>
            <a:off x="179388" y="144463"/>
            <a:ext cx="8856662" cy="616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323" name="Picture 1" descr="QFT and SEN Toolkit..pdf - Adobe Acrobat Reader DC">
            <a:extLst>
              <a:ext uri="{FF2B5EF4-FFF2-40B4-BE49-F238E27FC236}">
                <a16:creationId xmlns:a16="http://schemas.microsoft.com/office/drawing/2014/main" id="{53AC1AA8-D63F-45D3-A252-530CF0D0989F}"/>
              </a:ext>
            </a:extLst>
          </p:cNvPr>
          <p:cNvPicPr>
            <a:picLocks noChangeAspect="1"/>
          </p:cNvPicPr>
          <p:nvPr/>
        </p:nvPicPr>
        <p:blipFill>
          <a:blip r:embed="rId4">
            <a:extLst>
              <a:ext uri="{28A0092B-C50C-407E-A947-70E740481C1C}">
                <a14:useLocalDpi xmlns:a14="http://schemas.microsoft.com/office/drawing/2010/main" val="0"/>
              </a:ext>
            </a:extLst>
          </a:blip>
          <a:srcRect l="20074" t="57281" r="50000" b="6313"/>
          <a:stretch>
            <a:fillRect/>
          </a:stretch>
        </p:blipFill>
        <p:spPr bwMode="auto">
          <a:xfrm>
            <a:off x="2339975" y="1009650"/>
            <a:ext cx="532765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9396" name="Down Arrow 4">
            <a:extLst>
              <a:ext uri="{FF2B5EF4-FFF2-40B4-BE49-F238E27FC236}">
                <a16:creationId xmlns:a16="http://schemas.microsoft.com/office/drawing/2014/main" id="{29DDA599-8798-55E6-DF9B-DBCA8A48A7C8}"/>
              </a:ext>
            </a:extLst>
          </p:cNvPr>
          <p:cNvSpPr>
            <a:spLocks noChangeArrowheads="1"/>
          </p:cNvSpPr>
          <p:nvPr/>
        </p:nvSpPr>
        <p:spPr bwMode="auto">
          <a:xfrm rot="-7357992">
            <a:off x="718344" y="4047331"/>
            <a:ext cx="1584325" cy="2087563"/>
          </a:xfrm>
          <a:prstGeom prst="downArrow">
            <a:avLst>
              <a:gd name="adj1" fmla="val 50000"/>
              <a:gd name="adj2" fmla="val 41384"/>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Tree>
  </p:cSld>
  <p:clrMapOvr>
    <a:masterClrMapping/>
  </p:clrMapOvr>
  <p:transition spd="med">
    <p:strip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C4CE47D-0A40-20E8-E0CA-D21F2DE479C7}"/>
              </a:ext>
            </a:extLst>
          </p:cNvPr>
          <p:cNvSpPr>
            <a:spLocks noGrp="1" noChangeArrowheads="1"/>
          </p:cNvSpPr>
          <p:nvPr>
            <p:ph type="title"/>
          </p:nvPr>
        </p:nvSpPr>
        <p:spPr/>
        <p:txBody>
          <a:bodyPr/>
          <a:lstStyle/>
          <a:p>
            <a:r>
              <a:rPr lang="en-GB" altLang="en-US"/>
              <a:t>New in the post 16 Tooklit </a:t>
            </a:r>
          </a:p>
        </p:txBody>
      </p:sp>
      <p:pic>
        <p:nvPicPr>
          <p:cNvPr id="58371" name="Content Placeholder 4" descr="Post 16 Toolkit PDF.pdf - Adobe Acrobat Reader DC (32-bit)">
            <a:extLst>
              <a:ext uri="{FF2B5EF4-FFF2-40B4-BE49-F238E27FC236}">
                <a16:creationId xmlns:a16="http://schemas.microsoft.com/office/drawing/2014/main" id="{7C8ADADC-B688-4BF9-B453-707FAACBEB2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923" t="19474" r="21985" b="18854"/>
          <a:stretch/>
        </p:blipFill>
        <p:spPr>
          <a:xfrm>
            <a:off x="2555875" y="990600"/>
            <a:ext cx="4103688" cy="524668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ost 16 Toolkit PDF.pdf - Adobe Acrobat Reader DC (32-bit)">
            <a:extLst>
              <a:ext uri="{FF2B5EF4-FFF2-40B4-BE49-F238E27FC236}">
                <a16:creationId xmlns:a16="http://schemas.microsoft.com/office/drawing/2014/main" id="{B80C57B3-600D-4B8A-8B44-447A44755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51" t="29613" r="20863" b="7768"/>
          <a:stretch>
            <a:fillRect/>
          </a:stretch>
        </p:blipFill>
        <p:spPr bwMode="auto">
          <a:xfrm>
            <a:off x="179388" y="981075"/>
            <a:ext cx="8923337" cy="525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ost 16 Toolkit PDF.pdf - Adobe Acrobat Reader DC (32-bit)">
            <a:extLst>
              <a:ext uri="{FF2B5EF4-FFF2-40B4-BE49-F238E27FC236}">
                <a16:creationId xmlns:a16="http://schemas.microsoft.com/office/drawing/2014/main" id="{4E103FBD-5197-4AE8-B541-B0E22784E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51" t="20876" r="20863" b="7768"/>
          <a:stretch>
            <a:fillRect/>
          </a:stretch>
        </p:blipFill>
        <p:spPr bwMode="auto">
          <a:xfrm>
            <a:off x="388938" y="549275"/>
            <a:ext cx="8366125"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ost 16 Toolkit PDF.pdf - Adobe Acrobat Reader DC (32-bit)">
            <a:extLst>
              <a:ext uri="{FF2B5EF4-FFF2-40B4-BE49-F238E27FC236}">
                <a16:creationId xmlns:a16="http://schemas.microsoft.com/office/drawing/2014/main" id="{BD90E3CB-7287-4A16-8BF9-A69B60D8A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51" t="16507" r="21651" b="13593"/>
          <a:stretch>
            <a:fillRect/>
          </a:stretch>
        </p:blipFill>
        <p:spPr bwMode="auto">
          <a:xfrm>
            <a:off x="250825" y="476250"/>
            <a:ext cx="8750300" cy="583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AA16FA92-F664-6CA1-D7C5-ACF8994B709D}"/>
              </a:ext>
            </a:extLst>
          </p:cNvPr>
          <p:cNvSpPr>
            <a:spLocks noGrp="1" noChangeArrowheads="1"/>
          </p:cNvSpPr>
          <p:nvPr>
            <p:ph idx="1"/>
          </p:nvPr>
        </p:nvSpPr>
        <p:spPr>
          <a:xfrm>
            <a:off x="609600" y="1143000"/>
            <a:ext cx="8077200" cy="5022850"/>
          </a:xfrm>
        </p:spPr>
        <p:txBody>
          <a:bodyPr/>
          <a:lstStyle/>
          <a:p>
            <a:pPr marL="0" indent="0" algn="ctr">
              <a:buFont typeface="Wingdings" panose="05000000000000000000" pitchFamily="2" charset="2"/>
              <a:buNone/>
            </a:pPr>
            <a:r>
              <a:rPr lang="en-GB" altLang="en-US" sz="4800">
                <a:solidFill>
                  <a:srgbClr val="002060"/>
                </a:solidFill>
              </a:rPr>
              <a:t>Thank you!!</a:t>
            </a:r>
          </a:p>
          <a:p>
            <a:pPr marL="0" indent="0" algn="ctr">
              <a:buNone/>
            </a:pPr>
            <a:r>
              <a:rPr lang="en-GB" altLang="en-US" sz="4800" dirty="0">
                <a:solidFill>
                  <a:srgbClr val="002060"/>
                </a:solidFill>
              </a:rPr>
              <a:t>If you have any questions please</a:t>
            </a:r>
            <a:r>
              <a:rPr lang="en-GB" altLang="en-US" sz="4800">
                <a:solidFill>
                  <a:srgbClr val="002060"/>
                </a:solidFill>
              </a:rPr>
              <a:t> ask your SENCo.  </a:t>
            </a:r>
            <a:endParaRPr lang="en-GB" altLang="en-US" sz="4800">
              <a:solidFill>
                <a:srgbClr val="002060"/>
              </a:solidFill>
              <a:cs typeface="Arial"/>
            </a:endParaRPr>
          </a:p>
          <a:p>
            <a:pPr marL="0" indent="0" algn="ctr">
              <a:buFont typeface="Wingdings" panose="05000000000000000000" pitchFamily="2" charset="2"/>
              <a:buNone/>
            </a:pPr>
            <a:endParaRPr lang="en-GB" altLang="en-US" sz="4800"/>
          </a:p>
          <a:p>
            <a:pPr marL="0" indent="0" algn="ctr">
              <a:buFont typeface="Wingdings" panose="05000000000000000000" pitchFamily="2" charset="2"/>
              <a:buNone/>
            </a:pPr>
            <a:r>
              <a:rPr lang="en-GB" altLang="en-US" sz="4800"/>
              <a:t> </a:t>
            </a:r>
          </a:p>
        </p:txBody>
      </p:sp>
      <p:pic>
        <p:nvPicPr>
          <p:cNvPr id="66563" name="Picture 3" descr="Asking Defining Questions - Excelsior College OWL">
            <a:extLst>
              <a:ext uri="{FF2B5EF4-FFF2-40B4-BE49-F238E27FC236}">
                <a16:creationId xmlns:a16="http://schemas.microsoft.com/office/drawing/2014/main" id="{FF227CD7-5A06-6C12-BAB9-9BD0BE66E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4581525"/>
            <a:ext cx="25590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7F9FE9B-368B-FB46-FA9F-3208ABD72B0A}"/>
              </a:ext>
            </a:extLst>
          </p:cNvPr>
          <p:cNvSpPr>
            <a:spLocks noGrp="1" noChangeArrowheads="1"/>
          </p:cNvSpPr>
          <p:nvPr>
            <p:ph type="title"/>
          </p:nvPr>
        </p:nvSpPr>
        <p:spPr>
          <a:xfrm>
            <a:off x="609600" y="908050"/>
            <a:ext cx="8077200" cy="838200"/>
          </a:xfrm>
        </p:spPr>
        <p:txBody>
          <a:bodyPr/>
          <a:lstStyle/>
          <a:p>
            <a:pPr algn="ctr"/>
            <a:r>
              <a:rPr lang="en-GB" altLang="en-US"/>
              <a:t>How many children &amp; YP in Bexley are on SEN Support??</a:t>
            </a:r>
            <a:br>
              <a:rPr lang="en-GB" altLang="en-US"/>
            </a:br>
            <a:r>
              <a:rPr lang="en-GB" altLang="en-US" sz="2400"/>
              <a:t>(census data May 2021)</a:t>
            </a:r>
          </a:p>
        </p:txBody>
      </p:sp>
      <p:sp>
        <p:nvSpPr>
          <p:cNvPr id="3" name="Content Placeholder 2">
            <a:extLst>
              <a:ext uri="{FF2B5EF4-FFF2-40B4-BE49-F238E27FC236}">
                <a16:creationId xmlns:a16="http://schemas.microsoft.com/office/drawing/2014/main" id="{77C454E9-C0EE-8F06-27D4-CD4D2AC101BB}"/>
              </a:ext>
            </a:extLst>
          </p:cNvPr>
          <p:cNvSpPr>
            <a:spLocks noGrp="1" noChangeArrowheads="1"/>
          </p:cNvSpPr>
          <p:nvPr>
            <p:ph idx="1"/>
          </p:nvPr>
        </p:nvSpPr>
        <p:spPr>
          <a:xfrm>
            <a:off x="609600" y="2492375"/>
            <a:ext cx="8077200" cy="2016125"/>
          </a:xfrm>
        </p:spPr>
        <p:txBody>
          <a:bodyPr/>
          <a:lstStyle/>
          <a:p>
            <a:pPr marL="0" indent="0" algn="ctr">
              <a:buFont typeface="Wingdings" panose="05000000000000000000" pitchFamily="2" charset="2"/>
              <a:buNone/>
            </a:pPr>
            <a:r>
              <a:rPr lang="en-GB" altLang="en-US" sz="10000">
                <a:solidFill>
                  <a:srgbClr val="6600FF"/>
                </a:solidFill>
              </a:rPr>
              <a:t>4721</a:t>
            </a:r>
          </a:p>
        </p:txBody>
      </p:sp>
      <p:pic>
        <p:nvPicPr>
          <p:cNvPr id="8196" name="Picture 1" descr="MSS: Bring us your burning science questions">
            <a:extLst>
              <a:ext uri="{FF2B5EF4-FFF2-40B4-BE49-F238E27FC236}">
                <a16:creationId xmlns:a16="http://schemas.microsoft.com/office/drawing/2014/main" id="{5AF12360-5974-1E1F-01CB-289ED75BF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2997200"/>
            <a:ext cx="3240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5B37062-DA75-9D88-1237-BDE4B91F7DD4}"/>
              </a:ext>
            </a:extLst>
          </p:cNvPr>
          <p:cNvSpPr>
            <a:spLocks noGrp="1" noChangeArrowheads="1"/>
          </p:cNvSpPr>
          <p:nvPr>
            <p:ph type="title"/>
          </p:nvPr>
        </p:nvSpPr>
        <p:spPr>
          <a:xfrm>
            <a:off x="609600" y="981075"/>
            <a:ext cx="8077200" cy="838200"/>
          </a:xfrm>
        </p:spPr>
        <p:txBody>
          <a:bodyPr/>
          <a:lstStyle/>
          <a:p>
            <a:pPr algn="ctr"/>
            <a:r>
              <a:rPr lang="en-GB" altLang="en-US"/>
              <a:t>What is the biggest primary need for pupils on SEN support? </a:t>
            </a:r>
            <a:br>
              <a:rPr lang="en-GB" altLang="en-US"/>
            </a:br>
            <a:r>
              <a:rPr lang="en-GB" altLang="en-US" sz="2400"/>
              <a:t>(Census data: July 2020)</a:t>
            </a:r>
          </a:p>
        </p:txBody>
      </p:sp>
      <p:sp>
        <p:nvSpPr>
          <p:cNvPr id="3" name="Content Placeholder 2">
            <a:extLst>
              <a:ext uri="{FF2B5EF4-FFF2-40B4-BE49-F238E27FC236}">
                <a16:creationId xmlns:a16="http://schemas.microsoft.com/office/drawing/2014/main" id="{FD00FFE8-C7E1-417C-9B52-A8C0EF70CE2A}"/>
              </a:ext>
            </a:extLst>
          </p:cNvPr>
          <p:cNvSpPr>
            <a:spLocks noGrp="1"/>
          </p:cNvSpPr>
          <p:nvPr>
            <p:ph idx="1"/>
          </p:nvPr>
        </p:nvSpPr>
        <p:spPr>
          <a:xfrm>
            <a:off x="609600" y="2133600"/>
            <a:ext cx="8077200" cy="4248150"/>
          </a:xfrm>
        </p:spPr>
        <p:txBody>
          <a:bodyPr/>
          <a:lstStyle/>
          <a:p>
            <a:pPr marL="0" indent="0" algn="ctr">
              <a:buFont typeface="Wingdings" panose="05000000000000000000" pitchFamily="2" charset="2"/>
              <a:buNone/>
              <a:defRPr/>
            </a:pPr>
            <a:r>
              <a:rPr lang="en-GB" dirty="0"/>
              <a:t>1</a:t>
            </a:r>
            <a:r>
              <a:rPr lang="en-GB" baseline="30000" dirty="0"/>
              <a:t>st</a:t>
            </a:r>
            <a:r>
              <a:rPr lang="en-GB" dirty="0"/>
              <a:t> Place……       </a:t>
            </a:r>
          </a:p>
          <a:p>
            <a:pPr marL="0" indent="0" algn="ctr">
              <a:buFont typeface="Wingdings" panose="05000000000000000000" pitchFamily="2" charset="2"/>
              <a:buNone/>
              <a:defRPr/>
            </a:pPr>
            <a:r>
              <a:rPr lang="en-GB" dirty="0">
                <a:solidFill>
                  <a:srgbClr val="6600FF"/>
                </a:solidFill>
              </a:rPr>
              <a:t>Speech, Language and Communication Needs</a:t>
            </a:r>
          </a:p>
          <a:p>
            <a:pPr marL="0" indent="0">
              <a:buFont typeface="Wingdings" panose="05000000000000000000" pitchFamily="2" charset="2"/>
              <a:buNone/>
              <a:defRPr/>
            </a:pPr>
            <a:endParaRPr lang="en-GB" dirty="0"/>
          </a:p>
          <a:p>
            <a:pPr marL="0" indent="0" algn="ctr">
              <a:buFont typeface="Wingdings" panose="05000000000000000000" pitchFamily="2" charset="2"/>
              <a:buNone/>
              <a:defRPr/>
            </a:pPr>
            <a:r>
              <a:rPr lang="en-GB" dirty="0"/>
              <a:t>2</a:t>
            </a:r>
            <a:r>
              <a:rPr lang="en-GB" baseline="30000" dirty="0"/>
              <a:t>nd</a:t>
            </a:r>
            <a:r>
              <a:rPr lang="en-GB" dirty="0"/>
              <a:t> biggest need…...</a:t>
            </a:r>
          </a:p>
          <a:p>
            <a:pPr marL="0" indent="0" algn="ctr">
              <a:buFont typeface="Wingdings" panose="05000000000000000000" pitchFamily="2" charset="2"/>
              <a:buNone/>
              <a:defRPr/>
            </a:pPr>
            <a:r>
              <a:rPr lang="en-GB" dirty="0">
                <a:solidFill>
                  <a:srgbClr val="6600FF"/>
                </a:solidFill>
              </a:rPr>
              <a:t>Social, Emotional Mental health</a:t>
            </a:r>
          </a:p>
          <a:p>
            <a:pPr marL="0" indent="0" algn="ctr">
              <a:buFont typeface="Wingdings" panose="05000000000000000000" pitchFamily="2" charset="2"/>
              <a:buNone/>
              <a:defRPr/>
            </a:pPr>
            <a:endParaRPr lang="en-GB" dirty="0"/>
          </a:p>
          <a:p>
            <a:pPr marL="0" indent="0" algn="ctr">
              <a:buFont typeface="Wingdings" panose="05000000000000000000" pitchFamily="2" charset="2"/>
              <a:buNone/>
              <a:defRPr/>
            </a:pPr>
            <a:r>
              <a:rPr lang="en-GB" dirty="0"/>
              <a:t>3</a:t>
            </a:r>
            <a:r>
              <a:rPr lang="en-GB" baseline="30000" dirty="0"/>
              <a:t>rd</a:t>
            </a:r>
            <a:r>
              <a:rPr lang="en-GB" dirty="0"/>
              <a:t> biggest need….</a:t>
            </a:r>
          </a:p>
          <a:p>
            <a:pPr marL="0" indent="0" algn="ctr">
              <a:buFont typeface="Wingdings" panose="05000000000000000000" pitchFamily="2" charset="2"/>
              <a:buNone/>
              <a:defRPr/>
            </a:pPr>
            <a:r>
              <a:rPr lang="en-GB" dirty="0">
                <a:solidFill>
                  <a:srgbClr val="6600FF"/>
                </a:solidFill>
              </a:rPr>
              <a:t>Specific learning difficulty</a:t>
            </a:r>
          </a:p>
          <a:p>
            <a:pPr marL="0" indent="0">
              <a:buFont typeface="Wingdings" panose="05000000000000000000" pitchFamily="2" charset="2"/>
              <a:buNone/>
              <a:defRPr/>
            </a:pPr>
            <a:endParaRPr lang="en-GB" dirty="0"/>
          </a:p>
          <a:p>
            <a:pPr>
              <a:defRPr/>
            </a:pPr>
            <a:endParaRPr lang="en-GB" dirty="0"/>
          </a:p>
          <a:p>
            <a:pPr>
              <a:defRPr/>
            </a:pPr>
            <a:endParaRPr lang="en-GB" dirty="0"/>
          </a:p>
          <a:p>
            <a:pPr>
              <a:defRPr/>
            </a:pPr>
            <a:endParaRPr lang="en-GB" dirty="0"/>
          </a:p>
        </p:txBody>
      </p:sp>
      <p:pic>
        <p:nvPicPr>
          <p:cNvPr id="4" name="Picture 3" descr="File:Face-surprise.svg - Wikimedia Commons">
            <a:extLst>
              <a:ext uri="{FF2B5EF4-FFF2-40B4-BE49-F238E27FC236}">
                <a16:creationId xmlns:a16="http://schemas.microsoft.com/office/drawing/2014/main" id="{BAC65E9F-E375-E049-8813-FA49FC3D3C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75" y="144938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a:extLst>
              <a:ext uri="{FF2B5EF4-FFF2-40B4-BE49-F238E27FC236}">
                <a16:creationId xmlns:a16="http://schemas.microsoft.com/office/drawing/2014/main" id="{4A96EE1F-1627-4837-B5DA-8DFD02771BAF}"/>
              </a:ext>
            </a:extLst>
          </p:cNvPr>
          <p:cNvSpPr>
            <a:spLocks noGrp="1" noChangeArrowheads="1"/>
          </p:cNvSpPr>
          <p:nvPr>
            <p:ph type="title"/>
          </p:nvPr>
        </p:nvSpPr>
        <p:spPr>
          <a:xfrm>
            <a:off x="0" y="152400"/>
            <a:ext cx="9036050" cy="838200"/>
          </a:xfrm>
        </p:spPr>
        <p:txBody>
          <a:bodyPr/>
          <a:lstStyle/>
          <a:p>
            <a:pPr algn="ctr"/>
            <a:r>
              <a:rPr lang="en-GB" altLang="en-US" sz="2400"/>
              <a:t>        </a:t>
            </a:r>
            <a:r>
              <a:rPr lang="en-GB" altLang="en-US" sz="2400" u="sng"/>
              <a:t>EYFS</a:t>
            </a:r>
            <a:r>
              <a:rPr lang="en-GB" altLang="en-US" sz="2400"/>
              <a:t>            </a:t>
            </a:r>
            <a:r>
              <a:rPr lang="en-GB" altLang="en-US" sz="2400" u="sng"/>
              <a:t>Primary and Secondary</a:t>
            </a:r>
            <a:r>
              <a:rPr lang="en-GB" altLang="en-US" sz="2400"/>
              <a:t>          </a:t>
            </a:r>
            <a:r>
              <a:rPr lang="en-GB" altLang="en-US" sz="2400" u="sng"/>
              <a:t>Post 16</a:t>
            </a:r>
          </a:p>
        </p:txBody>
      </p:sp>
      <p:pic>
        <p:nvPicPr>
          <p:cNvPr id="12291" name="Content Placeholder 3" descr="607498 QFT and SEN toolkit FL3 PRINT VERSION.pdf - Adobe Acrobat Reader DC">
            <a:extLst>
              <a:ext uri="{FF2B5EF4-FFF2-40B4-BE49-F238E27FC236}">
                <a16:creationId xmlns:a16="http://schemas.microsoft.com/office/drawing/2014/main" id="{06F07441-DE25-42A3-98DA-D48F0BFB72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6639" t="19894" r="34671" b="3844"/>
          <a:stretch>
            <a:fillRect/>
          </a:stretch>
        </p:blipFill>
        <p:spPr>
          <a:xfrm>
            <a:off x="107950" y="1628775"/>
            <a:ext cx="2636838" cy="3790950"/>
          </a:xfrm>
          <a:ln w="38100" cap="sq">
            <a:solidFill>
              <a:srgbClr val="000000"/>
            </a:solidFill>
            <a:miter lim="800000"/>
          </a:ln>
          <a:effectLst>
            <a:outerShdw blurRad="50800" dist="38100" dir="2700000" algn="tl" rotWithShape="0">
              <a:srgbClr val="000000">
                <a:alpha val="43000"/>
              </a:srgbClr>
            </a:outerShdw>
          </a:effectLst>
        </p:spPr>
      </p:pic>
      <p:pic>
        <p:nvPicPr>
          <p:cNvPr id="12293" name="Picture 2" descr="Post 16 Toolkit PDF.pdf - Adobe Acrobat Reader DC (32-bit)">
            <a:extLst>
              <a:ext uri="{FF2B5EF4-FFF2-40B4-BE49-F238E27FC236}">
                <a16:creationId xmlns:a16="http://schemas.microsoft.com/office/drawing/2014/main" id="{7765EC4C-1B09-4165-9F6D-F8D5DC6A4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860" t="16837" r="35728" b="6635"/>
          <a:stretch>
            <a:fillRect/>
          </a:stretch>
        </p:blipFill>
        <p:spPr bwMode="auto">
          <a:xfrm>
            <a:off x="6286500" y="1574800"/>
            <a:ext cx="2640013" cy="384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QFT and SEN toolkit 2nd Addition.pdf - Adobe Acrobat Reader DC (32-bit)">
            <a:extLst>
              <a:ext uri="{FF2B5EF4-FFF2-40B4-BE49-F238E27FC236}">
                <a16:creationId xmlns:a16="http://schemas.microsoft.com/office/drawing/2014/main" id="{55C66875-D571-4BB6-A7A6-C9031ABB9B6E}"/>
              </a:ext>
            </a:extLst>
          </p:cNvPr>
          <p:cNvPicPr>
            <a:picLocks noChangeAspect="1"/>
          </p:cNvPicPr>
          <p:nvPr/>
        </p:nvPicPr>
        <p:blipFill rotWithShape="1">
          <a:blip r:embed="rId5">
            <a:extLst>
              <a:ext uri="{28A0092B-C50C-407E-A947-70E740481C1C}">
                <a14:useLocalDpi xmlns:a14="http://schemas.microsoft.com/office/drawing/2010/main" val="0"/>
              </a:ext>
            </a:extLst>
          </a:blip>
          <a:srcRect l="34250" t="17963" r="34643" b="4279"/>
          <a:stretch/>
        </p:blipFill>
        <p:spPr>
          <a:xfrm>
            <a:off x="3095625" y="1574800"/>
            <a:ext cx="2844800" cy="384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9A5CA5-9868-5425-6BFB-0DB85EF378B5}"/>
              </a:ext>
            </a:extLst>
          </p:cNvPr>
          <p:cNvSpPr>
            <a:spLocks noGrp="1" noChangeArrowheads="1"/>
          </p:cNvSpPr>
          <p:nvPr>
            <p:ph type="title"/>
          </p:nvPr>
        </p:nvSpPr>
        <p:spPr/>
        <p:txBody>
          <a:bodyPr/>
          <a:lstStyle/>
          <a:p>
            <a:r>
              <a:rPr lang="en-GB" altLang="en-US"/>
              <a:t>Hot off the Press!!</a:t>
            </a:r>
          </a:p>
        </p:txBody>
      </p:sp>
      <p:sp>
        <p:nvSpPr>
          <p:cNvPr id="5" name="TextBox 4">
            <a:extLst>
              <a:ext uri="{FF2B5EF4-FFF2-40B4-BE49-F238E27FC236}">
                <a16:creationId xmlns:a16="http://schemas.microsoft.com/office/drawing/2014/main" id="{92974162-4C04-4426-BCEA-36D41FB75CE3}"/>
              </a:ext>
            </a:extLst>
          </p:cNvPr>
          <p:cNvSpPr txBox="1"/>
          <p:nvPr/>
        </p:nvSpPr>
        <p:spPr>
          <a:xfrm>
            <a:off x="5005388" y="1677988"/>
            <a:ext cx="3609975" cy="5264150"/>
          </a:xfrm>
          <a:prstGeom prst="rect">
            <a:avLst/>
          </a:prstGeom>
          <a:noFill/>
        </p:spPr>
        <p:txBody>
          <a:bodyPr>
            <a:spAutoFit/>
          </a:bodyPr>
          <a:lstStyle/>
          <a:p>
            <a:pPr marL="457200" indent="-457200">
              <a:buFont typeface="Arial" panose="020B0604020202020204" pitchFamily="34" charset="0"/>
              <a:buChar char="•"/>
              <a:defRPr/>
            </a:pPr>
            <a:r>
              <a:rPr lang="en-GB" sz="2800" dirty="0"/>
              <a:t>Metacognition</a:t>
            </a:r>
          </a:p>
          <a:p>
            <a:pPr marL="457200" indent="-457200">
              <a:buFont typeface="Arial" panose="020B0604020202020204" pitchFamily="34" charset="0"/>
              <a:buChar char="•"/>
              <a:defRPr/>
            </a:pPr>
            <a:r>
              <a:rPr lang="en-GB" sz="2800" dirty="0"/>
              <a:t>Parents strategies</a:t>
            </a:r>
          </a:p>
          <a:p>
            <a:pPr marL="457200" indent="-457200">
              <a:buFont typeface="Arial" panose="020B0604020202020204" pitchFamily="34" charset="0"/>
              <a:buChar char="•"/>
              <a:defRPr/>
            </a:pPr>
            <a:r>
              <a:rPr lang="en-GB" sz="2800" dirty="0"/>
              <a:t>Reading </a:t>
            </a:r>
          </a:p>
          <a:p>
            <a:pPr marL="457200" indent="-457200">
              <a:buFont typeface="Arial" panose="020B0604020202020204" pitchFamily="34" charset="0"/>
              <a:buChar char="•"/>
              <a:defRPr/>
            </a:pPr>
            <a:r>
              <a:rPr lang="en-GB" sz="2800" dirty="0"/>
              <a:t>Writing</a:t>
            </a:r>
          </a:p>
          <a:p>
            <a:pPr marL="457200" indent="-457200">
              <a:buFont typeface="Arial" panose="020B0604020202020204" pitchFamily="34" charset="0"/>
              <a:buChar char="•"/>
              <a:defRPr/>
            </a:pPr>
            <a:r>
              <a:rPr lang="en-GB" sz="2800" dirty="0"/>
              <a:t>Spelling/phonics</a:t>
            </a:r>
          </a:p>
          <a:p>
            <a:pPr marL="457200" indent="-457200">
              <a:buFont typeface="Arial" panose="020B0604020202020204" pitchFamily="34" charset="0"/>
              <a:buChar char="•"/>
              <a:defRPr/>
            </a:pPr>
            <a:r>
              <a:rPr lang="en-GB" sz="2800" dirty="0"/>
              <a:t>Maths</a:t>
            </a:r>
          </a:p>
          <a:p>
            <a:pPr marL="457200" indent="-457200">
              <a:buFont typeface="Arial" panose="020B0604020202020204" pitchFamily="34" charset="0"/>
              <a:buChar char="•"/>
              <a:defRPr/>
            </a:pPr>
            <a:r>
              <a:rPr lang="en-GB" sz="2800" dirty="0"/>
              <a:t>Resilience </a:t>
            </a:r>
          </a:p>
          <a:p>
            <a:pPr marL="457200" indent="-457200">
              <a:buFont typeface="Arial" panose="020B0604020202020204" pitchFamily="34" charset="0"/>
              <a:buChar char="•"/>
              <a:defRPr/>
            </a:pPr>
            <a:r>
              <a:rPr lang="en-GB" sz="2800" dirty="0"/>
              <a:t>Wellbeing for adults</a:t>
            </a:r>
          </a:p>
          <a:p>
            <a:pPr marL="457200" indent="-457200">
              <a:buFont typeface="Arial" panose="020B0604020202020204" pitchFamily="34" charset="0"/>
              <a:buChar char="•"/>
              <a:defRPr/>
            </a:pPr>
            <a:r>
              <a:rPr lang="en-GB" sz="2800" dirty="0"/>
              <a:t>Wellbeing for children</a:t>
            </a:r>
          </a:p>
          <a:p>
            <a:pPr>
              <a:defRPr/>
            </a:pPr>
            <a:endParaRPr lang="en-GB" sz="2800" dirty="0"/>
          </a:p>
        </p:txBody>
      </p:sp>
      <p:sp>
        <p:nvSpPr>
          <p:cNvPr id="15364" name="Wave 7">
            <a:extLst>
              <a:ext uri="{FF2B5EF4-FFF2-40B4-BE49-F238E27FC236}">
                <a16:creationId xmlns:a16="http://schemas.microsoft.com/office/drawing/2014/main" id="{92178B72-E1A1-EA92-25D3-1F96BE01654B}"/>
              </a:ext>
            </a:extLst>
          </p:cNvPr>
          <p:cNvSpPr>
            <a:spLocks noChangeArrowheads="1"/>
          </p:cNvSpPr>
          <p:nvPr/>
        </p:nvSpPr>
        <p:spPr bwMode="auto">
          <a:xfrm>
            <a:off x="5076825" y="1125538"/>
            <a:ext cx="3311525" cy="838200"/>
          </a:xfrm>
          <a:prstGeom prst="wave">
            <a:avLst>
              <a:gd name="adj1" fmla="val 12500"/>
              <a:gd name="adj2" fmla="val 0"/>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C0C0C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lstStyle>
            <a:lvl1pPr marL="482600" indent="-482600">
              <a:spcBef>
                <a:spcPct val="20000"/>
              </a:spcBef>
              <a:buClr>
                <a:srgbClr val="00377B"/>
              </a:buClr>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rgbClr val="00377B"/>
              </a:buClr>
              <a:buChar char="–"/>
              <a:defRPr sz="3000">
                <a:solidFill>
                  <a:schemeClr val="tx1"/>
                </a:solidFill>
                <a:latin typeface="Arial" panose="020B0604020202020204" pitchFamily="34" charset="0"/>
              </a:defRPr>
            </a:lvl2pPr>
            <a:lvl3pPr marL="1143000" indent="-228600">
              <a:spcBef>
                <a:spcPct val="20000"/>
              </a:spcBef>
              <a:buClr>
                <a:srgbClr val="00377B"/>
              </a:buClr>
              <a:buChar char="•"/>
              <a:defRPr>
                <a:solidFill>
                  <a:schemeClr val="tx1"/>
                </a:solidFill>
                <a:latin typeface="Arial" panose="020B0604020202020204" pitchFamily="34" charset="0"/>
              </a:defRPr>
            </a:lvl3pPr>
            <a:lvl4pPr marL="1600200" indent="-228600">
              <a:spcBef>
                <a:spcPct val="20000"/>
              </a:spcBef>
              <a:buClr>
                <a:srgbClr val="00377B"/>
              </a:buClr>
              <a:buChar char="–"/>
              <a:defRPr>
                <a:solidFill>
                  <a:schemeClr val="tx1"/>
                </a:solidFill>
                <a:latin typeface="Arial" panose="020B0604020202020204" pitchFamily="34" charset="0"/>
              </a:defRPr>
            </a:lvl4pPr>
            <a:lvl5pPr marL="2057400" indent="-228600">
              <a:spcBef>
                <a:spcPct val="20000"/>
              </a:spcBef>
              <a:buClr>
                <a:srgbClr val="00377B"/>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77B"/>
              </a:buClr>
              <a:buChar char="»"/>
              <a:defRPr>
                <a:solidFill>
                  <a:schemeClr val="tx1"/>
                </a:solidFill>
                <a:latin typeface="Arial" panose="020B0604020202020204" pitchFamily="34" charset="0"/>
              </a:defRPr>
            </a:lvl9pPr>
          </a:lstStyle>
          <a:p>
            <a:pPr algn="ctr">
              <a:buFont typeface="Wingdings" panose="05000000000000000000" pitchFamily="2" charset="2"/>
              <a:buNone/>
            </a:pPr>
            <a:endParaRPr lang="en-US" altLang="en-US"/>
          </a:p>
        </p:txBody>
      </p:sp>
      <p:sp>
        <p:nvSpPr>
          <p:cNvPr id="15365" name="TextBox 8">
            <a:extLst>
              <a:ext uri="{FF2B5EF4-FFF2-40B4-BE49-F238E27FC236}">
                <a16:creationId xmlns:a16="http://schemas.microsoft.com/office/drawing/2014/main" id="{10A576BB-7491-B394-DD5F-5E871302AD70}"/>
              </a:ext>
            </a:extLst>
          </p:cNvPr>
          <p:cNvSpPr txBox="1">
            <a:spLocks noChangeArrowheads="1"/>
          </p:cNvSpPr>
          <p:nvPr/>
        </p:nvSpPr>
        <p:spPr bwMode="auto">
          <a:xfrm>
            <a:off x="5076825" y="990600"/>
            <a:ext cx="3467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ctr"/>
            <a:r>
              <a:rPr lang="en-GB" altLang="en-US" b="1">
                <a:solidFill>
                  <a:srgbClr val="FF0066"/>
                </a:solidFill>
              </a:rPr>
              <a:t>2</a:t>
            </a:r>
            <a:r>
              <a:rPr lang="en-GB" altLang="en-US" b="1" baseline="30000">
                <a:solidFill>
                  <a:srgbClr val="FF0066"/>
                </a:solidFill>
              </a:rPr>
              <a:t>nd</a:t>
            </a:r>
            <a:r>
              <a:rPr lang="en-GB" altLang="en-US" b="1">
                <a:solidFill>
                  <a:srgbClr val="FF0066"/>
                </a:solidFill>
              </a:rPr>
              <a:t> Edition!!!</a:t>
            </a:r>
          </a:p>
        </p:txBody>
      </p:sp>
      <p:pic>
        <p:nvPicPr>
          <p:cNvPr id="9" name="Content Placeholder 8" descr="QFT and SEN toolkit 2nd Addition.pdf - Adobe Acrobat Reader DC (32-bit)">
            <a:extLst>
              <a:ext uri="{FF2B5EF4-FFF2-40B4-BE49-F238E27FC236}">
                <a16:creationId xmlns:a16="http://schemas.microsoft.com/office/drawing/2014/main" id="{2D9ED4F5-43D2-4257-90EE-7178BF0E5B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250" t="17963" r="34643" b="4279"/>
          <a:stretch/>
        </p:blipFill>
        <p:spPr>
          <a:xfrm>
            <a:off x="871538" y="1138238"/>
            <a:ext cx="3816350" cy="5157787"/>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ransition spd="med">
    <p:strip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B6211C-E4B5-55D4-88F5-1F0D12F2A085}"/>
              </a:ext>
            </a:extLst>
          </p:cNvPr>
          <p:cNvSpPr>
            <a:spLocks noGrp="1" noChangeArrowheads="1"/>
          </p:cNvSpPr>
          <p:nvPr>
            <p:ph type="title"/>
          </p:nvPr>
        </p:nvSpPr>
        <p:spPr>
          <a:xfrm>
            <a:off x="609600" y="481013"/>
            <a:ext cx="8077200" cy="838200"/>
          </a:xfrm>
        </p:spPr>
        <p:txBody>
          <a:bodyPr/>
          <a:lstStyle/>
          <a:p>
            <a:pPr algn="ctr"/>
            <a:r>
              <a:rPr lang="en-GB" altLang="en-US" sz="3600" u="sng"/>
              <a:t>What are</a:t>
            </a:r>
            <a:br>
              <a:rPr lang="en-GB" altLang="en-US" sz="3600" u="sng"/>
            </a:br>
            <a:r>
              <a:rPr lang="en-GB" altLang="en-US" sz="3600" u="sng"/>
              <a:t> the QFT and SEN Toolkits?</a:t>
            </a:r>
          </a:p>
        </p:txBody>
      </p:sp>
      <p:sp>
        <p:nvSpPr>
          <p:cNvPr id="17411" name="Content Placeholder 2">
            <a:extLst>
              <a:ext uri="{FF2B5EF4-FFF2-40B4-BE49-F238E27FC236}">
                <a16:creationId xmlns:a16="http://schemas.microsoft.com/office/drawing/2014/main" id="{C2476209-965E-34E5-645D-96B3F91CDF0A}"/>
              </a:ext>
            </a:extLst>
          </p:cNvPr>
          <p:cNvSpPr>
            <a:spLocks noGrp="1" noChangeArrowheads="1"/>
          </p:cNvSpPr>
          <p:nvPr>
            <p:ph idx="1"/>
          </p:nvPr>
        </p:nvSpPr>
        <p:spPr>
          <a:xfrm>
            <a:off x="609600" y="1341438"/>
            <a:ext cx="8077200" cy="5094287"/>
          </a:xfrm>
        </p:spPr>
        <p:txBody>
          <a:bodyPr/>
          <a:lstStyle/>
          <a:p>
            <a:pPr marL="0" indent="0" algn="ctr">
              <a:buFont typeface="Wingdings" panose="05000000000000000000" pitchFamily="2" charset="2"/>
              <a:buNone/>
            </a:pPr>
            <a:r>
              <a:rPr lang="en-GB" altLang="en-US" sz="2800">
                <a:solidFill>
                  <a:srgbClr val="002060"/>
                </a:solidFill>
              </a:rPr>
              <a:t>It’s a document for class teachers and support staff which recommends strategies to meet pupils needs, in the first instance, as part of </a:t>
            </a:r>
            <a:r>
              <a:rPr lang="en-GB" altLang="en-US" sz="2800" b="1">
                <a:solidFill>
                  <a:srgbClr val="002060"/>
                </a:solidFill>
              </a:rPr>
              <a:t>quality first teaching</a:t>
            </a:r>
            <a:r>
              <a:rPr lang="en-GB" altLang="en-US" sz="2800">
                <a:solidFill>
                  <a:srgbClr val="002060"/>
                </a:solidFill>
              </a:rPr>
              <a:t> and </a:t>
            </a:r>
            <a:r>
              <a:rPr lang="en-GB" altLang="en-US" sz="2800" b="1">
                <a:solidFill>
                  <a:srgbClr val="002060"/>
                </a:solidFill>
              </a:rPr>
              <a:t>good classroom practice</a:t>
            </a:r>
            <a:r>
              <a:rPr lang="en-GB" altLang="en-US" sz="2800">
                <a:solidFill>
                  <a:srgbClr val="002060"/>
                </a:solidFill>
              </a:rPr>
              <a:t>. </a:t>
            </a:r>
          </a:p>
          <a:p>
            <a:pPr marL="0" indent="0" algn="ctr">
              <a:buFont typeface="Wingdings" panose="05000000000000000000" pitchFamily="2" charset="2"/>
              <a:buNone/>
            </a:pPr>
            <a:endParaRPr lang="en-GB" altLang="en-US" sz="1200">
              <a:solidFill>
                <a:srgbClr val="002060"/>
              </a:solidFill>
            </a:endParaRPr>
          </a:p>
          <a:p>
            <a:pPr marL="0" indent="0" algn="ctr">
              <a:buFont typeface="Wingdings" panose="05000000000000000000" pitchFamily="2" charset="2"/>
              <a:buNone/>
            </a:pPr>
            <a:r>
              <a:rPr lang="en-GB" altLang="en-US" sz="2800">
                <a:solidFill>
                  <a:srgbClr val="002060"/>
                </a:solidFill>
              </a:rPr>
              <a:t>It is a guide to help recognise </a:t>
            </a:r>
            <a:r>
              <a:rPr lang="en-GB" altLang="en-US" sz="2800" b="1">
                <a:solidFill>
                  <a:srgbClr val="002060"/>
                </a:solidFill>
              </a:rPr>
              <a:t>early barriers to learning</a:t>
            </a:r>
            <a:r>
              <a:rPr lang="en-GB" altLang="en-US" sz="2800">
                <a:solidFill>
                  <a:srgbClr val="002060"/>
                </a:solidFill>
              </a:rPr>
              <a:t> and to support </a:t>
            </a:r>
            <a:r>
              <a:rPr lang="en-GB" altLang="en-US" sz="2800" b="1">
                <a:solidFill>
                  <a:srgbClr val="002060"/>
                </a:solidFill>
              </a:rPr>
              <a:t>consistent identification </a:t>
            </a:r>
            <a:r>
              <a:rPr lang="en-GB" altLang="en-US" sz="2800">
                <a:solidFill>
                  <a:srgbClr val="002060"/>
                </a:solidFill>
              </a:rPr>
              <a:t>of special educational needs. </a:t>
            </a:r>
          </a:p>
          <a:p>
            <a:pPr marL="0" indent="0" algn="ctr">
              <a:buFont typeface="Wingdings" panose="05000000000000000000" pitchFamily="2" charset="2"/>
              <a:buNone/>
            </a:pPr>
            <a:endParaRPr lang="en-GB" altLang="en-US" sz="2800">
              <a:solidFill>
                <a:srgbClr val="002060"/>
              </a:solidFill>
            </a:endParaRPr>
          </a:p>
        </p:txBody>
      </p:sp>
      <p:pic>
        <p:nvPicPr>
          <p:cNvPr id="17412" name="Picture 4" descr="Student Child Care Elementary · Free vector graphic on Pixabay">
            <a:extLst>
              <a:ext uri="{FF2B5EF4-FFF2-40B4-BE49-F238E27FC236}">
                <a16:creationId xmlns:a16="http://schemas.microsoft.com/office/drawing/2014/main" id="{6F538947-7D49-2B2F-8458-939799615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3675063"/>
            <a:ext cx="609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CB0B655-F92F-49C3-E0B6-A357740ACDEB}"/>
              </a:ext>
            </a:extLst>
          </p:cNvPr>
          <p:cNvSpPr>
            <a:spLocks noGrp="1" noChangeArrowheads="1"/>
          </p:cNvSpPr>
          <p:nvPr>
            <p:ph type="title"/>
          </p:nvPr>
        </p:nvSpPr>
        <p:spPr/>
        <p:txBody>
          <a:bodyPr/>
          <a:lstStyle/>
          <a:p>
            <a:pPr algn="ctr"/>
            <a:r>
              <a:rPr lang="en-GB" altLang="en-US" u="sng"/>
              <a:t>Why do we need the toolkits?</a:t>
            </a:r>
          </a:p>
        </p:txBody>
      </p:sp>
      <p:sp>
        <p:nvSpPr>
          <p:cNvPr id="3" name="Content Placeholder 2">
            <a:extLst>
              <a:ext uri="{FF2B5EF4-FFF2-40B4-BE49-F238E27FC236}">
                <a16:creationId xmlns:a16="http://schemas.microsoft.com/office/drawing/2014/main" id="{F770447A-61A9-4EF7-A068-46F8B08AC64C}"/>
              </a:ext>
            </a:extLst>
          </p:cNvPr>
          <p:cNvSpPr>
            <a:spLocks noGrp="1"/>
          </p:cNvSpPr>
          <p:nvPr>
            <p:ph idx="1"/>
          </p:nvPr>
        </p:nvSpPr>
        <p:spPr>
          <a:xfrm>
            <a:off x="255588" y="1700213"/>
            <a:ext cx="8785225" cy="4878387"/>
          </a:xfrm>
        </p:spPr>
        <p:txBody>
          <a:bodyPr/>
          <a:lstStyle/>
          <a:p>
            <a:pPr>
              <a:buFont typeface="Arial" panose="020B0604020202020204" pitchFamily="34" charset="0"/>
              <a:buChar char="•"/>
              <a:defRPr/>
            </a:pPr>
            <a:r>
              <a:rPr lang="en-GB" dirty="0">
                <a:solidFill>
                  <a:srgbClr val="002060"/>
                </a:solidFill>
              </a:rPr>
              <a:t>To put the emphasis back to </a:t>
            </a:r>
            <a:r>
              <a:rPr lang="en-GB" b="1" u="sng" dirty="0">
                <a:solidFill>
                  <a:srgbClr val="002060"/>
                </a:solidFill>
              </a:rPr>
              <a:t>quality first teaching </a:t>
            </a:r>
            <a:r>
              <a:rPr lang="en-GB" dirty="0">
                <a:solidFill>
                  <a:srgbClr val="002060"/>
                </a:solidFill>
              </a:rPr>
              <a:t>and </a:t>
            </a:r>
            <a:r>
              <a:rPr lang="en-GB" b="1" u="sng" dirty="0">
                <a:solidFill>
                  <a:srgbClr val="002060"/>
                </a:solidFill>
              </a:rPr>
              <a:t>good classroom practice</a:t>
            </a:r>
            <a:r>
              <a:rPr lang="en-GB" dirty="0">
                <a:solidFill>
                  <a:srgbClr val="002060"/>
                </a:solidFill>
              </a:rPr>
              <a:t>.</a:t>
            </a:r>
          </a:p>
          <a:p>
            <a:pPr marL="673100" lvl="1" indent="0">
              <a:buFontTx/>
              <a:buNone/>
              <a:defRPr/>
            </a:pPr>
            <a:r>
              <a:rPr lang="en-GB" sz="2500" dirty="0">
                <a:solidFill>
                  <a:srgbClr val="6600FF"/>
                </a:solidFill>
              </a:rPr>
              <a:t> </a:t>
            </a:r>
          </a:p>
          <a:p>
            <a:pPr>
              <a:buFont typeface="Arial" panose="020B0604020202020204" pitchFamily="34" charset="0"/>
              <a:buChar char="•"/>
              <a:defRPr/>
            </a:pPr>
            <a:r>
              <a:rPr lang="en-GB" b="1" u="sng" dirty="0">
                <a:solidFill>
                  <a:srgbClr val="002060"/>
                </a:solidFill>
              </a:rPr>
              <a:t>Consistency</a:t>
            </a:r>
            <a:r>
              <a:rPr lang="en-GB" dirty="0">
                <a:solidFill>
                  <a:srgbClr val="002060"/>
                </a:solidFill>
              </a:rPr>
              <a:t> in identifying SEND needs.</a:t>
            </a:r>
          </a:p>
          <a:p>
            <a:pPr>
              <a:buFont typeface="Arial" panose="020B0604020202020204" pitchFamily="34" charset="0"/>
              <a:buChar char="•"/>
              <a:defRPr/>
            </a:pPr>
            <a:endParaRPr lang="en-GB" dirty="0">
              <a:solidFill>
                <a:srgbClr val="002060"/>
              </a:solidFill>
            </a:endParaRPr>
          </a:p>
          <a:p>
            <a:pPr>
              <a:buFont typeface="Arial" panose="020B0604020202020204" pitchFamily="34" charset="0"/>
              <a:buChar char="•"/>
              <a:defRPr/>
            </a:pPr>
            <a:r>
              <a:rPr lang="en-GB" b="1" u="sng" dirty="0">
                <a:solidFill>
                  <a:srgbClr val="002060"/>
                </a:solidFill>
              </a:rPr>
              <a:t>All staff </a:t>
            </a:r>
            <a:r>
              <a:rPr lang="en-GB" dirty="0">
                <a:solidFill>
                  <a:srgbClr val="002060"/>
                </a:solidFill>
              </a:rPr>
              <a:t>are responsible for supporting  pupils with SEND. </a:t>
            </a:r>
          </a:p>
          <a:p>
            <a:pPr marL="0" indent="0">
              <a:buFont typeface="Wingdings" panose="05000000000000000000" pitchFamily="2" charset="2"/>
              <a:buNone/>
              <a:defRPr/>
            </a:pPr>
            <a:endParaRPr lang="en-GB" dirty="0">
              <a:solidFill>
                <a:srgbClr val="002060"/>
              </a:solidFill>
            </a:endParaRPr>
          </a:p>
          <a:p>
            <a:pPr>
              <a:buFont typeface="Arial" panose="020B0604020202020204" pitchFamily="34" charset="0"/>
              <a:buChar char="•"/>
              <a:defRPr/>
            </a:pPr>
            <a:r>
              <a:rPr lang="en-GB" dirty="0">
                <a:solidFill>
                  <a:srgbClr val="002060"/>
                </a:solidFill>
              </a:rPr>
              <a:t>Pupils needs are identified </a:t>
            </a:r>
            <a:r>
              <a:rPr lang="en-GB" b="1" u="sng" dirty="0">
                <a:solidFill>
                  <a:srgbClr val="002060"/>
                </a:solidFill>
              </a:rPr>
              <a:t>early</a:t>
            </a:r>
            <a:r>
              <a:rPr lang="en-GB" dirty="0">
                <a:solidFill>
                  <a:srgbClr val="002060"/>
                </a:solidFill>
              </a:rPr>
              <a:t>.</a:t>
            </a:r>
          </a:p>
          <a:p>
            <a:pPr>
              <a:buFont typeface="Arial" panose="020B0604020202020204" pitchFamily="34" charset="0"/>
              <a:buChar char="•"/>
              <a:defRPr/>
            </a:pPr>
            <a:endParaRPr lang="en-GB" dirty="0">
              <a:solidFill>
                <a:srgbClr val="002060"/>
              </a:solidFill>
            </a:endParaRPr>
          </a:p>
          <a:p>
            <a:pPr>
              <a:buFont typeface="Arial" panose="020B0604020202020204" pitchFamily="34" charset="0"/>
              <a:buChar char="•"/>
              <a:defRPr/>
            </a:pPr>
            <a:endParaRPr lang="en-GB" dirty="0"/>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xleyCouncil">
  <a:themeElements>
    <a:clrScheme name="">
      <a:dk1>
        <a:srgbClr val="000000"/>
      </a:dk1>
      <a:lt1>
        <a:srgbClr val="FFFFFF"/>
      </a:lt1>
      <a:dk2>
        <a:srgbClr val="FFFFFF"/>
      </a:dk2>
      <a:lt2>
        <a:srgbClr val="C0C0C0"/>
      </a:lt2>
      <a:accent1>
        <a:srgbClr val="009AB6"/>
      </a:accent1>
      <a:accent2>
        <a:srgbClr val="F04F0F"/>
      </a:accent2>
      <a:accent3>
        <a:srgbClr val="FFFFFF"/>
      </a:accent3>
      <a:accent4>
        <a:srgbClr val="000000"/>
      </a:accent4>
      <a:accent5>
        <a:srgbClr val="AACAD7"/>
      </a:accent5>
      <a:accent6>
        <a:srgbClr val="D9470C"/>
      </a:accent6>
      <a:hlink>
        <a:srgbClr val="0408D7"/>
      </a:hlink>
      <a:folHlink>
        <a:srgbClr val="A4A4A4"/>
      </a:folHlink>
    </a:clrScheme>
    <a:fontScheme name="Bexley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cap="flat" cmpd="sng" algn="ctr">
              <a:solidFill>
                <a:srgbClr val="C0C0C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82600" marR="0" indent="-482600" algn="ctr" defTabSz="914400" rtl="0" eaLnBrk="0" fontAlgn="base" latinLnBrk="0" hangingPunct="0">
          <a:lnSpc>
            <a:spcPct val="100000"/>
          </a:lnSpc>
          <a:spcBef>
            <a:spcPct val="20000"/>
          </a:spcBef>
          <a:spcAft>
            <a:spcPct val="0"/>
          </a:spcAft>
          <a:buClr>
            <a:srgbClr val="00377B"/>
          </a:buClr>
          <a:buSzTx/>
          <a:buFont typeface="Wingdings" pitchFamily="2" charset="2"/>
          <a:buNone/>
          <a:tabLst/>
          <a:defRPr kumimoji="0" lang="en-GB"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cap="flat" cmpd="sng" algn="ctr">
              <a:solidFill>
                <a:srgbClr val="C0C0C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0" tIns="0" rIns="0" bIns="0" numCol="1" anchor="t" anchorCtr="0" compatLnSpc="1">
        <a:prstTxWarp prst="textNoShape">
          <a:avLst/>
        </a:prstTxWarp>
      </a:bodyPr>
      <a:lstStyle>
        <a:defPPr marL="482600" marR="0" indent="-482600" algn="ctr" defTabSz="914400" rtl="0" eaLnBrk="0" fontAlgn="base" latinLnBrk="0" hangingPunct="0">
          <a:lnSpc>
            <a:spcPct val="100000"/>
          </a:lnSpc>
          <a:spcBef>
            <a:spcPct val="20000"/>
          </a:spcBef>
          <a:spcAft>
            <a:spcPct val="0"/>
          </a:spcAft>
          <a:buClr>
            <a:srgbClr val="00377B"/>
          </a:buClr>
          <a:buSzTx/>
          <a:buFont typeface="Wingdings" pitchFamily="2" charset="2"/>
          <a:buNone/>
          <a:tabLst/>
          <a:defRPr kumimoji="0" lang="en-GB"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BexleyCounc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xleyCounc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xleyCounc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xleyCounc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xleyCounc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xleyCounc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xleyCounc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xleyCouncil 8">
        <a:dk1>
          <a:srgbClr val="000000"/>
        </a:dk1>
        <a:lt1>
          <a:srgbClr val="AF2883"/>
        </a:lt1>
        <a:dk2>
          <a:srgbClr val="FFFFFF"/>
        </a:dk2>
        <a:lt2>
          <a:srgbClr val="C0C0C0"/>
        </a:lt2>
        <a:accent1>
          <a:srgbClr val="008299"/>
        </a:accent1>
        <a:accent2>
          <a:srgbClr val="F04F0F"/>
        </a:accent2>
        <a:accent3>
          <a:srgbClr val="D4ACC1"/>
        </a:accent3>
        <a:accent4>
          <a:srgbClr val="000000"/>
        </a:accent4>
        <a:accent5>
          <a:srgbClr val="AAC1CA"/>
        </a:accent5>
        <a:accent6>
          <a:srgbClr val="D9470C"/>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A4A91B3F6E6E4BA3FE22A4832A5B44" ma:contentTypeVersion="13" ma:contentTypeDescription="Create a new document." ma:contentTypeScope="" ma:versionID="85bfc252577168ce37a7feade4069e4f">
  <xsd:schema xmlns:xsd="http://www.w3.org/2001/XMLSchema" xmlns:xs="http://www.w3.org/2001/XMLSchema" xmlns:p="http://schemas.microsoft.com/office/2006/metadata/properties" xmlns:ns3="ce34085d-af1e-4143-ab00-13aec6d383a1" xmlns:ns4="36569a9b-9e28-4ab9-bf05-6c1ab446e418" targetNamespace="http://schemas.microsoft.com/office/2006/metadata/properties" ma:root="true" ma:fieldsID="8017c3cc390ab5c1ff50aba942edc7b5" ns3:_="" ns4:_="">
    <xsd:import namespace="ce34085d-af1e-4143-ab00-13aec6d383a1"/>
    <xsd:import namespace="36569a9b-9e28-4ab9-bf05-6c1ab446e41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4085d-af1e-4143-ab00-13aec6d38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569a9b-9e28-4ab9-bf05-6c1ab446e4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45072E-47B3-4C78-8113-C18B70DFF4CB}">
  <ds:schemaRefs>
    <ds:schemaRef ds:uri="http://schemas.microsoft.com/sharepoint/v3/contenttype/forms"/>
  </ds:schemaRefs>
</ds:datastoreItem>
</file>

<file path=customXml/itemProps2.xml><?xml version="1.0" encoding="utf-8"?>
<ds:datastoreItem xmlns:ds="http://schemas.openxmlformats.org/officeDocument/2006/customXml" ds:itemID="{7A14F08B-741E-42E4-A623-D99404E24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4085d-af1e-4143-ab00-13aec6d383a1"/>
    <ds:schemaRef ds:uri="36569a9b-9e28-4ab9-bf05-6c1ab446e4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Bexley PowerPoint Template</Template>
  <TotalTime>5778</TotalTime>
  <Words>3655</Words>
  <Application>Microsoft Office PowerPoint</Application>
  <PresentationFormat>On-screen Show (4:3)</PresentationFormat>
  <Paragraphs>225</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BexleyCouncil</vt:lpstr>
      <vt:lpstr>PowerPoint Presentation</vt:lpstr>
      <vt:lpstr>In total how many pupils are educated in our mainstream primary and secondary schools? (Census data May 2021) </vt:lpstr>
      <vt:lpstr>How many EHC Plans  does Bexley have??  (census data May 2021)</vt:lpstr>
      <vt:lpstr>How many children &amp; YP in Bexley are on SEN Support?? (census data May 2021)</vt:lpstr>
      <vt:lpstr>What is the biggest primary need for pupils on SEN support?  (Census data: July 2020)</vt:lpstr>
      <vt:lpstr>        EYFS            Primary and Secondary          Post 16</vt:lpstr>
      <vt:lpstr>Hot off the Press!!</vt:lpstr>
      <vt:lpstr>What are  the QFT and SEN Toolkits?</vt:lpstr>
      <vt:lpstr>Why do we need the toolkits?</vt:lpstr>
      <vt:lpstr>PowerPoint Presentation</vt:lpstr>
      <vt:lpstr>Page 6 – 8 Legal obligations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Guide pages 12-23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 the post 16 Tooklit </vt:lpstr>
      <vt:lpstr>PowerPoint Presentation</vt:lpstr>
      <vt:lpstr>PowerPoint Presentation</vt:lpstr>
      <vt:lpstr>PowerPoint Presentation</vt:lpstr>
      <vt:lpstr>PowerPoint Presentation</vt:lpstr>
    </vt:vector>
  </TitlesOfParts>
  <Company>Bexley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 Teams</dc:title>
  <dc:creator>efjaffer</dc:creator>
  <cp:lastModifiedBy>Ross, Jaine</cp:lastModifiedBy>
  <cp:revision>799</cp:revision>
  <cp:lastPrinted>2018-12-10T14:11:04Z</cp:lastPrinted>
  <dcterms:created xsi:type="dcterms:W3CDTF">2009-08-24T14:37:06Z</dcterms:created>
  <dcterms:modified xsi:type="dcterms:W3CDTF">2022-11-08T18:05:16Z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0x010100FDA4A91B3F6E6E4BA3FE22A4832A5B44</vt:lpwstr>
  </property>
</Properties>
</file>