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88163" cy="100187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gXC23DuEqD6ZdJDDdw61qeKRi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E80907-EB80-4D64-BE4A-79C7C46CCCED}">
  <a:tblStyle styleId="{6AE80907-EB80-4D64-BE4A-79C7C46CCCE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468"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0936"/>
          </a:xfrm>
          <a:prstGeom prst="rect">
            <a:avLst/>
          </a:prstGeom>
          <a:noFill/>
          <a:ln>
            <a:noFill/>
          </a:ln>
        </p:spPr>
        <p:txBody>
          <a:bodyPr spcFirstLastPara="1" wrap="square" lIns="96600" tIns="48300" rIns="96600" bIns="4830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8" y="0"/>
            <a:ext cx="2984871" cy="500936"/>
          </a:xfrm>
          <a:prstGeom prst="rect">
            <a:avLst/>
          </a:prstGeom>
          <a:noFill/>
          <a:ln>
            <a:noFill/>
          </a:ln>
        </p:spPr>
        <p:txBody>
          <a:bodyPr spcFirstLastPara="1" wrap="square" lIns="96600" tIns="48300" rIns="96600" bIns="4830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6039"/>
            <a:ext cx="2984871" cy="500936"/>
          </a:xfrm>
          <a:prstGeom prst="rect">
            <a:avLst/>
          </a:prstGeom>
          <a:noFill/>
          <a:ln>
            <a:noFill/>
          </a:ln>
        </p:spPr>
        <p:txBody>
          <a:bodyPr spcFirstLastPara="1" wrap="square" lIns="96600" tIns="48300" rIns="96600" bIns="4830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8" y="9516039"/>
            <a:ext cx="2984871" cy="500936"/>
          </a:xfrm>
          <a:prstGeom prst="rect">
            <a:avLst/>
          </a:prstGeom>
          <a:noFill/>
          <a:ln>
            <a:noFill/>
          </a:ln>
        </p:spPr>
        <p:txBody>
          <a:bodyPr spcFirstLastPara="1" wrap="square" lIns="96600" tIns="48300" rIns="96600" bIns="48300" anchor="b" anchorCtr="0">
            <a:noAutofit/>
          </a:bodyPr>
          <a:lstStyle/>
          <a:p>
            <a:pPr marL="0" marR="0" lvl="0" indent="0" algn="r" rtl="0">
              <a:spcBef>
                <a:spcPts val="0"/>
              </a:spcBef>
              <a:spcAft>
                <a:spcPts val="0"/>
              </a:spcAft>
              <a:buNone/>
            </a:pPr>
            <a:fld id="{00000000-1234-1234-1234-123412341234}" type="slidenum">
              <a:rPr lang="en-GB"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0: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174" name="Google Shape;174;p10:notes"/>
          <p:cNvSpPr txBox="1">
            <a:spLocks noGrp="1"/>
          </p:cNvSpPr>
          <p:nvPr>
            <p:ph type="sldNum" idx="12"/>
          </p:nvPr>
        </p:nvSpPr>
        <p:spPr>
          <a:xfrm>
            <a:off x="3901698" y="9516039"/>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1: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185" name="Google Shape;185;p11:notes"/>
          <p:cNvSpPr txBox="1">
            <a:spLocks noGrp="1"/>
          </p:cNvSpPr>
          <p:nvPr>
            <p:ph type="sldNum" idx="12"/>
          </p:nvPr>
        </p:nvSpPr>
        <p:spPr>
          <a:xfrm>
            <a:off x="3901698" y="9516039"/>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2: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195" name="Google Shape;195;p12:notes"/>
          <p:cNvSpPr txBox="1">
            <a:spLocks noGrp="1"/>
          </p:cNvSpPr>
          <p:nvPr>
            <p:ph type="sldNum" idx="12"/>
          </p:nvPr>
        </p:nvSpPr>
        <p:spPr>
          <a:xfrm>
            <a:off x="3901698" y="9516039"/>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4" name="Google Shape;204;p13: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205" name="Google Shape;205;p13:notes"/>
          <p:cNvSpPr txBox="1">
            <a:spLocks noGrp="1"/>
          </p:cNvSpPr>
          <p:nvPr>
            <p:ph type="ftr" idx="11"/>
          </p:nvPr>
        </p:nvSpPr>
        <p:spPr>
          <a:xfrm>
            <a:off x="0" y="9516039"/>
            <a:ext cx="2984871" cy="500936"/>
          </a:xfrm>
          <a:prstGeom prst="rect">
            <a:avLst/>
          </a:prstGeom>
          <a:noFill/>
          <a:ln>
            <a:noFill/>
          </a:ln>
        </p:spPr>
        <p:txBody>
          <a:bodyPr spcFirstLastPara="1" wrap="square" lIns="96600" tIns="48300" rIns="96600" bIns="48300" anchor="b" anchorCtr="0">
            <a:noAutofit/>
          </a:bodyPr>
          <a:lstStyle/>
          <a:p>
            <a:pPr marL="0" lvl="0" indent="0" algn="l" rtl="0">
              <a:spcBef>
                <a:spcPts val="0"/>
              </a:spcBef>
              <a:spcAft>
                <a:spcPts val="0"/>
              </a:spcAft>
              <a:buNone/>
            </a:pPr>
            <a:r>
              <a:rPr lang="en-GB"/>
              <a:t>www.rip.org.uk</a:t>
            </a:r>
            <a:endParaRPr/>
          </a:p>
        </p:txBody>
      </p:sp>
      <p:sp>
        <p:nvSpPr>
          <p:cNvPr id="206" name="Google Shape;206;p13:notes"/>
          <p:cNvSpPr txBox="1">
            <a:spLocks noGrp="1"/>
          </p:cNvSpPr>
          <p:nvPr>
            <p:ph type="sldNum" idx="12"/>
          </p:nvPr>
        </p:nvSpPr>
        <p:spPr>
          <a:xfrm>
            <a:off x="3901698" y="9516039"/>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4: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214" name="Google Shape;214;p14:notes"/>
          <p:cNvSpPr txBox="1">
            <a:spLocks noGrp="1"/>
          </p:cNvSpPr>
          <p:nvPr>
            <p:ph type="sldNum" idx="12"/>
          </p:nvPr>
        </p:nvSpPr>
        <p:spPr>
          <a:xfrm>
            <a:off x="3901698" y="9516039"/>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5: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224" name="Google Shape;224;p15:notes"/>
          <p:cNvSpPr txBox="1">
            <a:spLocks noGrp="1"/>
          </p:cNvSpPr>
          <p:nvPr>
            <p:ph type="sldNum" idx="12"/>
          </p:nvPr>
        </p:nvSpPr>
        <p:spPr>
          <a:xfrm>
            <a:off x="3901698" y="9516039"/>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6: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233" name="Google Shape;233;p16:notes"/>
          <p:cNvSpPr txBox="1">
            <a:spLocks noGrp="1"/>
          </p:cNvSpPr>
          <p:nvPr>
            <p:ph type="sldNum" idx="12"/>
          </p:nvPr>
        </p:nvSpPr>
        <p:spPr>
          <a:xfrm>
            <a:off x="3901698" y="9516039"/>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7: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7: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249" name="Google Shape;249;p17:notes"/>
          <p:cNvSpPr txBox="1">
            <a:spLocks noGrp="1"/>
          </p:cNvSpPr>
          <p:nvPr>
            <p:ph type="sldNum" idx="12"/>
          </p:nvPr>
        </p:nvSpPr>
        <p:spPr>
          <a:xfrm>
            <a:off x="3901698" y="9516039"/>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c7f16dec8d_1_0:notes"/>
          <p:cNvSpPr>
            <a:spLocks noGrp="1" noRot="1" noChangeAspect="1"/>
          </p:cNvSpPr>
          <p:nvPr>
            <p:ph type="sldImg" idx="2"/>
          </p:nvPr>
        </p:nvSpPr>
        <p:spPr>
          <a:xfrm>
            <a:off x="939800" y="750888"/>
            <a:ext cx="5008500" cy="3757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1c7f16dec8d_1_0:notes"/>
          <p:cNvSpPr txBox="1">
            <a:spLocks noGrp="1"/>
          </p:cNvSpPr>
          <p:nvPr>
            <p:ph type="body" idx="1"/>
          </p:nvPr>
        </p:nvSpPr>
        <p:spPr>
          <a:xfrm>
            <a:off x="688817" y="4758889"/>
            <a:ext cx="5510400" cy="4508400"/>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59" name="Google Shape;259;g1c7f16dec8d_1_0:notes"/>
          <p:cNvSpPr txBox="1">
            <a:spLocks noGrp="1"/>
          </p:cNvSpPr>
          <p:nvPr>
            <p:ph type="sldNum" idx="12"/>
          </p:nvPr>
        </p:nvSpPr>
        <p:spPr>
          <a:xfrm>
            <a:off x="3901698" y="9516039"/>
            <a:ext cx="2985000" cy="501000"/>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3: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70" name="Google Shape;270;p23: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939800" y="750888"/>
            <a:ext cx="5008500" cy="3757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8: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8: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279" name="Google Shape;279;p18:notes"/>
          <p:cNvSpPr txBox="1">
            <a:spLocks noGrp="1"/>
          </p:cNvSpPr>
          <p:nvPr>
            <p:ph type="sldNum" idx="12"/>
          </p:nvPr>
        </p:nvSpPr>
        <p:spPr>
          <a:xfrm>
            <a:off x="3901698" y="9516039"/>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9: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9: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289" name="Google Shape;289;p19:notes"/>
          <p:cNvSpPr txBox="1">
            <a:spLocks noGrp="1"/>
          </p:cNvSpPr>
          <p:nvPr>
            <p:ph type="sldNum" idx="12"/>
          </p:nvPr>
        </p:nvSpPr>
        <p:spPr>
          <a:xfrm>
            <a:off x="3901698" y="9516039"/>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0: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298" name="Google Shape;298;p20:notes"/>
          <p:cNvSpPr txBox="1">
            <a:spLocks noGrp="1"/>
          </p:cNvSpPr>
          <p:nvPr>
            <p:ph type="sldNum" idx="12"/>
          </p:nvPr>
        </p:nvSpPr>
        <p:spPr>
          <a:xfrm>
            <a:off x="3901698" y="9516039"/>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1: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1: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310" name="Google Shape;310;p21:notes"/>
          <p:cNvSpPr txBox="1">
            <a:spLocks noGrp="1"/>
          </p:cNvSpPr>
          <p:nvPr>
            <p:ph type="sldNum" idx="12"/>
          </p:nvPr>
        </p:nvSpPr>
        <p:spPr>
          <a:xfrm>
            <a:off x="3901698" y="9516039"/>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2: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18" name="Google Shape;318;p22: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4: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26" name="Google Shape;326;p3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bf7546d1a2_0_9: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35" name="Google Shape;335;g1bf7546d1a2_0_9:notes"/>
          <p:cNvSpPr>
            <a:spLocks noGrp="1" noRot="1" noChangeAspect="1"/>
          </p:cNvSpPr>
          <p:nvPr>
            <p:ph type="sldImg" idx="2"/>
          </p:nvPr>
        </p:nvSpPr>
        <p:spPr>
          <a:xfrm>
            <a:off x="939800" y="750888"/>
            <a:ext cx="5008500" cy="3757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bf7546d1a2_0_16: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43" name="Google Shape;343;g1bf7546d1a2_0_16:notes"/>
          <p:cNvSpPr>
            <a:spLocks noGrp="1" noRot="1" noChangeAspect="1"/>
          </p:cNvSpPr>
          <p:nvPr>
            <p:ph type="sldImg" idx="2"/>
          </p:nvPr>
        </p:nvSpPr>
        <p:spPr>
          <a:xfrm>
            <a:off x="939800" y="750888"/>
            <a:ext cx="5008500" cy="3757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bf7546d1a2_0_23: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52" name="Google Shape;352;g1bf7546d1a2_0_23:notes"/>
          <p:cNvSpPr>
            <a:spLocks noGrp="1" noRot="1" noChangeAspect="1"/>
          </p:cNvSpPr>
          <p:nvPr>
            <p:ph type="sldImg" idx="2"/>
          </p:nvPr>
        </p:nvSpPr>
        <p:spPr>
          <a:xfrm>
            <a:off x="939800" y="750888"/>
            <a:ext cx="5008500" cy="3757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bf7546d1a2_0_30: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60" name="Google Shape;360;g1bf7546d1a2_0_30:notes"/>
          <p:cNvSpPr>
            <a:spLocks noGrp="1" noRot="1" noChangeAspect="1"/>
          </p:cNvSpPr>
          <p:nvPr>
            <p:ph type="sldImg" idx="2"/>
          </p:nvPr>
        </p:nvSpPr>
        <p:spPr>
          <a:xfrm>
            <a:off x="939800" y="750888"/>
            <a:ext cx="5008500" cy="3757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bf7546d1a2_0_37: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69" name="Google Shape;369;g1bf7546d1a2_0_37:notes"/>
          <p:cNvSpPr>
            <a:spLocks noGrp="1" noRot="1" noChangeAspect="1"/>
          </p:cNvSpPr>
          <p:nvPr>
            <p:ph type="sldImg" idx="2"/>
          </p:nvPr>
        </p:nvSpPr>
        <p:spPr>
          <a:xfrm>
            <a:off x="939800" y="750888"/>
            <a:ext cx="5008500" cy="3757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bf7546d1a2_0_44: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77" name="Google Shape;377;g1bf7546d1a2_0_44:notes"/>
          <p:cNvSpPr>
            <a:spLocks noGrp="1" noRot="1" noChangeAspect="1"/>
          </p:cNvSpPr>
          <p:nvPr>
            <p:ph type="sldImg" idx="2"/>
          </p:nvPr>
        </p:nvSpPr>
        <p:spPr>
          <a:xfrm>
            <a:off x="939800" y="750888"/>
            <a:ext cx="5008500" cy="3757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c7f16dec8d_1_8: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85" name="Google Shape;385;g1c7f16dec8d_1_8:notes"/>
          <p:cNvSpPr>
            <a:spLocks noGrp="1" noRot="1" noChangeAspect="1"/>
          </p:cNvSpPr>
          <p:nvPr>
            <p:ph type="sldImg" idx="2"/>
          </p:nvPr>
        </p:nvSpPr>
        <p:spPr>
          <a:xfrm>
            <a:off x="939800" y="750888"/>
            <a:ext cx="5008500" cy="3757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bf7546d1a2_0_58:notes"/>
          <p:cNvSpPr txBox="1">
            <a:spLocks noGrp="1"/>
          </p:cNvSpPr>
          <p:nvPr>
            <p:ph type="body" idx="1"/>
          </p:nvPr>
        </p:nvSpPr>
        <p:spPr>
          <a:xfrm>
            <a:off x="688817" y="4758889"/>
            <a:ext cx="5510400" cy="4508400"/>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393" name="Google Shape;393;g1bf7546d1a2_0_58:notes"/>
          <p:cNvSpPr>
            <a:spLocks noGrp="1" noRot="1" noChangeAspect="1"/>
          </p:cNvSpPr>
          <p:nvPr>
            <p:ph type="sldImg" idx="2"/>
          </p:nvPr>
        </p:nvSpPr>
        <p:spPr>
          <a:xfrm>
            <a:off x="939800" y="750888"/>
            <a:ext cx="5008500" cy="3757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124" name="Google Shape;124;p5:notes"/>
          <p:cNvSpPr txBox="1">
            <a:spLocks noGrp="1"/>
          </p:cNvSpPr>
          <p:nvPr>
            <p:ph type="sldNum" idx="12"/>
          </p:nvPr>
        </p:nvSpPr>
        <p:spPr>
          <a:xfrm>
            <a:off x="3901698" y="9516039"/>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0" name="Google Shape;140;p7: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1" name="Google Shape;141;p7:notes"/>
          <p:cNvSpPr txBox="1">
            <a:spLocks noGrp="1"/>
          </p:cNvSpPr>
          <p:nvPr>
            <p:ph type="sldNum" idx="12"/>
          </p:nvPr>
        </p:nvSpPr>
        <p:spPr>
          <a:xfrm>
            <a:off x="3901698" y="9516039"/>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8817" y="4758889"/>
            <a:ext cx="5510530" cy="4508421"/>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a:spLocks noGrp="1" noRot="1" noChangeAspect="1"/>
          </p:cNvSpPr>
          <p:nvPr>
            <p:ph type="sldImg" idx="2"/>
          </p:nvPr>
        </p:nvSpPr>
        <p:spPr>
          <a:xfrm>
            <a:off x="939800" y="750888"/>
            <a:ext cx="5008563" cy="37576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a:spLocks noGrp="1"/>
          </p:cNvSpPr>
          <p:nvPr>
            <p:ph type="body" idx="1"/>
          </p:nvPr>
        </p:nvSpPr>
        <p:spPr>
          <a:xfrm>
            <a:off x="688817" y="4758889"/>
            <a:ext cx="5510530" cy="4508421"/>
          </a:xfrm>
          <a:prstGeom prst="rect">
            <a:avLst/>
          </a:prstGeom>
          <a:noFill/>
          <a:ln>
            <a:noFill/>
          </a:ln>
        </p:spPr>
        <p:txBody>
          <a:bodyPr spcFirstLastPara="1" wrap="square" lIns="96600" tIns="48300" rIns="96600" bIns="48300" anchor="t" anchorCtr="0">
            <a:normAutofit/>
          </a:bodyPr>
          <a:lstStyle/>
          <a:p>
            <a:pPr marL="0" lvl="0" indent="0" algn="l" rtl="0">
              <a:spcBef>
                <a:spcPts val="0"/>
              </a:spcBef>
              <a:spcAft>
                <a:spcPts val="0"/>
              </a:spcAft>
              <a:buNone/>
            </a:pPr>
            <a:endParaRPr/>
          </a:p>
        </p:txBody>
      </p:sp>
      <p:sp>
        <p:nvSpPr>
          <p:cNvPr id="162" name="Google Shape;162;p9:notes"/>
          <p:cNvSpPr txBox="1">
            <a:spLocks noGrp="1"/>
          </p:cNvSpPr>
          <p:nvPr>
            <p:ph type="sldNum" idx="12"/>
          </p:nvPr>
        </p:nvSpPr>
        <p:spPr>
          <a:xfrm>
            <a:off x="3901698" y="9516039"/>
            <a:ext cx="2984871" cy="500936"/>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6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7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7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7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7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3 Text Slide">
  <p:cSld name="2/3 Text Slide">
    <p:spTree>
      <p:nvGrpSpPr>
        <p:cNvPr id="1" name="Shape 27"/>
        <p:cNvGrpSpPr/>
        <p:nvPr/>
      </p:nvGrpSpPr>
      <p:grpSpPr>
        <a:xfrm>
          <a:off x="0" y="0"/>
          <a:ext cx="0" cy="0"/>
          <a:chOff x="0" y="0"/>
          <a:chExt cx="0" cy="0"/>
        </a:xfrm>
      </p:grpSpPr>
      <p:sp>
        <p:nvSpPr>
          <p:cNvPr id="28" name="Google Shape;28;p67"/>
          <p:cNvSpPr txBox="1">
            <a:spLocks noGrp="1"/>
          </p:cNvSpPr>
          <p:nvPr>
            <p:ph type="body" idx="1"/>
          </p:nvPr>
        </p:nvSpPr>
        <p:spPr>
          <a:xfrm>
            <a:off x="457200" y="1600200"/>
            <a:ext cx="2811335" cy="3763707"/>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vl1pPr>
            <a:lvl2pPr marL="914400" lvl="1" indent="-342900" algn="l">
              <a:spcBef>
                <a:spcPts val="360"/>
              </a:spcBef>
              <a:spcAft>
                <a:spcPts val="0"/>
              </a:spcAft>
              <a:buClr>
                <a:schemeClr val="dk1"/>
              </a:buClr>
              <a:buSzPts val="1800"/>
              <a:buChar char="–"/>
              <a:defRPr sz="1800"/>
            </a:lvl2pPr>
            <a:lvl3pPr marL="1371600" lvl="2" indent="-330200" algn="l">
              <a:spcBef>
                <a:spcPts val="320"/>
              </a:spcBef>
              <a:spcAft>
                <a:spcPts val="0"/>
              </a:spcAft>
              <a:buClr>
                <a:schemeClr val="dk1"/>
              </a:buClr>
              <a:buSzPts val="1600"/>
              <a:buChar char="•"/>
              <a:defRPr sz="16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9" name="Google Shape;29;p67"/>
          <p:cNvSpPr txBox="1">
            <a:spLocks noGrp="1"/>
          </p:cNvSpPr>
          <p:nvPr>
            <p:ph type="body" idx="2"/>
          </p:nvPr>
        </p:nvSpPr>
        <p:spPr>
          <a:xfrm>
            <a:off x="3378131" y="1600200"/>
            <a:ext cx="5308669" cy="3763707"/>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 name="Google Shape;30;p67"/>
          <p:cNvSpPr txBox="1">
            <a:spLocks noGrp="1"/>
          </p:cNvSpPr>
          <p:nvPr>
            <p:ph type="title"/>
          </p:nvPr>
        </p:nvSpPr>
        <p:spPr>
          <a:xfrm>
            <a:off x="457200" y="274639"/>
            <a:ext cx="8229600" cy="357167"/>
          </a:xfrm>
          <a:prstGeom prst="rect">
            <a:avLst/>
          </a:prstGeom>
          <a:noFill/>
          <a:ln>
            <a:noFill/>
          </a:ln>
        </p:spPr>
        <p:txBody>
          <a:bodyPr spcFirstLastPara="1" wrap="square" lIns="0" tIns="0" rIns="0" bIns="0" anchor="ctr" anchorCtr="0">
            <a:normAutofit/>
          </a:bodyPr>
          <a:lstStyle>
            <a:lvl1pPr lvl="0" algn="l">
              <a:spcBef>
                <a:spcPts val="0"/>
              </a:spcBef>
              <a:spcAft>
                <a:spcPts val="0"/>
              </a:spcAft>
              <a:buClr>
                <a:schemeClr val="dk1"/>
              </a:buClr>
              <a:buSzPts val="2000"/>
              <a:buFont typeface="Verdana"/>
              <a:buNone/>
              <a:defRPr sz="2000" b="1">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6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
        <p:cNvGrpSpPr/>
        <p:nvPr/>
      </p:nvGrpSpPr>
      <p:grpSpPr>
        <a:xfrm>
          <a:off x="0" y="0"/>
          <a:ext cx="0" cy="0"/>
          <a:chOff x="0" y="0"/>
          <a:chExt cx="0" cy="0"/>
        </a:xfrm>
      </p:grpSpPr>
      <p:sp>
        <p:nvSpPr>
          <p:cNvPr id="43" name="Google Shape;43;p7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0"/>
          <p:cNvSpPr>
            <a:spLocks noGrp="1"/>
          </p:cNvSpPr>
          <p:nvPr>
            <p:ph type="pic" idx="2"/>
          </p:nvPr>
        </p:nvSpPr>
        <p:spPr>
          <a:xfrm>
            <a:off x="1792288" y="612775"/>
            <a:ext cx="5486400" cy="4114800"/>
          </a:xfrm>
          <a:prstGeom prst="rect">
            <a:avLst/>
          </a:prstGeom>
          <a:noFill/>
          <a:ln>
            <a:noFill/>
          </a:ln>
        </p:spPr>
      </p:sp>
      <p:sp>
        <p:nvSpPr>
          <p:cNvPr id="45" name="Google Shape;45;p7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6" name="Google Shape;46;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7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2" name="Google Shape;52;p7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3" name="Google Shape;53;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sp>
        <p:nvSpPr>
          <p:cNvPr id="57" name="Google Shape;57;p7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9" name="Google Shape;59;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7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5" name="Google Shape;65;p7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6" name="Google Shape;66;p7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7" name="Google Shape;67;p7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8" name="Google Shape;68;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gov.uk/government/publications/send-code-of-practice-0-to-2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ipsea.org.uk/making-a-request-for-an-ehc-needs-assessmen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
          <p:cNvSpPr/>
          <p:nvPr/>
        </p:nvSpPr>
        <p:spPr>
          <a:xfrm>
            <a:off x="152400" y="152400"/>
            <a:ext cx="8839200" cy="6553200"/>
          </a:xfrm>
          <a:prstGeom prst="rect">
            <a:avLst/>
          </a:prstGeom>
          <a:solidFill>
            <a:schemeClr val="lt1"/>
          </a:solidFill>
          <a:ln w="25400" cap="flat" cmpd="sng">
            <a:solidFill>
              <a:srgbClr val="C00000"/>
            </a:solidFill>
            <a:prstDash val="solid"/>
            <a:round/>
            <a:headEnd type="none" w="sm" len="sm"/>
            <a:tailEnd type="none" w="sm" len="sm"/>
          </a:ln>
          <a:effectLst>
            <a:outerShdw blurRad="57150" dist="19050" dir="5400000" algn="bl" rotWithShape="0">
              <a:srgbClr val="000000">
                <a:alpha val="50000"/>
              </a:srgbClr>
            </a:outerShdw>
            <a:reflection endPos="20000" dist="38100" dir="5400000" fadeDir="5400012"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txBox="1">
            <a:spLocks noGrp="1"/>
          </p:cNvSpPr>
          <p:nvPr>
            <p:ph type="ctrTitle"/>
          </p:nvPr>
        </p:nvSpPr>
        <p:spPr>
          <a:xfrm>
            <a:off x="603860" y="2590800"/>
            <a:ext cx="7936280" cy="228917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GB" sz="3600" b="1"/>
              <a:t>EHCPS Needs Assessment Process</a:t>
            </a:r>
            <a:br>
              <a:rPr lang="en-GB" b="1"/>
            </a:br>
            <a:br>
              <a:rPr lang="en-GB" b="1"/>
            </a:br>
            <a:r>
              <a:rPr lang="en-GB" sz="3200" b="1"/>
              <a:t>Parents and Carers Workshop</a:t>
            </a:r>
            <a:br>
              <a:rPr lang="en-GB" b="0"/>
            </a:br>
            <a:endParaRPr/>
          </a:p>
        </p:txBody>
      </p:sp>
      <p:sp>
        <p:nvSpPr>
          <p:cNvPr id="94" name="Google Shape;94;p1"/>
          <p:cNvSpPr txBox="1">
            <a:spLocks noGrp="1"/>
          </p:cNvSpPr>
          <p:nvPr>
            <p:ph type="subTitle" idx="1"/>
          </p:nvPr>
        </p:nvSpPr>
        <p:spPr>
          <a:xfrm>
            <a:off x="1295400" y="4953000"/>
            <a:ext cx="6400800" cy="1295400"/>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spcBef>
                <a:spcPts val="0"/>
              </a:spcBef>
              <a:spcAft>
                <a:spcPts val="0"/>
              </a:spcAft>
              <a:buClr>
                <a:srgbClr val="888888"/>
              </a:buClr>
              <a:buSzPct val="100000"/>
              <a:buNone/>
            </a:pPr>
            <a:endParaRPr b="0"/>
          </a:p>
          <a:p>
            <a:pPr marL="0" lvl="0" indent="0" algn="ctr" rtl="0">
              <a:spcBef>
                <a:spcPts val="399"/>
              </a:spcBef>
              <a:spcAft>
                <a:spcPts val="0"/>
              </a:spcAft>
              <a:buClr>
                <a:srgbClr val="888888"/>
              </a:buClr>
              <a:buSzPct val="100000"/>
              <a:buNone/>
            </a:pPr>
            <a:r>
              <a:rPr lang="en-GB" sz="4200" b="0"/>
              <a:t>Bexley Voice </a:t>
            </a:r>
            <a:br>
              <a:rPr lang="en-GB" sz="4200" b="0"/>
            </a:br>
            <a:r>
              <a:rPr lang="en-GB" sz="4200"/>
              <a:t>January</a:t>
            </a:r>
            <a:r>
              <a:rPr lang="en-GB" sz="4200" b="0"/>
              <a:t> 202</a:t>
            </a:r>
            <a:r>
              <a:rPr lang="en-GB" sz="4200"/>
              <a:t>3</a:t>
            </a:r>
            <a:endParaRPr/>
          </a:p>
          <a:p>
            <a:pPr marL="0" lvl="0" indent="0" algn="ctr" rtl="0">
              <a:spcBef>
                <a:spcPts val="313"/>
              </a:spcBef>
              <a:spcAft>
                <a:spcPts val="0"/>
              </a:spcAft>
              <a:buClr>
                <a:srgbClr val="888888"/>
              </a:buClr>
              <a:buSzPct val="100000"/>
              <a:buNone/>
            </a:pPr>
            <a:r>
              <a:rPr lang="en-GB" sz="3300" b="1"/>
              <a:t> Juli, Stacey and Janine</a:t>
            </a:r>
            <a:br>
              <a:rPr lang="en-GB" sz="1400" b="1"/>
            </a:br>
            <a:endParaRPr sz="1400" b="1"/>
          </a:p>
        </p:txBody>
      </p:sp>
      <p:pic>
        <p:nvPicPr>
          <p:cNvPr id="95" name="Google Shape;95;p1"/>
          <p:cNvPicPr preferRelativeResize="0"/>
          <p:nvPr/>
        </p:nvPicPr>
        <p:blipFill rotWithShape="1">
          <a:blip r:embed="rId3">
            <a:alphaModFix/>
          </a:blip>
          <a:srcRect/>
          <a:stretch/>
        </p:blipFill>
        <p:spPr>
          <a:xfrm>
            <a:off x="2876550" y="171141"/>
            <a:ext cx="3238500" cy="1943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0"/>
          <p:cNvSpPr txBox="1">
            <a:spLocks noGrp="1"/>
          </p:cNvSpPr>
          <p:nvPr>
            <p:ph type="title" idx="4294967295"/>
          </p:nvPr>
        </p:nvSpPr>
        <p:spPr>
          <a:xfrm>
            <a:off x="685800" y="274638"/>
            <a:ext cx="8001000"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GB" b="0"/>
              <a:t> </a:t>
            </a:r>
            <a:r>
              <a:rPr lang="en-GB" sz="3550" b="0"/>
              <a:t>Section 1:- </a:t>
            </a:r>
            <a:r>
              <a:rPr lang="en-GB" sz="3200"/>
              <a:t>Child/Young Person’s Information - p5</a:t>
            </a:r>
            <a:endParaRPr/>
          </a:p>
        </p:txBody>
      </p:sp>
      <p:sp>
        <p:nvSpPr>
          <p:cNvPr id="177" name="Google Shape;177;p10"/>
          <p:cNvSpPr txBox="1">
            <a:spLocks noGrp="1"/>
          </p:cNvSpPr>
          <p:nvPr>
            <p:ph type="body" idx="4294967295"/>
          </p:nvPr>
        </p:nvSpPr>
        <p:spPr>
          <a:xfrm>
            <a:off x="684225" y="1557352"/>
            <a:ext cx="8075700" cy="1577100"/>
          </a:xfrm>
          <a:prstGeom prst="rect">
            <a:avLst/>
          </a:prstGeom>
          <a:noFill/>
          <a:ln>
            <a:noFill/>
          </a:ln>
        </p:spPr>
        <p:txBody>
          <a:bodyPr spcFirstLastPara="1" wrap="square" lIns="91425" tIns="45700" rIns="91425" bIns="45700" anchor="t" anchorCtr="0">
            <a:normAutofit fontScale="92500" lnSpcReduction="20000"/>
          </a:bodyPr>
          <a:lstStyle/>
          <a:p>
            <a:pPr marL="342900" lvl="0" indent="-215900" algn="l" rtl="0">
              <a:spcBef>
                <a:spcPts val="0"/>
              </a:spcBef>
              <a:spcAft>
                <a:spcPts val="0"/>
              </a:spcAft>
              <a:buClr>
                <a:schemeClr val="dk1"/>
              </a:buClr>
              <a:buSzPct val="100000"/>
              <a:buNone/>
            </a:pPr>
            <a:endParaRPr sz="2000" b="0" u="sng"/>
          </a:p>
          <a:p>
            <a:pPr marL="342900" lvl="0" indent="-215900" algn="l" rtl="0">
              <a:spcBef>
                <a:spcPts val="400"/>
              </a:spcBef>
              <a:spcAft>
                <a:spcPts val="0"/>
              </a:spcAft>
              <a:buClr>
                <a:schemeClr val="dk1"/>
              </a:buClr>
              <a:buSzPct val="100000"/>
              <a:buNone/>
            </a:pPr>
            <a:endParaRPr sz="2000" u="sng"/>
          </a:p>
          <a:p>
            <a:pPr marL="342900" lvl="0" indent="-367474" algn="l" rtl="0">
              <a:spcBef>
                <a:spcPts val="400"/>
              </a:spcBef>
              <a:spcAft>
                <a:spcPts val="0"/>
              </a:spcAft>
              <a:buClr>
                <a:schemeClr val="dk1"/>
              </a:buClr>
              <a:buSzPct val="100000"/>
              <a:buChar char="•"/>
            </a:pPr>
            <a:r>
              <a:rPr lang="en-GB" sz="2580">
                <a:latin typeface="Arial"/>
                <a:ea typeface="Arial"/>
                <a:cs typeface="Arial"/>
                <a:sym typeface="Arial"/>
              </a:rPr>
              <a:t>General information to identify the child and if they are a Bexley resident.   </a:t>
            </a:r>
            <a:endParaRPr sz="2580">
              <a:latin typeface="Arial"/>
              <a:ea typeface="Arial"/>
              <a:cs typeface="Arial"/>
              <a:sym typeface="Arial"/>
            </a:endParaRPr>
          </a:p>
          <a:p>
            <a:pPr marL="0" lvl="0" indent="0" algn="l" rtl="0">
              <a:spcBef>
                <a:spcPts val="400"/>
              </a:spcBef>
              <a:spcAft>
                <a:spcPts val="0"/>
              </a:spcAft>
              <a:buNone/>
            </a:pPr>
            <a:endParaRPr sz="2580">
              <a:latin typeface="Arial"/>
              <a:ea typeface="Arial"/>
              <a:cs typeface="Arial"/>
              <a:sym typeface="Arial"/>
            </a:endParaRPr>
          </a:p>
        </p:txBody>
      </p:sp>
      <p:sp>
        <p:nvSpPr>
          <p:cNvPr id="178" name="Google Shape;178;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10</a:t>
            </a:fld>
            <a:endParaRPr/>
          </a:p>
        </p:txBody>
      </p:sp>
      <p:pic>
        <p:nvPicPr>
          <p:cNvPr id="179" name="Google Shape;179;p10"/>
          <p:cNvPicPr preferRelativeResize="0"/>
          <p:nvPr/>
        </p:nvPicPr>
        <p:blipFill rotWithShape="1">
          <a:blip r:embed="rId3">
            <a:alphaModFix/>
          </a:blip>
          <a:srcRect/>
          <a:stretch/>
        </p:blipFill>
        <p:spPr>
          <a:xfrm>
            <a:off x="7239000" y="5746313"/>
            <a:ext cx="1085850" cy="651510"/>
          </a:xfrm>
          <a:prstGeom prst="rect">
            <a:avLst/>
          </a:prstGeom>
          <a:noFill/>
          <a:ln>
            <a:noFill/>
          </a:ln>
        </p:spPr>
      </p:pic>
      <p:pic>
        <p:nvPicPr>
          <p:cNvPr id="180" name="Google Shape;180;p10"/>
          <p:cNvPicPr preferRelativeResize="0"/>
          <p:nvPr/>
        </p:nvPicPr>
        <p:blipFill>
          <a:blip r:embed="rId4">
            <a:alphaModFix/>
          </a:blip>
          <a:stretch>
            <a:fillRect/>
          </a:stretch>
        </p:blipFill>
        <p:spPr>
          <a:xfrm>
            <a:off x="1029930" y="3745875"/>
            <a:ext cx="1890125" cy="1461898"/>
          </a:xfrm>
          <a:prstGeom prst="rect">
            <a:avLst/>
          </a:prstGeom>
          <a:noFill/>
          <a:ln>
            <a:noFill/>
          </a:ln>
        </p:spPr>
      </p:pic>
      <p:pic>
        <p:nvPicPr>
          <p:cNvPr id="181" name="Google Shape;181;p10"/>
          <p:cNvPicPr preferRelativeResize="0"/>
          <p:nvPr/>
        </p:nvPicPr>
        <p:blipFill>
          <a:blip r:embed="rId5">
            <a:alphaModFix/>
          </a:blip>
          <a:stretch>
            <a:fillRect/>
          </a:stretch>
        </p:blipFill>
        <p:spPr>
          <a:xfrm>
            <a:off x="4848196" y="3510045"/>
            <a:ext cx="2803150" cy="1577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1"/>
          <p:cNvSpPr txBox="1">
            <a:spLocks noGrp="1"/>
          </p:cNvSpPr>
          <p:nvPr>
            <p:ph type="title" idx="4294967295"/>
          </p:nvPr>
        </p:nvSpPr>
        <p:spPr>
          <a:xfrm>
            <a:off x="684212" y="274638"/>
            <a:ext cx="8002500"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0"/>
              <a:t> </a:t>
            </a:r>
            <a:r>
              <a:rPr lang="en-GB" sz="3200"/>
              <a:t>Section 2:- Parent Carer Information - p6</a:t>
            </a:r>
            <a:endParaRPr/>
          </a:p>
        </p:txBody>
      </p:sp>
      <p:sp>
        <p:nvSpPr>
          <p:cNvPr id="188" name="Google Shape;188;p11"/>
          <p:cNvSpPr txBox="1">
            <a:spLocks noGrp="1"/>
          </p:cNvSpPr>
          <p:nvPr>
            <p:ph type="body" idx="4294967295"/>
          </p:nvPr>
        </p:nvSpPr>
        <p:spPr>
          <a:xfrm>
            <a:off x="684200" y="2169553"/>
            <a:ext cx="8103300" cy="2896200"/>
          </a:xfrm>
          <a:prstGeom prst="rect">
            <a:avLst/>
          </a:prstGeom>
          <a:noFill/>
          <a:ln>
            <a:noFill/>
          </a:ln>
        </p:spPr>
        <p:txBody>
          <a:bodyPr spcFirstLastPara="1" wrap="square" lIns="91425" tIns="45700" rIns="91425" bIns="45700" anchor="t" anchorCtr="0">
            <a:noAutofit/>
          </a:bodyPr>
          <a:lstStyle/>
          <a:p>
            <a:pPr marL="342900" lvl="0" indent="-340677" algn="l" rtl="0">
              <a:spcBef>
                <a:spcPts val="0"/>
              </a:spcBef>
              <a:spcAft>
                <a:spcPts val="0"/>
              </a:spcAft>
              <a:buClr>
                <a:schemeClr val="dk1"/>
              </a:buClr>
              <a:buSzPts val="2000"/>
              <a:buChar char="•"/>
            </a:pPr>
            <a:r>
              <a:rPr lang="en-GB" sz="2000">
                <a:latin typeface="Arial"/>
                <a:ea typeface="Arial"/>
                <a:cs typeface="Arial"/>
                <a:sym typeface="Arial"/>
              </a:rPr>
              <a:t>Space for 2 carers details</a:t>
            </a:r>
            <a:endParaRPr sz="2000">
              <a:latin typeface="Arial"/>
              <a:ea typeface="Arial"/>
              <a:cs typeface="Arial"/>
              <a:sym typeface="Arial"/>
            </a:endParaRPr>
          </a:p>
          <a:p>
            <a:pPr marL="0" lvl="0" indent="0" algn="l" rtl="0">
              <a:spcBef>
                <a:spcPts val="0"/>
              </a:spcBef>
              <a:spcAft>
                <a:spcPts val="0"/>
              </a:spcAft>
              <a:buNone/>
            </a:pPr>
            <a:endParaRPr sz="2000">
              <a:latin typeface="Arial"/>
              <a:ea typeface="Arial"/>
              <a:cs typeface="Arial"/>
              <a:sym typeface="Arial"/>
            </a:endParaRPr>
          </a:p>
          <a:p>
            <a:pPr marL="342900" lvl="0" indent="-340677" algn="l" rtl="0">
              <a:spcBef>
                <a:spcPts val="0"/>
              </a:spcBef>
              <a:spcAft>
                <a:spcPts val="0"/>
              </a:spcAft>
              <a:buClr>
                <a:schemeClr val="dk1"/>
              </a:buClr>
              <a:buSzPts val="2000"/>
              <a:buChar char="•"/>
            </a:pPr>
            <a:r>
              <a:rPr lang="en-GB" sz="2000">
                <a:latin typeface="Arial"/>
                <a:ea typeface="Arial"/>
                <a:cs typeface="Arial"/>
                <a:sym typeface="Arial"/>
              </a:rPr>
              <a:t>Asks if you have any needs regarding support to access the process.</a:t>
            </a:r>
            <a:endParaRPr sz="2000">
              <a:latin typeface="Arial"/>
              <a:ea typeface="Arial"/>
              <a:cs typeface="Arial"/>
              <a:sym typeface="Arial"/>
            </a:endParaRPr>
          </a:p>
          <a:p>
            <a:pPr marL="342900" lvl="0" indent="0" algn="l" rtl="0">
              <a:spcBef>
                <a:spcPts val="0"/>
              </a:spcBef>
              <a:spcAft>
                <a:spcPts val="0"/>
              </a:spcAft>
              <a:buNone/>
            </a:pPr>
            <a:endParaRPr sz="2000">
              <a:latin typeface="Arial"/>
              <a:ea typeface="Arial"/>
              <a:cs typeface="Arial"/>
              <a:sym typeface="Arial"/>
            </a:endParaRPr>
          </a:p>
          <a:p>
            <a:pPr marL="342900" lvl="0" indent="-340677" algn="l" rtl="0">
              <a:spcBef>
                <a:spcPts val="407"/>
              </a:spcBef>
              <a:spcAft>
                <a:spcPts val="0"/>
              </a:spcAft>
              <a:buClr>
                <a:schemeClr val="dk1"/>
              </a:buClr>
              <a:buSzPts val="2000"/>
              <a:buChar char="•"/>
            </a:pPr>
            <a:r>
              <a:rPr lang="en-GB" sz="2000">
                <a:latin typeface="Arial"/>
                <a:ea typeface="Arial"/>
                <a:cs typeface="Arial"/>
                <a:sym typeface="Arial"/>
              </a:rPr>
              <a:t>And primary language (translation support available if agreement to assess) </a:t>
            </a:r>
            <a:endParaRPr sz="2000">
              <a:latin typeface="Arial"/>
              <a:ea typeface="Arial"/>
              <a:cs typeface="Arial"/>
              <a:sym typeface="Arial"/>
            </a:endParaRPr>
          </a:p>
          <a:p>
            <a:pPr marL="0" lvl="0" indent="0" algn="l" rtl="0">
              <a:spcBef>
                <a:spcPts val="407"/>
              </a:spcBef>
              <a:spcAft>
                <a:spcPts val="0"/>
              </a:spcAft>
              <a:buClr>
                <a:schemeClr val="dk1"/>
              </a:buClr>
              <a:buSzPts val="2200"/>
              <a:buNone/>
            </a:pPr>
            <a:endParaRPr sz="1800">
              <a:solidFill>
                <a:srgbClr val="C00000"/>
              </a:solidFill>
            </a:endParaRPr>
          </a:p>
          <a:p>
            <a:pPr marL="0" lvl="0" indent="0" algn="l" rtl="0">
              <a:spcBef>
                <a:spcPts val="407"/>
              </a:spcBef>
              <a:spcAft>
                <a:spcPts val="0"/>
              </a:spcAft>
              <a:buClr>
                <a:srgbClr val="C00000"/>
              </a:buClr>
              <a:buSzPts val="2200"/>
              <a:buNone/>
            </a:pPr>
            <a:endParaRPr sz="1800"/>
          </a:p>
          <a:p>
            <a:pPr marL="342900" lvl="0" indent="-213677" algn="l" rtl="0">
              <a:spcBef>
                <a:spcPts val="407"/>
              </a:spcBef>
              <a:spcAft>
                <a:spcPts val="0"/>
              </a:spcAft>
              <a:buClr>
                <a:schemeClr val="dk1"/>
              </a:buClr>
              <a:buSzPts val="2200"/>
              <a:buNone/>
            </a:pPr>
            <a:endParaRPr sz="1800" b="0"/>
          </a:p>
          <a:p>
            <a:pPr marL="0" lvl="0" indent="0" algn="l" rtl="0">
              <a:spcBef>
                <a:spcPts val="444"/>
              </a:spcBef>
              <a:spcAft>
                <a:spcPts val="0"/>
              </a:spcAft>
              <a:buClr>
                <a:schemeClr val="dk1"/>
              </a:buClr>
              <a:buSzPts val="2400"/>
              <a:buFont typeface="Noto Sans Symbols"/>
              <a:buNone/>
            </a:pPr>
            <a:r>
              <a:rPr lang="en-GB" sz="1800" b="0"/>
              <a:t>	</a:t>
            </a:r>
            <a:endParaRPr sz="1800"/>
          </a:p>
          <a:p>
            <a:pPr marL="0" lvl="0" indent="0" algn="l" rtl="0">
              <a:spcBef>
                <a:spcPts val="444"/>
              </a:spcBef>
              <a:spcAft>
                <a:spcPts val="0"/>
              </a:spcAft>
              <a:buClr>
                <a:schemeClr val="dk1"/>
              </a:buClr>
              <a:buSzPts val="2400"/>
              <a:buFont typeface="Noto Sans Symbols"/>
              <a:buNone/>
            </a:pPr>
            <a:endParaRPr sz="1800" b="0"/>
          </a:p>
          <a:p>
            <a:pPr marL="342900" lvl="0" indent="-201930" algn="l" rtl="0">
              <a:lnSpc>
                <a:spcPct val="80000"/>
              </a:lnSpc>
              <a:spcBef>
                <a:spcPts val="444"/>
              </a:spcBef>
              <a:spcAft>
                <a:spcPts val="0"/>
              </a:spcAft>
              <a:buClr>
                <a:schemeClr val="dk1"/>
              </a:buClr>
              <a:buSzPts val="2400"/>
              <a:buFont typeface="Arial"/>
              <a:buNone/>
            </a:pPr>
            <a:endParaRPr sz="1800" b="0"/>
          </a:p>
        </p:txBody>
      </p:sp>
      <p:sp>
        <p:nvSpPr>
          <p:cNvPr id="189" name="Google Shape;189;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11</a:t>
            </a:fld>
            <a:endParaRPr/>
          </a:p>
        </p:txBody>
      </p:sp>
      <p:pic>
        <p:nvPicPr>
          <p:cNvPr id="190" name="Google Shape;190;p11"/>
          <p:cNvPicPr preferRelativeResize="0"/>
          <p:nvPr/>
        </p:nvPicPr>
        <p:blipFill rotWithShape="1">
          <a:blip r:embed="rId3">
            <a:alphaModFix/>
          </a:blip>
          <a:srcRect/>
          <a:stretch/>
        </p:blipFill>
        <p:spPr>
          <a:xfrm>
            <a:off x="7239000" y="5746313"/>
            <a:ext cx="1085850" cy="651510"/>
          </a:xfrm>
          <a:prstGeom prst="rect">
            <a:avLst/>
          </a:prstGeom>
          <a:noFill/>
          <a:ln>
            <a:noFill/>
          </a:ln>
        </p:spPr>
      </p:pic>
      <p:pic>
        <p:nvPicPr>
          <p:cNvPr id="191" name="Google Shape;191;p11"/>
          <p:cNvPicPr preferRelativeResize="0"/>
          <p:nvPr/>
        </p:nvPicPr>
        <p:blipFill>
          <a:blip r:embed="rId4">
            <a:alphaModFix/>
          </a:blip>
          <a:stretch>
            <a:fillRect/>
          </a:stretch>
        </p:blipFill>
        <p:spPr>
          <a:xfrm>
            <a:off x="3094650" y="4569925"/>
            <a:ext cx="2195300" cy="1659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2"/>
          <p:cNvSpPr txBox="1">
            <a:spLocks noGrp="1"/>
          </p:cNvSpPr>
          <p:nvPr>
            <p:ph type="title" idx="4294967295"/>
          </p:nvPr>
        </p:nvSpPr>
        <p:spPr>
          <a:xfrm>
            <a:off x="684212" y="274638"/>
            <a:ext cx="8002588"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0"/>
              <a:t> </a:t>
            </a:r>
            <a:r>
              <a:rPr lang="en-GB" sz="3200"/>
              <a:t>Section 3: - Other Parental Responsibility p7</a:t>
            </a:r>
            <a:endParaRPr/>
          </a:p>
        </p:txBody>
      </p:sp>
      <p:sp>
        <p:nvSpPr>
          <p:cNvPr id="198" name="Google Shape;198;p12"/>
          <p:cNvSpPr txBox="1">
            <a:spLocks noGrp="1"/>
          </p:cNvSpPr>
          <p:nvPr>
            <p:ph type="body" idx="4294967295"/>
          </p:nvPr>
        </p:nvSpPr>
        <p:spPr>
          <a:xfrm>
            <a:off x="684213" y="1981200"/>
            <a:ext cx="8075612" cy="389731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sz="2000">
                <a:latin typeface="Arial"/>
                <a:ea typeface="Arial"/>
                <a:cs typeface="Arial"/>
                <a:sym typeface="Arial"/>
              </a:rPr>
              <a:t>This section explores and captures information on other adults with parental responsibility for your child/ young person.  </a:t>
            </a:r>
            <a:r>
              <a:rPr lang="en-GB" sz="3400">
                <a:latin typeface="Arial"/>
                <a:ea typeface="Arial"/>
                <a:cs typeface="Arial"/>
                <a:sym typeface="Arial"/>
              </a:rPr>
              <a:t> </a:t>
            </a:r>
            <a:endParaRPr sz="3400">
              <a:latin typeface="Arial"/>
              <a:ea typeface="Arial"/>
              <a:cs typeface="Arial"/>
              <a:sym typeface="Arial"/>
            </a:endParaRPr>
          </a:p>
          <a:p>
            <a:pPr marL="0" lvl="0" indent="0" algn="l" rtl="0">
              <a:spcBef>
                <a:spcPts val="480"/>
              </a:spcBef>
              <a:spcAft>
                <a:spcPts val="0"/>
              </a:spcAft>
              <a:buClr>
                <a:schemeClr val="dk1"/>
              </a:buClr>
              <a:buSzPts val="2400"/>
              <a:buFont typeface="Noto Sans Symbols"/>
              <a:buNone/>
            </a:pPr>
            <a:endParaRPr sz="2600">
              <a:latin typeface="Arial"/>
              <a:ea typeface="Arial"/>
              <a:cs typeface="Arial"/>
              <a:sym typeface="Arial"/>
            </a:endParaRPr>
          </a:p>
          <a:p>
            <a:pPr marL="0" lvl="0" indent="0" algn="l" rtl="0">
              <a:spcBef>
                <a:spcPts val="480"/>
              </a:spcBef>
              <a:spcAft>
                <a:spcPts val="0"/>
              </a:spcAft>
              <a:buClr>
                <a:schemeClr val="dk1"/>
              </a:buClr>
              <a:buSzPts val="2400"/>
              <a:buFont typeface="Noto Sans Symbols"/>
              <a:buNone/>
            </a:pPr>
            <a:endParaRPr sz="2400" b="0"/>
          </a:p>
          <a:p>
            <a:pPr marL="342900" lvl="0" indent="-190500" algn="l" rtl="0">
              <a:lnSpc>
                <a:spcPct val="80000"/>
              </a:lnSpc>
              <a:spcBef>
                <a:spcPts val="480"/>
              </a:spcBef>
              <a:spcAft>
                <a:spcPts val="0"/>
              </a:spcAft>
              <a:buClr>
                <a:schemeClr val="dk1"/>
              </a:buClr>
              <a:buSzPts val="2400"/>
              <a:buFont typeface="Arial"/>
              <a:buNone/>
            </a:pPr>
            <a:endParaRPr sz="2400" b="0"/>
          </a:p>
        </p:txBody>
      </p:sp>
      <p:sp>
        <p:nvSpPr>
          <p:cNvPr id="199" name="Google Shape;19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12</a:t>
            </a:fld>
            <a:endParaRPr/>
          </a:p>
        </p:txBody>
      </p:sp>
      <p:pic>
        <p:nvPicPr>
          <p:cNvPr id="200" name="Google Shape;200;p12"/>
          <p:cNvPicPr preferRelativeResize="0"/>
          <p:nvPr/>
        </p:nvPicPr>
        <p:blipFill rotWithShape="1">
          <a:blip r:embed="rId3">
            <a:alphaModFix/>
          </a:blip>
          <a:srcRect/>
          <a:stretch/>
        </p:blipFill>
        <p:spPr>
          <a:xfrm>
            <a:off x="7239000" y="5746313"/>
            <a:ext cx="1085850" cy="651510"/>
          </a:xfrm>
          <a:prstGeom prst="rect">
            <a:avLst/>
          </a:prstGeom>
          <a:noFill/>
          <a:ln>
            <a:noFill/>
          </a:ln>
        </p:spPr>
      </p:pic>
      <p:pic>
        <p:nvPicPr>
          <p:cNvPr id="201" name="Google Shape;201;p12"/>
          <p:cNvPicPr preferRelativeResize="0"/>
          <p:nvPr/>
        </p:nvPicPr>
        <p:blipFill>
          <a:blip r:embed="rId4">
            <a:alphaModFix/>
          </a:blip>
          <a:stretch>
            <a:fillRect/>
          </a:stretch>
        </p:blipFill>
        <p:spPr>
          <a:xfrm>
            <a:off x="2315275" y="3476700"/>
            <a:ext cx="4440576" cy="2220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13"/>
          <p:cNvPicPr preferRelativeResize="0"/>
          <p:nvPr/>
        </p:nvPicPr>
        <p:blipFill rotWithShape="1">
          <a:blip r:embed="rId3">
            <a:alphaModFix/>
          </a:blip>
          <a:srcRect/>
          <a:stretch/>
        </p:blipFill>
        <p:spPr>
          <a:xfrm>
            <a:off x="7239000" y="5746313"/>
            <a:ext cx="1085850" cy="651510"/>
          </a:xfrm>
          <a:prstGeom prst="rect">
            <a:avLst/>
          </a:prstGeom>
          <a:noFill/>
          <a:ln>
            <a:noFill/>
          </a:ln>
        </p:spPr>
      </p:pic>
      <p:sp>
        <p:nvSpPr>
          <p:cNvPr id="209" name="Google Shape;209;p13"/>
          <p:cNvSpPr txBox="1">
            <a:spLocks noGrp="1"/>
          </p:cNvSpPr>
          <p:nvPr>
            <p:ph type="title" idx="4294967295"/>
          </p:nvPr>
        </p:nvSpPr>
        <p:spPr>
          <a:xfrm>
            <a:off x="684212" y="274638"/>
            <a:ext cx="8002500"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0"/>
              <a:t> </a:t>
            </a:r>
            <a:r>
              <a:rPr lang="en-GB" sz="3200"/>
              <a:t>Section 4: - Main reasons for requesting p8 </a:t>
            </a:r>
            <a:endParaRPr/>
          </a:p>
        </p:txBody>
      </p:sp>
      <p:sp>
        <p:nvSpPr>
          <p:cNvPr id="210" name="Google Shape;210;p13"/>
          <p:cNvSpPr txBox="1"/>
          <p:nvPr/>
        </p:nvSpPr>
        <p:spPr>
          <a:xfrm>
            <a:off x="945850" y="1788750"/>
            <a:ext cx="7192200" cy="511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latin typeface="Calibri"/>
                <a:ea typeface="Calibri"/>
                <a:cs typeface="Calibri"/>
                <a:sym typeface="Calibri"/>
              </a:rPr>
              <a:t>I</a:t>
            </a:r>
            <a:r>
              <a:rPr lang="en-GB" sz="2000"/>
              <a:t>deally you will complete this form with the school.</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GB" sz="2000" b="1"/>
              <a:t>What are your childs/ young person’s barriers to learning?</a:t>
            </a:r>
            <a:endParaRPr sz="2000" b="1"/>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GB" sz="2000"/>
              <a:t>Does not require any diagnosis </a:t>
            </a:r>
            <a:endParaRPr sz="2000"/>
          </a:p>
          <a:p>
            <a:pPr marL="457200" lvl="0" indent="-355600" algn="l" rtl="0">
              <a:spcBef>
                <a:spcPts val="0"/>
              </a:spcBef>
              <a:spcAft>
                <a:spcPts val="0"/>
              </a:spcAft>
              <a:buSzPts val="2000"/>
              <a:buChar char="●"/>
            </a:pPr>
            <a:r>
              <a:rPr lang="en-GB" sz="2000"/>
              <a:t>Look at Sen toolkit for areas to consider? </a:t>
            </a:r>
            <a:endParaRPr sz="2000"/>
          </a:p>
          <a:p>
            <a:pPr marL="457200" lvl="0" indent="-355600" algn="l" rtl="0">
              <a:spcBef>
                <a:spcPts val="0"/>
              </a:spcBef>
              <a:spcAft>
                <a:spcPts val="0"/>
              </a:spcAft>
              <a:buSzPts val="2000"/>
              <a:buChar char="●"/>
            </a:pPr>
            <a:r>
              <a:rPr lang="en-GB" sz="2000"/>
              <a:t>What has been put in place but your CYP is still not progressing?</a:t>
            </a:r>
            <a:endParaRPr sz="2000"/>
          </a:p>
          <a:p>
            <a:pPr marL="457200" lvl="0" indent="-355600" algn="l" rtl="0">
              <a:spcBef>
                <a:spcPts val="0"/>
              </a:spcBef>
              <a:spcAft>
                <a:spcPts val="0"/>
              </a:spcAft>
              <a:buSzPts val="2000"/>
              <a:buChar char="●"/>
            </a:pPr>
            <a:r>
              <a:rPr lang="en-GB" sz="2000"/>
              <a:t>What is working well? </a:t>
            </a:r>
            <a:endParaRPr sz="2000"/>
          </a:p>
          <a:p>
            <a:pPr marL="457200" lvl="0" indent="-355600" algn="l" rtl="0">
              <a:spcBef>
                <a:spcPts val="0"/>
              </a:spcBef>
              <a:spcAft>
                <a:spcPts val="0"/>
              </a:spcAft>
              <a:buSzPts val="2000"/>
              <a:buChar char="●"/>
            </a:pPr>
            <a:r>
              <a:rPr lang="en-GB" sz="2000"/>
              <a:t>What is not working well?</a:t>
            </a:r>
            <a:endParaRPr sz="2000"/>
          </a:p>
          <a:p>
            <a:pPr marL="457200" lvl="0" indent="-355600" algn="l" rtl="0">
              <a:spcBef>
                <a:spcPts val="0"/>
              </a:spcBef>
              <a:spcAft>
                <a:spcPts val="0"/>
              </a:spcAft>
              <a:buSzPts val="2000"/>
              <a:buChar char="●"/>
            </a:pPr>
            <a:r>
              <a:rPr lang="en-GB" sz="2000"/>
              <a:t>What is not happening?</a:t>
            </a:r>
            <a:endParaRPr sz="2000"/>
          </a:p>
          <a:p>
            <a:pPr marL="457200" lvl="0" indent="-355600" algn="l" rtl="0">
              <a:spcBef>
                <a:spcPts val="0"/>
              </a:spcBef>
              <a:spcAft>
                <a:spcPts val="0"/>
              </a:spcAft>
              <a:buSzPts val="2000"/>
              <a:buChar char="●"/>
            </a:pPr>
            <a:r>
              <a:rPr lang="en-GB" sz="2000"/>
              <a:t>What are school saying they can’t provide? </a:t>
            </a:r>
            <a:endParaRPr sz="2000"/>
          </a:p>
          <a:p>
            <a:pPr marL="457200" lvl="0" indent="-355600" algn="l" rtl="0">
              <a:spcBef>
                <a:spcPts val="0"/>
              </a:spcBef>
              <a:spcAft>
                <a:spcPts val="0"/>
              </a:spcAft>
              <a:buSzPts val="2000"/>
              <a:buChar char="●"/>
            </a:pPr>
            <a:r>
              <a:rPr lang="en-GB" sz="2000"/>
              <a:t>Things like anxiety/ school avoidance as a symptom of unmet need in school can be included.</a:t>
            </a:r>
            <a:endParaRPr sz="2000"/>
          </a:p>
          <a:p>
            <a:pPr marL="0" lvl="0" indent="0" algn="l" rtl="0">
              <a:spcBef>
                <a:spcPts val="0"/>
              </a:spcBef>
              <a:spcAft>
                <a:spcPts val="0"/>
              </a:spcAft>
              <a:buNone/>
            </a:pP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txBox="1">
            <a:spLocks noGrp="1"/>
          </p:cNvSpPr>
          <p:nvPr>
            <p:ph type="title" idx="4294967295"/>
          </p:nvPr>
        </p:nvSpPr>
        <p:spPr>
          <a:xfrm>
            <a:off x="684212" y="274638"/>
            <a:ext cx="8002588"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23943"/>
              <a:buFont typeface="Calibri"/>
              <a:buNone/>
            </a:pPr>
            <a:r>
              <a:rPr lang="en-GB" b="0"/>
              <a:t> </a:t>
            </a:r>
            <a:r>
              <a:rPr lang="en-GB" sz="3550" b="0"/>
              <a:t>Section 4: cont.- How do the </a:t>
            </a:r>
            <a:r>
              <a:rPr lang="en-GB" sz="3550"/>
              <a:t>CYP’s SEN impact on their daily learning and progress?</a:t>
            </a:r>
            <a:endParaRPr sz="3550"/>
          </a:p>
        </p:txBody>
      </p:sp>
      <p:sp>
        <p:nvSpPr>
          <p:cNvPr id="217" name="Google Shape;217;p14"/>
          <p:cNvSpPr txBox="1">
            <a:spLocks noGrp="1"/>
          </p:cNvSpPr>
          <p:nvPr>
            <p:ph type="body" idx="4294967295"/>
          </p:nvPr>
        </p:nvSpPr>
        <p:spPr>
          <a:xfrm>
            <a:off x="611100" y="2007675"/>
            <a:ext cx="8075700" cy="32982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sz="2000" b="1">
                <a:latin typeface="Arial"/>
                <a:ea typeface="Arial"/>
                <a:cs typeface="Arial"/>
                <a:sym typeface="Arial"/>
              </a:rPr>
              <a:t>Areas to consider.</a:t>
            </a:r>
            <a:endParaRPr sz="2000" b="1">
              <a:latin typeface="Arial"/>
              <a:ea typeface="Arial"/>
              <a:cs typeface="Arial"/>
              <a:sym typeface="Arial"/>
            </a:endParaRPr>
          </a:p>
          <a:p>
            <a:pPr marL="0" lvl="0" indent="0" algn="l" rtl="0">
              <a:spcBef>
                <a:spcPts val="0"/>
              </a:spcBef>
              <a:spcAft>
                <a:spcPts val="0"/>
              </a:spcAft>
              <a:buNone/>
            </a:pPr>
            <a:endParaRPr sz="2200">
              <a:latin typeface="Arial"/>
              <a:ea typeface="Arial"/>
              <a:cs typeface="Arial"/>
              <a:sym typeface="Arial"/>
            </a:endParaRPr>
          </a:p>
          <a:p>
            <a:pPr marL="0" lvl="0" indent="0" algn="l" rtl="0">
              <a:spcBef>
                <a:spcPts val="0"/>
              </a:spcBef>
              <a:spcAft>
                <a:spcPts val="0"/>
              </a:spcAft>
              <a:buNone/>
            </a:pPr>
            <a:endParaRPr sz="22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Challenges with social skills</a:t>
            </a: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Cognitive issues</a:t>
            </a: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Memory issues </a:t>
            </a: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Writing </a:t>
            </a: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Spelling </a:t>
            </a: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Behaviour </a:t>
            </a: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Medical </a:t>
            </a:r>
            <a:endParaRPr sz="2000">
              <a:latin typeface="Arial"/>
              <a:ea typeface="Arial"/>
              <a:cs typeface="Arial"/>
              <a:sym typeface="Arial"/>
            </a:endParaRPr>
          </a:p>
        </p:txBody>
      </p:sp>
      <p:sp>
        <p:nvSpPr>
          <p:cNvPr id="218" name="Google Shape;218;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14</a:t>
            </a:fld>
            <a:endParaRPr/>
          </a:p>
        </p:txBody>
      </p:sp>
      <p:pic>
        <p:nvPicPr>
          <p:cNvPr id="219" name="Google Shape;219;p14"/>
          <p:cNvPicPr preferRelativeResize="0"/>
          <p:nvPr/>
        </p:nvPicPr>
        <p:blipFill rotWithShape="1">
          <a:blip r:embed="rId3">
            <a:alphaModFix/>
          </a:blip>
          <a:srcRect/>
          <a:stretch/>
        </p:blipFill>
        <p:spPr>
          <a:xfrm>
            <a:off x="7239000" y="5746313"/>
            <a:ext cx="1085850" cy="651510"/>
          </a:xfrm>
          <a:prstGeom prst="rect">
            <a:avLst/>
          </a:prstGeom>
          <a:noFill/>
          <a:ln>
            <a:noFill/>
          </a:ln>
        </p:spPr>
      </p:pic>
      <p:pic>
        <p:nvPicPr>
          <p:cNvPr id="220" name="Google Shape;220;p14"/>
          <p:cNvPicPr preferRelativeResize="0"/>
          <p:nvPr/>
        </p:nvPicPr>
        <p:blipFill>
          <a:blip r:embed="rId4">
            <a:alphaModFix/>
          </a:blip>
          <a:stretch>
            <a:fillRect/>
          </a:stretch>
        </p:blipFill>
        <p:spPr>
          <a:xfrm>
            <a:off x="4887575" y="2761993"/>
            <a:ext cx="3600249" cy="2401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a:spLocks noGrp="1"/>
          </p:cNvSpPr>
          <p:nvPr>
            <p:ph type="title" idx="4294967295"/>
          </p:nvPr>
        </p:nvSpPr>
        <p:spPr>
          <a:xfrm>
            <a:off x="684212" y="274638"/>
            <a:ext cx="8002588"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23943"/>
              <a:buFont typeface="Calibri"/>
              <a:buNone/>
            </a:pPr>
            <a:r>
              <a:rPr lang="en-GB" b="0"/>
              <a:t> </a:t>
            </a:r>
            <a:r>
              <a:rPr lang="en-GB" sz="3550" b="0"/>
              <a:t>Section 4: cont.- </a:t>
            </a:r>
            <a:r>
              <a:rPr lang="en-GB" sz="3550"/>
              <a:t>What is important </a:t>
            </a:r>
            <a:r>
              <a:rPr lang="en-GB" sz="3550" u="sng"/>
              <a:t>FOR</a:t>
            </a:r>
            <a:r>
              <a:rPr lang="en-GB" sz="3550"/>
              <a:t> the child?</a:t>
            </a:r>
            <a:endParaRPr sz="3550"/>
          </a:p>
        </p:txBody>
      </p:sp>
      <p:sp>
        <p:nvSpPr>
          <p:cNvPr id="227" name="Google Shape;227;p15"/>
          <p:cNvSpPr txBox="1">
            <a:spLocks noGrp="1"/>
          </p:cNvSpPr>
          <p:nvPr>
            <p:ph type="body" idx="4294967295"/>
          </p:nvPr>
        </p:nvSpPr>
        <p:spPr>
          <a:xfrm>
            <a:off x="633850" y="1669650"/>
            <a:ext cx="8135700" cy="4863900"/>
          </a:xfrm>
          <a:prstGeom prst="rect">
            <a:avLst/>
          </a:prstGeom>
          <a:noFill/>
          <a:ln>
            <a:noFill/>
          </a:ln>
        </p:spPr>
        <p:txBody>
          <a:bodyPr spcFirstLastPara="1" wrap="square" lIns="91425" tIns="45700" rIns="91425" bIns="45700" anchor="t" anchorCtr="0">
            <a:noAutofit/>
          </a:bodyPr>
          <a:lstStyle/>
          <a:p>
            <a:pPr marL="342900" lvl="0" indent="0" algn="l" rtl="0">
              <a:spcBef>
                <a:spcPts val="0"/>
              </a:spcBef>
              <a:spcAft>
                <a:spcPts val="0"/>
              </a:spcAft>
              <a:buNone/>
            </a:pPr>
            <a:r>
              <a:rPr lang="en-GB" sz="2000" b="1">
                <a:latin typeface="Arial"/>
                <a:ea typeface="Arial"/>
                <a:cs typeface="Arial"/>
                <a:sym typeface="Arial"/>
              </a:rPr>
              <a:t>RATHER THAN WHAT IS IMPORTANT </a:t>
            </a:r>
            <a:r>
              <a:rPr lang="en-GB" sz="2000" b="1" u="sng">
                <a:latin typeface="Arial"/>
                <a:ea typeface="Arial"/>
                <a:cs typeface="Arial"/>
                <a:sym typeface="Arial"/>
              </a:rPr>
              <a:t>TO</a:t>
            </a:r>
            <a:r>
              <a:rPr lang="en-GB" sz="2000" b="1">
                <a:latin typeface="Arial"/>
                <a:ea typeface="Arial"/>
                <a:cs typeface="Arial"/>
                <a:sym typeface="Arial"/>
              </a:rPr>
              <a:t> THE CHILD</a:t>
            </a:r>
            <a:endParaRPr sz="2000" b="1">
              <a:latin typeface="Arial"/>
              <a:ea typeface="Arial"/>
              <a:cs typeface="Arial"/>
              <a:sym typeface="Arial"/>
            </a:endParaRPr>
          </a:p>
          <a:p>
            <a:pPr marL="342900" lvl="0" indent="0" algn="l" rtl="0">
              <a:spcBef>
                <a:spcPts val="0"/>
              </a:spcBef>
              <a:spcAft>
                <a:spcPts val="0"/>
              </a:spcAft>
              <a:buNone/>
            </a:pPr>
            <a:endParaRPr sz="2000">
              <a:latin typeface="Arial"/>
              <a:ea typeface="Arial"/>
              <a:cs typeface="Arial"/>
              <a:sym typeface="Arial"/>
            </a:endParaRPr>
          </a:p>
          <a:p>
            <a:pPr marL="342900" lvl="0" indent="-352425" algn="l" rtl="0">
              <a:spcBef>
                <a:spcPts val="0"/>
              </a:spcBef>
              <a:spcAft>
                <a:spcPts val="0"/>
              </a:spcAft>
              <a:buClr>
                <a:schemeClr val="dk1"/>
              </a:buClr>
              <a:buSzPts val="2000"/>
              <a:buChar char="•"/>
            </a:pPr>
            <a:r>
              <a:rPr lang="en-GB" sz="2000">
                <a:latin typeface="Arial"/>
                <a:ea typeface="Arial"/>
                <a:cs typeface="Arial"/>
                <a:sym typeface="Arial"/>
              </a:rPr>
              <a:t>What have you and the school tried so far that works?</a:t>
            </a:r>
            <a:endParaRPr sz="2000">
              <a:latin typeface="Arial"/>
              <a:ea typeface="Arial"/>
              <a:cs typeface="Arial"/>
              <a:sym typeface="Arial"/>
            </a:endParaRPr>
          </a:p>
          <a:p>
            <a:pPr marL="342900" lvl="0" indent="-352425" algn="l" rtl="0">
              <a:spcBef>
                <a:spcPts val="0"/>
              </a:spcBef>
              <a:spcAft>
                <a:spcPts val="0"/>
              </a:spcAft>
              <a:buClr>
                <a:schemeClr val="dk1"/>
              </a:buClr>
              <a:buSzPts val="2000"/>
              <a:buChar char="•"/>
            </a:pPr>
            <a:r>
              <a:rPr lang="en-GB" sz="2000">
                <a:latin typeface="Arial"/>
                <a:ea typeface="Arial"/>
                <a:cs typeface="Arial"/>
                <a:sym typeface="Arial"/>
              </a:rPr>
              <a:t>Calm/ quiet working environment</a:t>
            </a:r>
            <a:endParaRPr sz="2000">
              <a:latin typeface="Arial"/>
              <a:ea typeface="Arial"/>
              <a:cs typeface="Arial"/>
              <a:sym typeface="Arial"/>
            </a:endParaRPr>
          </a:p>
          <a:p>
            <a:pPr marL="342900" lvl="0" indent="-352425" algn="l" rtl="0">
              <a:spcBef>
                <a:spcPts val="0"/>
              </a:spcBef>
              <a:spcAft>
                <a:spcPts val="0"/>
              </a:spcAft>
              <a:buClr>
                <a:schemeClr val="dk1"/>
              </a:buClr>
              <a:buSzPts val="2000"/>
              <a:buChar char="•"/>
            </a:pPr>
            <a:r>
              <a:rPr lang="en-GB" sz="2000">
                <a:latin typeface="Arial"/>
                <a:ea typeface="Arial"/>
                <a:cs typeface="Arial"/>
                <a:sym typeface="Arial"/>
              </a:rPr>
              <a:t>Highly structured day</a:t>
            </a:r>
            <a:endParaRPr sz="2000">
              <a:latin typeface="Arial"/>
              <a:ea typeface="Arial"/>
              <a:cs typeface="Arial"/>
              <a:sym typeface="Arial"/>
            </a:endParaRPr>
          </a:p>
          <a:p>
            <a:pPr marL="342900" lvl="0" indent="-352425" algn="l" rtl="0">
              <a:spcBef>
                <a:spcPts val="0"/>
              </a:spcBef>
              <a:spcAft>
                <a:spcPts val="0"/>
              </a:spcAft>
              <a:buClr>
                <a:schemeClr val="dk1"/>
              </a:buClr>
              <a:buSzPts val="2000"/>
              <a:buChar char="•"/>
            </a:pPr>
            <a:r>
              <a:rPr lang="en-GB" sz="2000">
                <a:latin typeface="Arial"/>
                <a:ea typeface="Arial"/>
                <a:cs typeface="Arial"/>
                <a:sym typeface="Arial"/>
              </a:rPr>
              <a:t>Visual supports- Now and next boards</a:t>
            </a:r>
            <a:endParaRPr sz="2000">
              <a:latin typeface="Arial"/>
              <a:ea typeface="Arial"/>
              <a:cs typeface="Arial"/>
              <a:sym typeface="Arial"/>
            </a:endParaRPr>
          </a:p>
          <a:p>
            <a:pPr marL="342900" lvl="0" indent="-352425" algn="l" rtl="0">
              <a:spcBef>
                <a:spcPts val="0"/>
              </a:spcBef>
              <a:spcAft>
                <a:spcPts val="0"/>
              </a:spcAft>
              <a:buSzPts val="2000"/>
              <a:buChar char="•"/>
            </a:pPr>
            <a:r>
              <a:rPr lang="en-GB" sz="2000">
                <a:latin typeface="Arial"/>
                <a:ea typeface="Arial"/>
                <a:cs typeface="Arial"/>
                <a:sym typeface="Arial"/>
              </a:rPr>
              <a:t>Buddy</a:t>
            </a:r>
            <a:endParaRPr sz="2000">
              <a:latin typeface="Arial"/>
              <a:ea typeface="Arial"/>
              <a:cs typeface="Arial"/>
              <a:sym typeface="Arial"/>
            </a:endParaRPr>
          </a:p>
          <a:p>
            <a:pPr marL="342900" lvl="0" indent="-352425" algn="l" rtl="0">
              <a:spcBef>
                <a:spcPts val="0"/>
              </a:spcBef>
              <a:spcAft>
                <a:spcPts val="0"/>
              </a:spcAft>
              <a:buSzPts val="2000"/>
              <a:buChar char="•"/>
            </a:pPr>
            <a:r>
              <a:rPr lang="en-GB" sz="2000">
                <a:latin typeface="Arial"/>
                <a:ea typeface="Arial"/>
                <a:cs typeface="Arial"/>
                <a:sym typeface="Arial"/>
              </a:rPr>
              <a:t>Sensory circuits/ fidget toys</a:t>
            </a:r>
            <a:endParaRPr sz="2000">
              <a:latin typeface="Arial"/>
              <a:ea typeface="Arial"/>
              <a:cs typeface="Arial"/>
              <a:sym typeface="Arial"/>
            </a:endParaRPr>
          </a:p>
          <a:p>
            <a:pPr marL="342900" lvl="0" indent="-352425" algn="l" rtl="0">
              <a:spcBef>
                <a:spcPts val="0"/>
              </a:spcBef>
              <a:spcAft>
                <a:spcPts val="0"/>
              </a:spcAft>
              <a:buSzPts val="2000"/>
              <a:buChar char="•"/>
            </a:pPr>
            <a:r>
              <a:rPr lang="en-GB" sz="2000">
                <a:latin typeface="Arial"/>
                <a:ea typeface="Arial"/>
                <a:cs typeface="Arial"/>
                <a:sym typeface="Arial"/>
              </a:rPr>
              <a:t>Planning tools</a:t>
            </a:r>
            <a:endParaRPr sz="2000">
              <a:latin typeface="Arial"/>
              <a:ea typeface="Arial"/>
              <a:cs typeface="Arial"/>
              <a:sym typeface="Arial"/>
            </a:endParaRPr>
          </a:p>
          <a:p>
            <a:pPr marL="342900" lvl="0" indent="-352425" algn="l" rtl="0">
              <a:spcBef>
                <a:spcPts val="0"/>
              </a:spcBef>
              <a:spcAft>
                <a:spcPts val="0"/>
              </a:spcAft>
              <a:buSzPts val="2000"/>
              <a:buChar char="•"/>
            </a:pPr>
            <a:r>
              <a:rPr lang="en-GB" sz="2000">
                <a:latin typeface="Arial"/>
                <a:ea typeface="Arial"/>
                <a:cs typeface="Arial"/>
                <a:sym typeface="Arial"/>
              </a:rPr>
              <a:t>Communication tools</a:t>
            </a:r>
            <a:endParaRPr sz="2000">
              <a:latin typeface="Arial"/>
              <a:ea typeface="Arial"/>
              <a:cs typeface="Arial"/>
              <a:sym typeface="Arial"/>
            </a:endParaRPr>
          </a:p>
          <a:p>
            <a:pPr marL="342900" lvl="0" indent="-352425" algn="l" rtl="0">
              <a:spcBef>
                <a:spcPts val="0"/>
              </a:spcBef>
              <a:spcAft>
                <a:spcPts val="0"/>
              </a:spcAft>
              <a:buSzPts val="2000"/>
              <a:buChar char="•"/>
            </a:pPr>
            <a:r>
              <a:rPr lang="en-GB" sz="2000">
                <a:latin typeface="Arial"/>
                <a:ea typeface="Arial"/>
                <a:cs typeface="Arial"/>
                <a:sym typeface="Arial"/>
              </a:rPr>
              <a:t>Use of simple language and allowing time to process</a:t>
            </a:r>
            <a:endParaRPr sz="2000">
              <a:latin typeface="Arial"/>
              <a:ea typeface="Arial"/>
              <a:cs typeface="Arial"/>
              <a:sym typeface="Arial"/>
            </a:endParaRPr>
          </a:p>
          <a:p>
            <a:pPr marL="342900" lvl="0" indent="-352425" algn="l" rtl="0">
              <a:spcBef>
                <a:spcPts val="0"/>
              </a:spcBef>
              <a:spcAft>
                <a:spcPts val="0"/>
              </a:spcAft>
              <a:buSzPts val="2000"/>
              <a:buChar char="•"/>
            </a:pPr>
            <a:r>
              <a:rPr lang="en-GB" sz="2000">
                <a:latin typeface="Arial"/>
                <a:ea typeface="Arial"/>
                <a:cs typeface="Arial"/>
                <a:sym typeface="Arial"/>
              </a:rPr>
              <a:t>Position in room</a:t>
            </a:r>
            <a:endParaRPr sz="2000">
              <a:latin typeface="Arial"/>
              <a:ea typeface="Arial"/>
              <a:cs typeface="Arial"/>
              <a:sym typeface="Arial"/>
            </a:endParaRPr>
          </a:p>
          <a:p>
            <a:pPr marL="342900" lvl="0" indent="-352425" algn="l" rtl="0">
              <a:spcBef>
                <a:spcPts val="0"/>
              </a:spcBef>
              <a:spcAft>
                <a:spcPts val="0"/>
              </a:spcAft>
              <a:buSzPts val="2000"/>
              <a:buChar char="•"/>
            </a:pPr>
            <a:r>
              <a:rPr lang="en-GB" sz="2000">
                <a:latin typeface="Arial"/>
                <a:ea typeface="Arial"/>
                <a:cs typeface="Arial"/>
                <a:sym typeface="Arial"/>
              </a:rPr>
              <a:t>Safe escape place</a:t>
            </a:r>
            <a:endParaRPr sz="2000">
              <a:latin typeface="Arial"/>
              <a:ea typeface="Arial"/>
              <a:cs typeface="Arial"/>
              <a:sym typeface="Arial"/>
            </a:endParaRPr>
          </a:p>
          <a:p>
            <a:pPr marL="342900" lvl="0" indent="-352425" algn="l" rtl="0">
              <a:spcBef>
                <a:spcPts val="0"/>
              </a:spcBef>
              <a:spcAft>
                <a:spcPts val="0"/>
              </a:spcAft>
              <a:buSzPts val="2000"/>
              <a:buChar char="•"/>
            </a:pPr>
            <a:r>
              <a:rPr lang="en-GB" sz="2000">
                <a:latin typeface="Arial"/>
                <a:ea typeface="Arial"/>
                <a:cs typeface="Arial"/>
                <a:sym typeface="Arial"/>
              </a:rPr>
              <a:t>Timer and tick sheets</a:t>
            </a:r>
            <a:endParaRPr sz="2000">
              <a:latin typeface="Arial"/>
              <a:ea typeface="Arial"/>
              <a:cs typeface="Arial"/>
              <a:sym typeface="Arial"/>
            </a:endParaRPr>
          </a:p>
          <a:p>
            <a:pPr marL="342900" lvl="0" indent="0" algn="l" rtl="0">
              <a:spcBef>
                <a:spcPts val="0"/>
              </a:spcBef>
              <a:spcAft>
                <a:spcPts val="0"/>
              </a:spcAft>
              <a:buNone/>
            </a:pPr>
            <a:endParaRPr sz="2000">
              <a:latin typeface="Arial"/>
              <a:ea typeface="Arial"/>
              <a:cs typeface="Arial"/>
              <a:sym typeface="Arial"/>
            </a:endParaRPr>
          </a:p>
          <a:p>
            <a:pPr marL="342900" lvl="0" indent="0" algn="l" rtl="0">
              <a:spcBef>
                <a:spcPts val="0"/>
              </a:spcBef>
              <a:spcAft>
                <a:spcPts val="0"/>
              </a:spcAft>
              <a:buNone/>
            </a:pPr>
            <a:r>
              <a:rPr lang="en-GB" sz="2000">
                <a:latin typeface="Arial"/>
                <a:ea typeface="Arial"/>
                <a:cs typeface="Arial"/>
                <a:sym typeface="Arial"/>
              </a:rPr>
              <a:t>Think about </a:t>
            </a:r>
            <a:r>
              <a:rPr lang="en-GB" sz="2000" b="1">
                <a:latin typeface="Arial"/>
                <a:ea typeface="Arial"/>
                <a:cs typeface="Arial"/>
                <a:sym typeface="Arial"/>
              </a:rPr>
              <a:t>Reasonable Adjustments</a:t>
            </a:r>
            <a:r>
              <a:rPr lang="en-GB" sz="2000">
                <a:latin typeface="Arial"/>
                <a:ea typeface="Arial"/>
                <a:cs typeface="Arial"/>
                <a:sym typeface="Arial"/>
              </a:rPr>
              <a:t> that are already in place</a:t>
            </a:r>
            <a:endParaRPr sz="2000">
              <a:latin typeface="Arial"/>
              <a:ea typeface="Arial"/>
              <a:cs typeface="Arial"/>
              <a:sym typeface="Arial"/>
            </a:endParaRPr>
          </a:p>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endParaRPr sz="1800"/>
          </a:p>
        </p:txBody>
      </p:sp>
      <p:sp>
        <p:nvSpPr>
          <p:cNvPr id="228" name="Google Shape;228;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15</a:t>
            </a:fld>
            <a:endParaRPr/>
          </a:p>
        </p:txBody>
      </p:sp>
      <p:pic>
        <p:nvPicPr>
          <p:cNvPr id="229" name="Google Shape;229;p15"/>
          <p:cNvPicPr preferRelativeResize="0"/>
          <p:nvPr/>
        </p:nvPicPr>
        <p:blipFill rotWithShape="1">
          <a:blip r:embed="rId3">
            <a:alphaModFix/>
          </a:blip>
          <a:srcRect/>
          <a:stretch/>
        </p:blipFill>
        <p:spPr>
          <a:xfrm>
            <a:off x="7239000" y="5746313"/>
            <a:ext cx="1085850" cy="65151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6"/>
          <p:cNvSpPr txBox="1">
            <a:spLocks noGrp="1"/>
          </p:cNvSpPr>
          <p:nvPr>
            <p:ph type="title" idx="4294967295"/>
          </p:nvPr>
        </p:nvSpPr>
        <p:spPr>
          <a:xfrm>
            <a:off x="611186" y="274638"/>
            <a:ext cx="8075613"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7462"/>
              <a:buFont typeface="Calibri"/>
              <a:buNone/>
            </a:pPr>
            <a:r>
              <a:rPr lang="en-GB" sz="2977"/>
              <a:t>Section 4 Cont. - </a:t>
            </a:r>
            <a:r>
              <a:rPr lang="en-GB" sz="3200"/>
              <a:t>Views, Interests and Aspirations  </a:t>
            </a:r>
            <a:br>
              <a:rPr lang="en-GB" sz="2800" b="0"/>
            </a:br>
            <a:r>
              <a:rPr lang="en-GB" sz="2800" b="0"/>
              <a:t>	</a:t>
            </a:r>
            <a:endParaRPr/>
          </a:p>
        </p:txBody>
      </p:sp>
      <p:sp>
        <p:nvSpPr>
          <p:cNvPr id="236" name="Google Shape;236;p16"/>
          <p:cNvSpPr txBox="1">
            <a:spLocks noGrp="1"/>
          </p:cNvSpPr>
          <p:nvPr>
            <p:ph type="body" idx="4294967295"/>
          </p:nvPr>
        </p:nvSpPr>
        <p:spPr>
          <a:xfrm>
            <a:off x="611186" y="1676400"/>
            <a:ext cx="8075613" cy="3989388"/>
          </a:xfrm>
          <a:prstGeom prst="rect">
            <a:avLst/>
          </a:prstGeom>
          <a:noFill/>
          <a:ln>
            <a:noFill/>
          </a:ln>
        </p:spPr>
        <p:txBody>
          <a:bodyPr spcFirstLastPara="1" wrap="square" lIns="91425" tIns="45700" rIns="91425" bIns="45700" anchor="t" anchorCtr="0">
            <a:normAutofit/>
          </a:bodyPr>
          <a:lstStyle/>
          <a:p>
            <a:pPr marL="342900" lvl="0" indent="-190500" algn="l" rtl="0">
              <a:spcBef>
                <a:spcPts val="0"/>
              </a:spcBef>
              <a:spcAft>
                <a:spcPts val="0"/>
              </a:spcAft>
              <a:buClr>
                <a:schemeClr val="dk1"/>
              </a:buClr>
              <a:buSzPts val="2400"/>
              <a:buNone/>
            </a:pPr>
            <a:r>
              <a:rPr lang="en-GB" sz="2000">
                <a:latin typeface="Arial"/>
                <a:ea typeface="Arial"/>
                <a:cs typeface="Arial"/>
                <a:sym typeface="Arial"/>
              </a:rPr>
              <a:t>Views, interests and aspirations of the child/young person (and parent /carer) </a:t>
            </a:r>
            <a:endParaRPr sz="2000">
              <a:latin typeface="Arial"/>
              <a:ea typeface="Arial"/>
              <a:cs typeface="Arial"/>
              <a:sym typeface="Arial"/>
            </a:endParaRPr>
          </a:p>
          <a:p>
            <a:pPr marL="342900" lvl="0" indent="-190500" algn="l" rtl="0">
              <a:spcBef>
                <a:spcPts val="0"/>
              </a:spcBef>
              <a:spcAft>
                <a:spcPts val="0"/>
              </a:spcAft>
              <a:buClr>
                <a:schemeClr val="dk1"/>
              </a:buClr>
              <a:buSzPts val="2400"/>
              <a:buNone/>
            </a:pPr>
            <a:endParaRPr sz="2000">
              <a:latin typeface="Arial"/>
              <a:ea typeface="Arial"/>
              <a:cs typeface="Arial"/>
              <a:sym typeface="Arial"/>
            </a:endParaRPr>
          </a:p>
          <a:p>
            <a:pPr marL="342900" lvl="0" indent="-190500" algn="l" rtl="0">
              <a:spcBef>
                <a:spcPts val="0"/>
              </a:spcBef>
              <a:spcAft>
                <a:spcPts val="0"/>
              </a:spcAft>
              <a:buClr>
                <a:schemeClr val="dk1"/>
              </a:buClr>
              <a:buSzPts val="2400"/>
              <a:buNone/>
            </a:pPr>
            <a:r>
              <a:rPr lang="en-GB" sz="2000">
                <a:latin typeface="Arial"/>
                <a:ea typeface="Arial"/>
                <a:cs typeface="Arial"/>
                <a:sym typeface="Arial"/>
              </a:rPr>
              <a:t>This information is a key box on the Part A of an EHCP.</a:t>
            </a:r>
            <a:endParaRPr sz="2000">
              <a:latin typeface="Arial"/>
              <a:ea typeface="Arial"/>
              <a:cs typeface="Arial"/>
              <a:sym typeface="Arial"/>
            </a:endParaRPr>
          </a:p>
          <a:p>
            <a:pPr marL="457200" lvl="0" indent="0" algn="l" rtl="0">
              <a:spcBef>
                <a:spcPts val="0"/>
              </a:spcBef>
              <a:spcAft>
                <a:spcPts val="0"/>
              </a:spcAft>
              <a:buNone/>
            </a:pPr>
            <a:endParaRPr sz="1800"/>
          </a:p>
          <a:p>
            <a:pPr marL="0" lvl="0" indent="0" algn="l" rtl="0">
              <a:spcBef>
                <a:spcPts val="400"/>
              </a:spcBef>
              <a:spcAft>
                <a:spcPts val="0"/>
              </a:spcAft>
              <a:buNone/>
            </a:pPr>
            <a:endParaRPr sz="1800"/>
          </a:p>
          <a:p>
            <a:pPr marL="342900" lvl="0" indent="-190500" algn="l" rtl="0">
              <a:spcBef>
                <a:spcPts val="480"/>
              </a:spcBef>
              <a:spcAft>
                <a:spcPts val="0"/>
              </a:spcAft>
              <a:buClr>
                <a:schemeClr val="dk1"/>
              </a:buClr>
              <a:buSzPts val="2400"/>
              <a:buFont typeface="Courier New"/>
              <a:buNone/>
            </a:pPr>
            <a:endParaRPr sz="2400" b="0"/>
          </a:p>
          <a:p>
            <a:pPr marL="342900" lvl="0" indent="-190500" algn="l" rtl="0">
              <a:lnSpc>
                <a:spcPct val="80000"/>
              </a:lnSpc>
              <a:spcBef>
                <a:spcPts val="480"/>
              </a:spcBef>
              <a:spcAft>
                <a:spcPts val="0"/>
              </a:spcAft>
              <a:buClr>
                <a:schemeClr val="dk1"/>
              </a:buClr>
              <a:buSzPts val="2400"/>
              <a:buFont typeface="Arial"/>
              <a:buNone/>
            </a:pPr>
            <a:endParaRPr sz="2400" b="0"/>
          </a:p>
        </p:txBody>
      </p:sp>
      <p:pic>
        <p:nvPicPr>
          <p:cNvPr id="237" name="Google Shape;237;p16"/>
          <p:cNvPicPr preferRelativeResize="0"/>
          <p:nvPr/>
        </p:nvPicPr>
        <p:blipFill rotWithShape="1">
          <a:blip r:embed="rId3">
            <a:alphaModFix/>
          </a:blip>
          <a:srcRect/>
          <a:stretch/>
        </p:blipFill>
        <p:spPr>
          <a:xfrm>
            <a:off x="7239000" y="5746313"/>
            <a:ext cx="1085850" cy="651510"/>
          </a:xfrm>
          <a:prstGeom prst="rect">
            <a:avLst/>
          </a:prstGeom>
          <a:noFill/>
          <a:ln>
            <a:noFill/>
          </a:ln>
        </p:spPr>
      </p:pic>
      <p:pic>
        <p:nvPicPr>
          <p:cNvPr id="238" name="Google Shape;238;p16"/>
          <p:cNvPicPr preferRelativeResize="0"/>
          <p:nvPr/>
        </p:nvPicPr>
        <p:blipFill>
          <a:blip r:embed="rId4">
            <a:alphaModFix/>
          </a:blip>
          <a:stretch>
            <a:fillRect/>
          </a:stretch>
        </p:blipFill>
        <p:spPr>
          <a:xfrm>
            <a:off x="138550" y="3086094"/>
            <a:ext cx="1771047" cy="1276777"/>
          </a:xfrm>
          <a:prstGeom prst="rect">
            <a:avLst/>
          </a:prstGeom>
          <a:noFill/>
          <a:ln>
            <a:noFill/>
          </a:ln>
        </p:spPr>
      </p:pic>
      <p:pic>
        <p:nvPicPr>
          <p:cNvPr id="239" name="Google Shape;239;p16"/>
          <p:cNvPicPr preferRelativeResize="0"/>
          <p:nvPr/>
        </p:nvPicPr>
        <p:blipFill>
          <a:blip r:embed="rId5">
            <a:alphaModFix/>
          </a:blip>
          <a:stretch>
            <a:fillRect/>
          </a:stretch>
        </p:blipFill>
        <p:spPr>
          <a:xfrm>
            <a:off x="7319699" y="5499449"/>
            <a:ext cx="1601921" cy="1093978"/>
          </a:xfrm>
          <a:prstGeom prst="rect">
            <a:avLst/>
          </a:prstGeom>
          <a:noFill/>
          <a:ln>
            <a:noFill/>
          </a:ln>
        </p:spPr>
      </p:pic>
      <p:pic>
        <p:nvPicPr>
          <p:cNvPr id="240" name="Google Shape;240;p16"/>
          <p:cNvPicPr preferRelativeResize="0"/>
          <p:nvPr/>
        </p:nvPicPr>
        <p:blipFill>
          <a:blip r:embed="rId6">
            <a:alphaModFix/>
          </a:blip>
          <a:stretch>
            <a:fillRect/>
          </a:stretch>
        </p:blipFill>
        <p:spPr>
          <a:xfrm>
            <a:off x="138550" y="5079578"/>
            <a:ext cx="1703641" cy="1276772"/>
          </a:xfrm>
          <a:prstGeom prst="rect">
            <a:avLst/>
          </a:prstGeom>
          <a:noFill/>
          <a:ln>
            <a:noFill/>
          </a:ln>
        </p:spPr>
      </p:pic>
      <p:pic>
        <p:nvPicPr>
          <p:cNvPr id="241" name="Google Shape;241;p16"/>
          <p:cNvPicPr preferRelativeResize="0"/>
          <p:nvPr/>
        </p:nvPicPr>
        <p:blipFill>
          <a:blip r:embed="rId7">
            <a:alphaModFix/>
          </a:blip>
          <a:stretch>
            <a:fillRect/>
          </a:stretch>
        </p:blipFill>
        <p:spPr>
          <a:xfrm>
            <a:off x="6929702" y="3281437"/>
            <a:ext cx="1991923" cy="1328212"/>
          </a:xfrm>
          <a:prstGeom prst="rect">
            <a:avLst/>
          </a:prstGeom>
          <a:noFill/>
          <a:ln w="9525" cap="flat" cmpd="sng">
            <a:solidFill>
              <a:schemeClr val="dk1"/>
            </a:solidFill>
            <a:prstDash val="solid"/>
            <a:round/>
            <a:headEnd type="none" w="sm" len="sm"/>
            <a:tailEnd type="none" w="sm" len="sm"/>
          </a:ln>
        </p:spPr>
      </p:pic>
      <p:pic>
        <p:nvPicPr>
          <p:cNvPr id="242" name="Google Shape;242;p16"/>
          <p:cNvPicPr preferRelativeResize="0"/>
          <p:nvPr/>
        </p:nvPicPr>
        <p:blipFill>
          <a:blip r:embed="rId8">
            <a:alphaModFix/>
          </a:blip>
          <a:stretch>
            <a:fillRect/>
          </a:stretch>
        </p:blipFill>
        <p:spPr>
          <a:xfrm>
            <a:off x="2488500" y="2945523"/>
            <a:ext cx="2133600" cy="1451162"/>
          </a:xfrm>
          <a:prstGeom prst="rect">
            <a:avLst/>
          </a:prstGeom>
          <a:noFill/>
          <a:ln w="9525" cap="flat" cmpd="sng">
            <a:solidFill>
              <a:schemeClr val="dk1"/>
            </a:solidFill>
            <a:prstDash val="solid"/>
            <a:round/>
            <a:headEnd type="none" w="sm" len="sm"/>
            <a:tailEnd type="none" w="sm" len="sm"/>
          </a:ln>
        </p:spPr>
      </p:pic>
      <p:pic>
        <p:nvPicPr>
          <p:cNvPr id="243" name="Google Shape;243;p16"/>
          <p:cNvPicPr preferRelativeResize="0"/>
          <p:nvPr/>
        </p:nvPicPr>
        <p:blipFill>
          <a:blip r:embed="rId9">
            <a:alphaModFix/>
          </a:blip>
          <a:stretch>
            <a:fillRect/>
          </a:stretch>
        </p:blipFill>
        <p:spPr>
          <a:xfrm>
            <a:off x="2034900" y="5266978"/>
            <a:ext cx="1799939" cy="1204575"/>
          </a:xfrm>
          <a:prstGeom prst="rect">
            <a:avLst/>
          </a:prstGeom>
          <a:noFill/>
          <a:ln>
            <a:noFill/>
          </a:ln>
        </p:spPr>
      </p:pic>
      <p:pic>
        <p:nvPicPr>
          <p:cNvPr id="244" name="Google Shape;244;p16"/>
          <p:cNvPicPr preferRelativeResize="0"/>
          <p:nvPr/>
        </p:nvPicPr>
        <p:blipFill>
          <a:blip r:embed="rId10">
            <a:alphaModFix/>
          </a:blip>
          <a:stretch>
            <a:fillRect/>
          </a:stretch>
        </p:blipFill>
        <p:spPr>
          <a:xfrm>
            <a:off x="4729399" y="3315498"/>
            <a:ext cx="1904050" cy="1143000"/>
          </a:xfrm>
          <a:prstGeom prst="rect">
            <a:avLst/>
          </a:prstGeom>
          <a:noFill/>
          <a:ln w="9525" cap="flat" cmpd="sng">
            <a:solidFill>
              <a:srgbClr val="000000"/>
            </a:solidFill>
            <a:prstDash val="solid"/>
            <a:round/>
            <a:headEnd type="none" w="sm" len="sm"/>
            <a:tailEnd type="none" w="sm" len="sm"/>
          </a:ln>
        </p:spPr>
      </p:pic>
      <p:pic>
        <p:nvPicPr>
          <p:cNvPr id="245" name="Google Shape;245;p16"/>
          <p:cNvPicPr preferRelativeResize="0"/>
          <p:nvPr/>
        </p:nvPicPr>
        <p:blipFill>
          <a:blip r:embed="rId11">
            <a:alphaModFix/>
          </a:blip>
          <a:stretch>
            <a:fillRect/>
          </a:stretch>
        </p:blipFill>
        <p:spPr>
          <a:xfrm>
            <a:off x="4419599" y="5134033"/>
            <a:ext cx="2133600" cy="145939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7"/>
          <p:cNvSpPr txBox="1">
            <a:spLocks noGrp="1"/>
          </p:cNvSpPr>
          <p:nvPr>
            <p:ph type="title" idx="4294967295"/>
          </p:nvPr>
        </p:nvSpPr>
        <p:spPr>
          <a:xfrm>
            <a:off x="457200" y="274638"/>
            <a:ext cx="8229600"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br>
              <a:rPr lang="en-GB" sz="3200"/>
            </a:br>
            <a:r>
              <a:rPr lang="en-GB" sz="3200"/>
              <a:t>Section 4: cont-What are the parent /carers views on their CYP’s SEN?	</a:t>
            </a:r>
            <a:br>
              <a:rPr lang="en-GB" sz="3200"/>
            </a:br>
            <a:endParaRPr sz="3200"/>
          </a:p>
        </p:txBody>
      </p:sp>
      <p:sp>
        <p:nvSpPr>
          <p:cNvPr id="252" name="Google Shape;252;p17"/>
          <p:cNvSpPr txBox="1">
            <a:spLocks noGrp="1"/>
          </p:cNvSpPr>
          <p:nvPr>
            <p:ph type="body" idx="4294967295"/>
          </p:nvPr>
        </p:nvSpPr>
        <p:spPr>
          <a:xfrm>
            <a:off x="457200" y="1752600"/>
            <a:ext cx="8229600" cy="146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p>
          <a:p>
            <a:pPr marL="342900" lvl="0" indent="-342900" algn="l" rtl="0">
              <a:spcBef>
                <a:spcPts val="0"/>
              </a:spcBef>
              <a:spcAft>
                <a:spcPts val="0"/>
              </a:spcAft>
              <a:buClr>
                <a:schemeClr val="dk1"/>
              </a:buClr>
              <a:buSzPts val="2000"/>
              <a:buChar char="•"/>
            </a:pPr>
            <a:r>
              <a:rPr lang="en-GB" sz="2000">
                <a:latin typeface="Arial"/>
                <a:ea typeface="Arial"/>
                <a:cs typeface="Arial"/>
                <a:sym typeface="Arial"/>
              </a:rPr>
              <a:t>See guidance document - available on the Bexley Local Offer</a:t>
            </a:r>
            <a:endParaRPr sz="2000">
              <a:latin typeface="Arial"/>
              <a:ea typeface="Arial"/>
              <a:cs typeface="Arial"/>
              <a:sym typeface="Arial"/>
            </a:endParaRPr>
          </a:p>
          <a:p>
            <a:pPr marL="342900" lvl="0" indent="-342900" algn="l" rtl="0">
              <a:spcBef>
                <a:spcPts val="0"/>
              </a:spcBef>
              <a:spcAft>
                <a:spcPts val="0"/>
              </a:spcAft>
              <a:buClr>
                <a:schemeClr val="dk1"/>
              </a:buClr>
              <a:buSzPts val="2000"/>
              <a:buChar char="•"/>
            </a:pPr>
            <a:r>
              <a:rPr lang="en-GB" sz="2000">
                <a:latin typeface="Arial"/>
                <a:ea typeface="Arial"/>
                <a:cs typeface="Arial"/>
                <a:sym typeface="Arial"/>
              </a:rPr>
              <a:t>This information is not strictly required in order to determine if initial assessment should take part. </a:t>
            </a:r>
            <a:endParaRPr sz="2000">
              <a:latin typeface="Arial"/>
              <a:ea typeface="Arial"/>
              <a:cs typeface="Arial"/>
              <a:sym typeface="Arial"/>
            </a:endParaRPr>
          </a:p>
          <a:p>
            <a:pPr marL="342900" lvl="0" indent="0" algn="l" rtl="0">
              <a:spcBef>
                <a:spcPts val="300"/>
              </a:spcBef>
              <a:spcAft>
                <a:spcPts val="0"/>
              </a:spcAft>
              <a:buNone/>
            </a:pPr>
            <a:endParaRPr sz="1800"/>
          </a:p>
          <a:p>
            <a:pPr marL="0" lvl="0" indent="0" algn="l" rtl="0">
              <a:spcBef>
                <a:spcPts val="300"/>
              </a:spcBef>
              <a:spcAft>
                <a:spcPts val="0"/>
              </a:spcAft>
              <a:buClr>
                <a:schemeClr val="dk1"/>
              </a:buClr>
              <a:buSzPts val="2400"/>
              <a:buFont typeface="Noto Sans Symbols"/>
              <a:buNone/>
            </a:pPr>
            <a:endParaRPr sz="1800" b="0"/>
          </a:p>
          <a:p>
            <a:pPr marL="342900" lvl="0" indent="-247650" algn="l" rtl="0">
              <a:lnSpc>
                <a:spcPct val="80000"/>
              </a:lnSpc>
              <a:spcBef>
                <a:spcPts val="300"/>
              </a:spcBef>
              <a:spcAft>
                <a:spcPts val="0"/>
              </a:spcAft>
              <a:buClr>
                <a:schemeClr val="dk1"/>
              </a:buClr>
              <a:buSzPts val="2400"/>
              <a:buFont typeface="Arial"/>
              <a:buNone/>
            </a:pPr>
            <a:endParaRPr sz="1800" b="0"/>
          </a:p>
        </p:txBody>
      </p:sp>
      <p:sp>
        <p:nvSpPr>
          <p:cNvPr id="253" name="Google Shape;25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17</a:t>
            </a:fld>
            <a:endParaRPr/>
          </a:p>
        </p:txBody>
      </p:sp>
      <p:pic>
        <p:nvPicPr>
          <p:cNvPr id="254" name="Google Shape;254;p17"/>
          <p:cNvPicPr preferRelativeResize="0"/>
          <p:nvPr/>
        </p:nvPicPr>
        <p:blipFill rotWithShape="1">
          <a:blip r:embed="rId3">
            <a:alphaModFix/>
          </a:blip>
          <a:srcRect/>
          <a:stretch/>
        </p:blipFill>
        <p:spPr>
          <a:xfrm>
            <a:off x="7239000" y="5746313"/>
            <a:ext cx="1085850" cy="651510"/>
          </a:xfrm>
          <a:prstGeom prst="rect">
            <a:avLst/>
          </a:prstGeom>
          <a:noFill/>
          <a:ln>
            <a:noFill/>
          </a:ln>
        </p:spPr>
      </p:pic>
      <p:pic>
        <p:nvPicPr>
          <p:cNvPr id="255" name="Google Shape;255;p17"/>
          <p:cNvPicPr preferRelativeResize="0"/>
          <p:nvPr/>
        </p:nvPicPr>
        <p:blipFill>
          <a:blip r:embed="rId4">
            <a:alphaModFix/>
          </a:blip>
          <a:stretch>
            <a:fillRect/>
          </a:stretch>
        </p:blipFill>
        <p:spPr>
          <a:xfrm>
            <a:off x="2904750" y="3429000"/>
            <a:ext cx="3334500" cy="333450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1c7f16dec8d_1_0"/>
          <p:cNvSpPr txBox="1">
            <a:spLocks noGrp="1"/>
          </p:cNvSpPr>
          <p:nvPr>
            <p:ph type="title" idx="4294967295"/>
          </p:nvPr>
        </p:nvSpPr>
        <p:spPr>
          <a:xfrm>
            <a:off x="457200" y="274638"/>
            <a:ext cx="8229600"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br>
              <a:rPr lang="en-GB" sz="3200"/>
            </a:br>
            <a:r>
              <a:rPr lang="en-GB" sz="3200"/>
              <a:t>Section 4: cont- What are the parent carers aspirations for the future of their CYP?	</a:t>
            </a:r>
            <a:br>
              <a:rPr lang="en-GB" sz="3200"/>
            </a:br>
            <a:endParaRPr sz="3200"/>
          </a:p>
        </p:txBody>
      </p:sp>
      <p:sp>
        <p:nvSpPr>
          <p:cNvPr id="262" name="Google Shape;262;g1c7f16dec8d_1_0"/>
          <p:cNvSpPr txBox="1">
            <a:spLocks noGrp="1"/>
          </p:cNvSpPr>
          <p:nvPr>
            <p:ph type="body" idx="4294967295"/>
          </p:nvPr>
        </p:nvSpPr>
        <p:spPr>
          <a:xfrm>
            <a:off x="457200" y="1752600"/>
            <a:ext cx="8229600" cy="1003500"/>
          </a:xfrm>
          <a:prstGeom prst="rect">
            <a:avLst/>
          </a:prstGeom>
          <a:noFill/>
          <a:ln>
            <a:noFill/>
          </a:ln>
        </p:spPr>
        <p:txBody>
          <a:bodyPr spcFirstLastPara="1" wrap="square" lIns="91425" tIns="45700" rIns="91425" bIns="45700" anchor="t" anchorCtr="0">
            <a:normAutofit fontScale="55000" lnSpcReduction="10000"/>
          </a:bodyPr>
          <a:lstStyle/>
          <a:p>
            <a:pPr marL="0" lvl="0" indent="0" algn="l" rtl="0">
              <a:spcBef>
                <a:spcPts val="0"/>
              </a:spcBef>
              <a:spcAft>
                <a:spcPts val="0"/>
              </a:spcAft>
              <a:buNone/>
            </a:pPr>
            <a:endParaRPr/>
          </a:p>
          <a:p>
            <a:pPr marL="342900" lvl="0" indent="-332898" algn="l" rtl="0">
              <a:spcBef>
                <a:spcPts val="0"/>
              </a:spcBef>
              <a:spcAft>
                <a:spcPts val="0"/>
              </a:spcAft>
              <a:buClr>
                <a:schemeClr val="dk1"/>
              </a:buClr>
              <a:buSzPct val="100000"/>
              <a:buChar char="•"/>
            </a:pPr>
            <a:r>
              <a:rPr lang="en-GB" sz="3350">
                <a:latin typeface="Arial"/>
                <a:ea typeface="Arial"/>
                <a:cs typeface="Arial"/>
                <a:sym typeface="Arial"/>
              </a:rPr>
              <a:t>Share if you want to share, again, not essential for decision to assess.</a:t>
            </a:r>
            <a:endParaRPr sz="3350">
              <a:latin typeface="Arial"/>
              <a:ea typeface="Arial"/>
              <a:cs typeface="Arial"/>
              <a:sym typeface="Arial"/>
            </a:endParaRPr>
          </a:p>
          <a:p>
            <a:pPr marL="0" lvl="0" indent="0" algn="l" rtl="0">
              <a:spcBef>
                <a:spcPts val="300"/>
              </a:spcBef>
              <a:spcAft>
                <a:spcPts val="0"/>
              </a:spcAft>
              <a:buClr>
                <a:schemeClr val="dk1"/>
              </a:buClr>
              <a:buSzPct val="100000"/>
              <a:buFont typeface="Noto Sans Symbols"/>
              <a:buNone/>
            </a:pPr>
            <a:endParaRPr sz="2400" b="0"/>
          </a:p>
          <a:p>
            <a:pPr marL="342900" lvl="0" indent="-247650" algn="l" rtl="0">
              <a:lnSpc>
                <a:spcPct val="80000"/>
              </a:lnSpc>
              <a:spcBef>
                <a:spcPts val="300"/>
              </a:spcBef>
              <a:spcAft>
                <a:spcPts val="0"/>
              </a:spcAft>
              <a:buClr>
                <a:schemeClr val="dk1"/>
              </a:buClr>
              <a:buSzPct val="100000"/>
              <a:buFont typeface="Arial"/>
              <a:buNone/>
            </a:pPr>
            <a:endParaRPr sz="2400" b="0"/>
          </a:p>
        </p:txBody>
      </p:sp>
      <p:sp>
        <p:nvSpPr>
          <p:cNvPr id="263" name="Google Shape;263;g1c7f16dec8d_1_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18</a:t>
            </a:fld>
            <a:endParaRPr/>
          </a:p>
        </p:txBody>
      </p:sp>
      <p:pic>
        <p:nvPicPr>
          <p:cNvPr id="264" name="Google Shape;264;g1c7f16dec8d_1_0"/>
          <p:cNvPicPr preferRelativeResize="0"/>
          <p:nvPr/>
        </p:nvPicPr>
        <p:blipFill rotWithShape="1">
          <a:blip r:embed="rId3">
            <a:alphaModFix/>
          </a:blip>
          <a:srcRect/>
          <a:stretch/>
        </p:blipFill>
        <p:spPr>
          <a:xfrm>
            <a:off x="7239000" y="5746313"/>
            <a:ext cx="1085850" cy="651510"/>
          </a:xfrm>
          <a:prstGeom prst="rect">
            <a:avLst/>
          </a:prstGeom>
          <a:noFill/>
          <a:ln>
            <a:noFill/>
          </a:ln>
        </p:spPr>
      </p:pic>
      <p:pic>
        <p:nvPicPr>
          <p:cNvPr id="265" name="Google Shape;265;g1c7f16dec8d_1_0"/>
          <p:cNvPicPr preferRelativeResize="0"/>
          <p:nvPr/>
        </p:nvPicPr>
        <p:blipFill>
          <a:blip r:embed="rId4">
            <a:alphaModFix/>
          </a:blip>
          <a:stretch>
            <a:fillRect/>
          </a:stretch>
        </p:blipFill>
        <p:spPr>
          <a:xfrm>
            <a:off x="152400" y="2908500"/>
            <a:ext cx="2381250" cy="2381250"/>
          </a:xfrm>
          <a:prstGeom prst="rect">
            <a:avLst/>
          </a:prstGeom>
          <a:noFill/>
          <a:ln>
            <a:noFill/>
          </a:ln>
        </p:spPr>
      </p:pic>
      <p:pic>
        <p:nvPicPr>
          <p:cNvPr id="266" name="Google Shape;266;g1c7f16dec8d_1_0"/>
          <p:cNvPicPr preferRelativeResize="0"/>
          <p:nvPr/>
        </p:nvPicPr>
        <p:blipFill>
          <a:blip r:embed="rId5">
            <a:alphaModFix/>
          </a:blip>
          <a:stretch>
            <a:fillRect/>
          </a:stretch>
        </p:blipFill>
        <p:spPr>
          <a:xfrm>
            <a:off x="2578700" y="2756100"/>
            <a:ext cx="3597238" cy="2581551"/>
          </a:xfrm>
          <a:prstGeom prst="rect">
            <a:avLst/>
          </a:prstGeom>
          <a:noFill/>
          <a:ln>
            <a:noFill/>
          </a:ln>
        </p:spPr>
      </p:pic>
      <p:pic>
        <p:nvPicPr>
          <p:cNvPr id="267" name="Google Shape;267;g1c7f16dec8d_1_0"/>
          <p:cNvPicPr preferRelativeResize="0"/>
          <p:nvPr/>
        </p:nvPicPr>
        <p:blipFill>
          <a:blip r:embed="rId6">
            <a:alphaModFix/>
          </a:blip>
          <a:stretch>
            <a:fillRect/>
          </a:stretch>
        </p:blipFill>
        <p:spPr>
          <a:xfrm>
            <a:off x="6316042" y="2756100"/>
            <a:ext cx="2059434" cy="175489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23" descr="C:\Users\Bexley Voice\AppData\Local\Microsoft\Windows\Temporary Internet Files\Content.IE5\T1A1R7A9\tea-biscuits_999906c[1].jpg"/>
          <p:cNvPicPr preferRelativeResize="0"/>
          <p:nvPr/>
        </p:nvPicPr>
        <p:blipFill rotWithShape="1">
          <a:blip r:embed="rId3">
            <a:alphaModFix/>
          </a:blip>
          <a:srcRect/>
          <a:stretch/>
        </p:blipFill>
        <p:spPr>
          <a:xfrm>
            <a:off x="1651000" y="1600200"/>
            <a:ext cx="5842000" cy="4419600"/>
          </a:xfrm>
          <a:prstGeom prst="rect">
            <a:avLst/>
          </a:prstGeom>
          <a:noFill/>
          <a:ln>
            <a:noFill/>
          </a:ln>
        </p:spPr>
      </p:pic>
      <p:sp>
        <p:nvSpPr>
          <p:cNvPr id="273" name="Google Shape;27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19</a:t>
            </a:fld>
            <a:endParaRPr/>
          </a:p>
        </p:txBody>
      </p:sp>
      <p:pic>
        <p:nvPicPr>
          <p:cNvPr id="274" name="Google Shape;274;p23"/>
          <p:cNvPicPr preferRelativeResize="0"/>
          <p:nvPr/>
        </p:nvPicPr>
        <p:blipFill rotWithShape="1">
          <a:blip r:embed="rId4">
            <a:alphaModFix/>
          </a:blip>
          <a:srcRect/>
          <a:stretch/>
        </p:blipFill>
        <p:spPr>
          <a:xfrm>
            <a:off x="7493000" y="5822717"/>
            <a:ext cx="1085850" cy="651510"/>
          </a:xfrm>
          <a:prstGeom prst="rect">
            <a:avLst/>
          </a:prstGeom>
          <a:noFill/>
          <a:ln>
            <a:noFill/>
          </a:ln>
        </p:spPr>
      </p:pic>
      <p:sp>
        <p:nvSpPr>
          <p:cNvPr id="275" name="Google Shape;275;p23"/>
          <p:cNvSpPr txBox="1">
            <a:spLocks noGrp="1"/>
          </p:cNvSpPr>
          <p:nvPr>
            <p:ph type="title" idx="4294967295"/>
          </p:nvPr>
        </p:nvSpPr>
        <p:spPr>
          <a:xfrm>
            <a:off x="570762" y="302513"/>
            <a:ext cx="8002500"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0"/>
              <a:t> </a:t>
            </a:r>
            <a:r>
              <a:rPr lang="en-GB" sz="3200"/>
              <a:t>BREAK!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a:spLocks noGrp="1"/>
          </p:cNvSpPr>
          <p:nvPr>
            <p:ph type="ctrTitle"/>
          </p:nvPr>
        </p:nvSpPr>
        <p:spPr>
          <a:xfrm>
            <a:off x="685800" y="460177"/>
            <a:ext cx="7772400" cy="1521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GB" sz="3200"/>
              <a:t>Welcome</a:t>
            </a:r>
            <a:endParaRPr/>
          </a:p>
        </p:txBody>
      </p:sp>
      <p:sp>
        <p:nvSpPr>
          <p:cNvPr id="101" name="Google Shape;101;p2"/>
          <p:cNvSpPr txBox="1">
            <a:spLocks noGrp="1"/>
          </p:cNvSpPr>
          <p:nvPr>
            <p:ph type="subTitle" idx="1"/>
          </p:nvPr>
        </p:nvSpPr>
        <p:spPr>
          <a:xfrm>
            <a:off x="685800" y="2477350"/>
            <a:ext cx="7772400" cy="31788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dk1"/>
              </a:buClr>
              <a:buSzPts val="1700"/>
              <a:buNone/>
            </a:pPr>
            <a:r>
              <a:rPr lang="en-GB" sz="2000">
                <a:solidFill>
                  <a:schemeClr val="dk1"/>
                </a:solidFill>
                <a:latin typeface="Arial"/>
                <a:ea typeface="Arial"/>
                <a:cs typeface="Arial"/>
                <a:sym typeface="Arial"/>
              </a:rPr>
              <a:t>This is a workshop focusing on the new needs assessment application process. </a:t>
            </a:r>
            <a:endParaRPr sz="2000">
              <a:solidFill>
                <a:schemeClr val="dk1"/>
              </a:solidFill>
              <a:latin typeface="Arial"/>
              <a:ea typeface="Arial"/>
              <a:cs typeface="Arial"/>
              <a:sym typeface="Arial"/>
            </a:endParaRPr>
          </a:p>
          <a:p>
            <a:pPr marL="0" lvl="0" indent="0" algn="l" rtl="0">
              <a:lnSpc>
                <a:spcPct val="130000"/>
              </a:lnSpc>
              <a:spcBef>
                <a:spcPts val="0"/>
              </a:spcBef>
              <a:spcAft>
                <a:spcPts val="0"/>
              </a:spcAft>
              <a:buClr>
                <a:schemeClr val="dk1"/>
              </a:buClr>
              <a:buSzPts val="1700"/>
              <a:buNone/>
            </a:pPr>
            <a:r>
              <a:rPr lang="en-GB" sz="2000">
                <a:solidFill>
                  <a:schemeClr val="dk1"/>
                </a:solidFill>
                <a:latin typeface="Arial"/>
                <a:ea typeface="Arial"/>
                <a:cs typeface="Arial"/>
                <a:sym typeface="Arial"/>
              </a:rPr>
              <a:t>Everyone expecting that? </a:t>
            </a:r>
            <a:endParaRPr sz="2000">
              <a:solidFill>
                <a:schemeClr val="dk1"/>
              </a:solidFill>
              <a:latin typeface="Arial"/>
              <a:ea typeface="Arial"/>
              <a:cs typeface="Arial"/>
              <a:sym typeface="Arial"/>
            </a:endParaRPr>
          </a:p>
          <a:p>
            <a:pPr marL="0" lvl="0" indent="0" algn="l" rtl="0">
              <a:lnSpc>
                <a:spcPct val="130000"/>
              </a:lnSpc>
              <a:spcBef>
                <a:spcPts val="0"/>
              </a:spcBef>
              <a:spcAft>
                <a:spcPts val="0"/>
              </a:spcAft>
              <a:buClr>
                <a:schemeClr val="dk1"/>
              </a:buClr>
              <a:buSzPts val="1700"/>
              <a:buNone/>
            </a:pPr>
            <a:endParaRPr sz="2000">
              <a:solidFill>
                <a:schemeClr val="dk1"/>
              </a:solidFill>
              <a:latin typeface="Arial"/>
              <a:ea typeface="Arial"/>
              <a:cs typeface="Arial"/>
              <a:sym typeface="Arial"/>
            </a:endParaRPr>
          </a:p>
          <a:p>
            <a:pPr marL="457200" lvl="0" indent="-457200" algn="l" rtl="0">
              <a:lnSpc>
                <a:spcPct val="130000"/>
              </a:lnSpc>
              <a:spcBef>
                <a:spcPts val="400"/>
              </a:spcBef>
              <a:spcAft>
                <a:spcPts val="0"/>
              </a:spcAft>
              <a:buClr>
                <a:schemeClr val="dk1"/>
              </a:buClr>
              <a:buSzPts val="2000"/>
              <a:buChar char="•"/>
            </a:pPr>
            <a:r>
              <a:rPr lang="en-GB" sz="2000">
                <a:solidFill>
                  <a:schemeClr val="dk1"/>
                </a:solidFill>
                <a:latin typeface="Arial"/>
                <a:ea typeface="Arial"/>
                <a:cs typeface="Arial"/>
                <a:sym typeface="Arial"/>
              </a:rPr>
              <a:t>Housekeeping</a:t>
            </a:r>
            <a:endParaRPr sz="3020">
              <a:latin typeface="Arial"/>
              <a:ea typeface="Arial"/>
              <a:cs typeface="Arial"/>
              <a:sym typeface="Arial"/>
            </a:endParaRPr>
          </a:p>
          <a:p>
            <a:pPr marL="457200" lvl="0" indent="-457200" algn="l" rtl="0">
              <a:lnSpc>
                <a:spcPct val="130000"/>
              </a:lnSpc>
              <a:spcBef>
                <a:spcPts val="400"/>
              </a:spcBef>
              <a:spcAft>
                <a:spcPts val="0"/>
              </a:spcAft>
              <a:buClr>
                <a:schemeClr val="dk1"/>
              </a:buClr>
              <a:buSzPts val="2000"/>
              <a:buChar char="•"/>
            </a:pPr>
            <a:r>
              <a:rPr lang="en-GB" sz="2000">
                <a:solidFill>
                  <a:schemeClr val="dk1"/>
                </a:solidFill>
                <a:latin typeface="Arial"/>
                <a:ea typeface="Arial"/>
                <a:cs typeface="Arial"/>
                <a:sym typeface="Arial"/>
              </a:rPr>
              <a:t>BV Team: Name, what we do</a:t>
            </a:r>
            <a:endParaRPr sz="3020">
              <a:latin typeface="Arial"/>
              <a:ea typeface="Arial"/>
              <a:cs typeface="Arial"/>
              <a:sym typeface="Arial"/>
            </a:endParaRPr>
          </a:p>
          <a:p>
            <a:pPr marL="457200" lvl="0" indent="-457200" algn="l" rtl="0">
              <a:lnSpc>
                <a:spcPct val="130000"/>
              </a:lnSpc>
              <a:spcBef>
                <a:spcPts val="400"/>
              </a:spcBef>
              <a:spcAft>
                <a:spcPts val="0"/>
              </a:spcAft>
              <a:buClr>
                <a:schemeClr val="dk1"/>
              </a:buClr>
              <a:buSzPts val="2000"/>
              <a:buChar char="•"/>
            </a:pPr>
            <a:r>
              <a:rPr lang="en-GB" sz="2000">
                <a:solidFill>
                  <a:schemeClr val="dk1"/>
                </a:solidFill>
                <a:latin typeface="Arial"/>
                <a:ea typeface="Arial"/>
                <a:cs typeface="Arial"/>
                <a:sym typeface="Arial"/>
              </a:rPr>
              <a:t>Attenders- name, child’s age, disability &amp; where you are in relation to SEN support/ Application for a needs assessment</a:t>
            </a:r>
            <a:endParaRPr sz="3020">
              <a:latin typeface="Arial"/>
              <a:ea typeface="Arial"/>
              <a:cs typeface="Arial"/>
              <a:sym typeface="Arial"/>
            </a:endParaRPr>
          </a:p>
          <a:p>
            <a:pPr marL="457200" lvl="0" indent="-457200" algn="l" rtl="0">
              <a:lnSpc>
                <a:spcPct val="130000"/>
              </a:lnSpc>
              <a:spcBef>
                <a:spcPts val="400"/>
              </a:spcBef>
              <a:spcAft>
                <a:spcPts val="0"/>
              </a:spcAft>
              <a:buClr>
                <a:schemeClr val="dk1"/>
              </a:buClr>
              <a:buSzPts val="2000"/>
              <a:buChar char="•"/>
            </a:pPr>
            <a:r>
              <a:rPr lang="en-GB" sz="2000">
                <a:solidFill>
                  <a:schemeClr val="dk1"/>
                </a:solidFill>
                <a:latin typeface="Arial"/>
                <a:ea typeface="Arial"/>
                <a:cs typeface="Arial"/>
                <a:sym typeface="Arial"/>
              </a:rPr>
              <a:t>Outline for workshop </a:t>
            </a:r>
            <a:endParaRPr sz="3020">
              <a:latin typeface="Arial"/>
              <a:ea typeface="Arial"/>
              <a:cs typeface="Arial"/>
              <a:sym typeface="Arial"/>
            </a:endParaRPr>
          </a:p>
        </p:txBody>
      </p:sp>
      <p:sp>
        <p:nvSpPr>
          <p:cNvPr id="102" name="Google Shape;102;p2"/>
          <p:cNvSpPr txBox="1"/>
          <p:nvPr/>
        </p:nvSpPr>
        <p:spPr>
          <a:xfrm>
            <a:off x="8382000" y="6397823"/>
            <a:ext cx="304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a:solidFill>
                  <a:srgbClr val="BFBFBF"/>
                </a:solidFill>
                <a:latin typeface="Calibri"/>
                <a:ea typeface="Calibri"/>
                <a:cs typeface="Calibri"/>
                <a:sym typeface="Calibri"/>
              </a:rPr>
              <a:t>2</a:t>
            </a:r>
            <a:endParaRPr/>
          </a:p>
        </p:txBody>
      </p:sp>
      <p:pic>
        <p:nvPicPr>
          <p:cNvPr id="103" name="Google Shape;103;p2"/>
          <p:cNvPicPr preferRelativeResize="0"/>
          <p:nvPr/>
        </p:nvPicPr>
        <p:blipFill rotWithShape="1">
          <a:blip r:embed="rId3">
            <a:alphaModFix/>
          </a:blip>
          <a:srcRect/>
          <a:stretch/>
        </p:blipFill>
        <p:spPr>
          <a:xfrm>
            <a:off x="7239000" y="5746313"/>
            <a:ext cx="1085850" cy="65151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8"/>
          <p:cNvSpPr txBox="1">
            <a:spLocks noGrp="1"/>
          </p:cNvSpPr>
          <p:nvPr>
            <p:ph type="title" idx="4294967295"/>
          </p:nvPr>
        </p:nvSpPr>
        <p:spPr>
          <a:xfrm>
            <a:off x="626954" y="274638"/>
            <a:ext cx="8059846"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GB" sz="3200"/>
              <a:t>Section 5: - All About Me p9-10</a:t>
            </a:r>
            <a:endParaRPr sz="4000"/>
          </a:p>
        </p:txBody>
      </p:sp>
      <p:sp>
        <p:nvSpPr>
          <p:cNvPr id="282" name="Google Shape;282;p18"/>
          <p:cNvSpPr txBox="1">
            <a:spLocks noGrp="1"/>
          </p:cNvSpPr>
          <p:nvPr>
            <p:ph type="body" idx="4294967295"/>
          </p:nvPr>
        </p:nvSpPr>
        <p:spPr>
          <a:xfrm>
            <a:off x="487300" y="3642001"/>
            <a:ext cx="8059800" cy="21042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000"/>
              <a:buChar char="•"/>
            </a:pPr>
            <a:r>
              <a:rPr lang="en-GB" sz="2000">
                <a:latin typeface="Arial"/>
                <a:ea typeface="Arial"/>
                <a:cs typeface="Arial"/>
                <a:sym typeface="Arial"/>
              </a:rPr>
              <a:t>Views interests and aspirations of the CYP for the future</a:t>
            </a:r>
            <a:endParaRPr sz="2000">
              <a:latin typeface="Arial"/>
              <a:ea typeface="Arial"/>
              <a:cs typeface="Arial"/>
              <a:sym typeface="Arial"/>
            </a:endParaRPr>
          </a:p>
          <a:p>
            <a:pPr marL="342900" lvl="0" indent="-342900" algn="l" rtl="0">
              <a:spcBef>
                <a:spcPts val="0"/>
              </a:spcBef>
              <a:spcAft>
                <a:spcPts val="0"/>
              </a:spcAft>
              <a:buSzPts val="2000"/>
              <a:buChar char="•"/>
            </a:pPr>
            <a:r>
              <a:rPr lang="en-GB" sz="2000">
                <a:latin typeface="Arial"/>
                <a:ea typeface="Arial"/>
                <a:cs typeface="Arial"/>
                <a:sym typeface="Arial"/>
              </a:rPr>
              <a:t>Pen portrait</a:t>
            </a:r>
            <a:endParaRPr sz="2000">
              <a:latin typeface="Arial"/>
              <a:ea typeface="Arial"/>
              <a:cs typeface="Arial"/>
              <a:sym typeface="Arial"/>
            </a:endParaRPr>
          </a:p>
          <a:p>
            <a:pPr marL="342900" lvl="0" indent="-342900" algn="l" rtl="0">
              <a:spcBef>
                <a:spcPts val="0"/>
              </a:spcBef>
              <a:spcAft>
                <a:spcPts val="0"/>
              </a:spcAft>
              <a:buSzPts val="2000"/>
              <a:buChar char="•"/>
            </a:pPr>
            <a:r>
              <a:rPr lang="en-GB" sz="2000">
                <a:latin typeface="Arial"/>
                <a:ea typeface="Arial"/>
                <a:cs typeface="Arial"/>
                <a:sym typeface="Arial"/>
              </a:rPr>
              <a:t>Essential to seek Child/ Young Person’s  input in whatever way possible. </a:t>
            </a:r>
            <a:endParaRPr sz="2000">
              <a:latin typeface="Arial"/>
              <a:ea typeface="Arial"/>
              <a:cs typeface="Arial"/>
              <a:sym typeface="Arial"/>
            </a:endParaRPr>
          </a:p>
          <a:p>
            <a:pPr marL="342900" lvl="0" indent="-342900" algn="l" rtl="0">
              <a:spcBef>
                <a:spcPts val="0"/>
              </a:spcBef>
              <a:spcAft>
                <a:spcPts val="0"/>
              </a:spcAft>
              <a:buSzPts val="2000"/>
              <a:buChar char="•"/>
            </a:pPr>
            <a:r>
              <a:rPr lang="en-GB" sz="2000">
                <a:latin typeface="Arial"/>
                <a:ea typeface="Arial"/>
                <a:cs typeface="Arial"/>
                <a:sym typeface="Arial"/>
              </a:rPr>
              <a:t>Liaise with school to see how they can support with this.</a:t>
            </a:r>
            <a:endParaRPr sz="2000">
              <a:latin typeface="Arial"/>
              <a:ea typeface="Arial"/>
              <a:cs typeface="Arial"/>
              <a:sym typeface="Arial"/>
            </a:endParaRPr>
          </a:p>
          <a:p>
            <a:pPr marL="342900" lvl="0" indent="-342900" algn="l" rtl="0">
              <a:spcBef>
                <a:spcPts val="0"/>
              </a:spcBef>
              <a:spcAft>
                <a:spcPts val="0"/>
              </a:spcAft>
              <a:buSzPts val="2000"/>
              <a:buChar char="•"/>
            </a:pPr>
            <a:r>
              <a:rPr lang="en-GB" sz="2000" i="1">
                <a:latin typeface="Arial"/>
                <a:ea typeface="Arial"/>
                <a:cs typeface="Arial"/>
                <a:sym typeface="Arial"/>
              </a:rPr>
              <a:t>Use italics</a:t>
            </a:r>
            <a:endParaRPr sz="2000" i="1">
              <a:latin typeface="Arial"/>
              <a:ea typeface="Arial"/>
              <a:cs typeface="Arial"/>
              <a:sym typeface="Arial"/>
            </a:endParaRPr>
          </a:p>
        </p:txBody>
      </p:sp>
      <p:sp>
        <p:nvSpPr>
          <p:cNvPr id="283" name="Google Shape;28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20</a:t>
            </a:fld>
            <a:endParaRPr/>
          </a:p>
        </p:txBody>
      </p:sp>
      <p:pic>
        <p:nvPicPr>
          <p:cNvPr id="284" name="Google Shape;284;p18"/>
          <p:cNvPicPr preferRelativeResize="0"/>
          <p:nvPr/>
        </p:nvPicPr>
        <p:blipFill rotWithShape="1">
          <a:blip r:embed="rId3">
            <a:alphaModFix/>
          </a:blip>
          <a:srcRect/>
          <a:stretch/>
        </p:blipFill>
        <p:spPr>
          <a:xfrm>
            <a:off x="7239000" y="5746313"/>
            <a:ext cx="1085850" cy="651510"/>
          </a:xfrm>
          <a:prstGeom prst="rect">
            <a:avLst/>
          </a:prstGeom>
          <a:noFill/>
          <a:ln>
            <a:noFill/>
          </a:ln>
        </p:spPr>
      </p:pic>
      <p:sp>
        <p:nvSpPr>
          <p:cNvPr id="285" name="Google Shape;285;p18"/>
          <p:cNvSpPr txBox="1"/>
          <p:nvPr/>
        </p:nvSpPr>
        <p:spPr>
          <a:xfrm>
            <a:off x="808600" y="1667925"/>
            <a:ext cx="77385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t>Described as the views, interests and aspirations of the Child/ Young Person</a:t>
            </a:r>
            <a:br>
              <a:rPr lang="en-GB" sz="2000"/>
            </a:br>
            <a:r>
              <a:rPr lang="en-GB" sz="2000"/>
              <a:t>for their future (content of part A of an EHCP- which previously has been completed as part of the assessment process usually 4-10 weeks) </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9"/>
          <p:cNvSpPr txBox="1">
            <a:spLocks noGrp="1"/>
          </p:cNvSpPr>
          <p:nvPr>
            <p:ph type="title" idx="4294967295"/>
          </p:nvPr>
        </p:nvSpPr>
        <p:spPr>
          <a:xfrm>
            <a:off x="684212" y="274638"/>
            <a:ext cx="8002588"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0"/>
              <a:t> </a:t>
            </a:r>
            <a:r>
              <a:rPr lang="en-GB" sz="3200" b="0"/>
              <a:t>Section 5:-cont</a:t>
            </a:r>
            <a:r>
              <a:rPr lang="en-GB" sz="3200"/>
              <a:t>: Q 1-4</a:t>
            </a:r>
            <a:endParaRPr sz="3200"/>
          </a:p>
        </p:txBody>
      </p:sp>
      <p:sp>
        <p:nvSpPr>
          <p:cNvPr id="292" name="Google Shape;292;p19"/>
          <p:cNvSpPr txBox="1">
            <a:spLocks noGrp="1"/>
          </p:cNvSpPr>
          <p:nvPr>
            <p:ph type="body" idx="4294967295"/>
          </p:nvPr>
        </p:nvSpPr>
        <p:spPr>
          <a:xfrm>
            <a:off x="737575" y="1760000"/>
            <a:ext cx="8002500" cy="4404000"/>
          </a:xfrm>
          <a:prstGeom prst="rect">
            <a:avLst/>
          </a:prstGeom>
          <a:noFill/>
          <a:ln>
            <a:noFill/>
          </a:ln>
        </p:spPr>
        <p:txBody>
          <a:bodyPr spcFirstLastPara="1" wrap="square" lIns="91425" tIns="45700" rIns="91425" bIns="45700" anchor="t" anchorCtr="0">
            <a:noAutofit/>
          </a:bodyPr>
          <a:lstStyle/>
          <a:p>
            <a:pPr marL="342900" lvl="0" indent="0" algn="l" rtl="0">
              <a:lnSpc>
                <a:spcPct val="80000"/>
              </a:lnSpc>
              <a:spcBef>
                <a:spcPts val="0"/>
              </a:spcBef>
              <a:spcAft>
                <a:spcPts val="0"/>
              </a:spcAft>
              <a:buSzPts val="1018"/>
              <a:buNone/>
            </a:pPr>
            <a:r>
              <a:rPr lang="en-GB" sz="1865">
                <a:latin typeface="Arial"/>
                <a:ea typeface="Arial"/>
                <a:cs typeface="Arial"/>
                <a:sym typeface="Arial"/>
              </a:rPr>
              <a:t>What might you put in the following section:</a:t>
            </a:r>
            <a:endParaRPr sz="1865">
              <a:latin typeface="Arial"/>
              <a:ea typeface="Arial"/>
              <a:cs typeface="Arial"/>
              <a:sym typeface="Arial"/>
            </a:endParaRPr>
          </a:p>
          <a:p>
            <a:pPr marL="342900" lvl="0" indent="0" algn="l" rtl="0">
              <a:lnSpc>
                <a:spcPct val="80000"/>
              </a:lnSpc>
              <a:spcBef>
                <a:spcPts val="0"/>
              </a:spcBef>
              <a:spcAft>
                <a:spcPts val="0"/>
              </a:spcAft>
              <a:buSzPts val="1018"/>
              <a:buNone/>
            </a:pPr>
            <a:endParaRPr sz="1865">
              <a:latin typeface="Arial"/>
              <a:ea typeface="Arial"/>
              <a:cs typeface="Arial"/>
              <a:sym typeface="Arial"/>
            </a:endParaRPr>
          </a:p>
          <a:p>
            <a:pPr marL="342900" lvl="0" indent="0" algn="l" rtl="0">
              <a:lnSpc>
                <a:spcPct val="80000"/>
              </a:lnSpc>
              <a:spcBef>
                <a:spcPts val="0"/>
              </a:spcBef>
              <a:spcAft>
                <a:spcPts val="0"/>
              </a:spcAft>
              <a:buSzPts val="1018"/>
              <a:buNone/>
            </a:pPr>
            <a:endParaRPr sz="2050">
              <a:latin typeface="Arial"/>
              <a:ea typeface="Arial"/>
              <a:cs typeface="Arial"/>
              <a:sym typeface="Arial"/>
            </a:endParaRPr>
          </a:p>
          <a:p>
            <a:pPr marL="342900" lvl="0" indent="-340201" algn="l" rtl="0">
              <a:lnSpc>
                <a:spcPct val="80000"/>
              </a:lnSpc>
              <a:spcBef>
                <a:spcPts val="0"/>
              </a:spcBef>
              <a:spcAft>
                <a:spcPts val="0"/>
              </a:spcAft>
              <a:buClr>
                <a:schemeClr val="dk1"/>
              </a:buClr>
              <a:buSzPts val="1958"/>
              <a:buChar char="•"/>
            </a:pPr>
            <a:r>
              <a:rPr lang="en-GB" sz="1957" b="1">
                <a:latin typeface="Arial"/>
                <a:ea typeface="Arial"/>
                <a:cs typeface="Arial"/>
                <a:sym typeface="Arial"/>
              </a:rPr>
              <a:t>What am I good at?-</a:t>
            </a:r>
            <a:r>
              <a:rPr lang="en-GB" sz="1957">
                <a:latin typeface="Arial"/>
                <a:ea typeface="Arial"/>
                <a:cs typeface="Arial"/>
                <a:sym typeface="Arial"/>
              </a:rPr>
              <a:t> </a:t>
            </a:r>
            <a:r>
              <a:rPr lang="en-GB" sz="1957" i="1">
                <a:latin typeface="Arial"/>
                <a:ea typeface="Arial"/>
                <a:cs typeface="Arial"/>
                <a:sym typeface="Arial"/>
              </a:rPr>
              <a:t>Gymnastics, playing an instrument but also ,kindness,being a good friend, caring</a:t>
            </a:r>
            <a:endParaRPr sz="1957" i="1">
              <a:latin typeface="Arial"/>
              <a:ea typeface="Arial"/>
              <a:cs typeface="Arial"/>
              <a:sym typeface="Arial"/>
            </a:endParaRPr>
          </a:p>
          <a:p>
            <a:pPr marL="342900" lvl="0" indent="0" algn="l" rtl="0">
              <a:lnSpc>
                <a:spcPct val="80000"/>
              </a:lnSpc>
              <a:spcBef>
                <a:spcPts val="0"/>
              </a:spcBef>
              <a:spcAft>
                <a:spcPts val="0"/>
              </a:spcAft>
              <a:buSzPts val="1018"/>
              <a:buNone/>
            </a:pPr>
            <a:endParaRPr sz="1957" i="1">
              <a:latin typeface="Arial"/>
              <a:ea typeface="Arial"/>
              <a:cs typeface="Arial"/>
              <a:sym typeface="Arial"/>
            </a:endParaRPr>
          </a:p>
          <a:p>
            <a:pPr marL="342900" lvl="0" indent="-340201" algn="l" rtl="0">
              <a:lnSpc>
                <a:spcPct val="80000"/>
              </a:lnSpc>
              <a:spcBef>
                <a:spcPts val="0"/>
              </a:spcBef>
              <a:spcAft>
                <a:spcPts val="0"/>
              </a:spcAft>
              <a:buSzPts val="1958"/>
              <a:buChar char="•"/>
            </a:pPr>
            <a:r>
              <a:rPr lang="en-GB" sz="1957" b="1">
                <a:latin typeface="Arial"/>
                <a:ea typeface="Arial"/>
                <a:cs typeface="Arial"/>
                <a:sym typeface="Arial"/>
              </a:rPr>
              <a:t>What do I like doing?</a:t>
            </a:r>
            <a:r>
              <a:rPr lang="en-GB" sz="1957">
                <a:latin typeface="Arial"/>
                <a:ea typeface="Arial"/>
                <a:cs typeface="Arial"/>
                <a:sym typeface="Arial"/>
              </a:rPr>
              <a:t>- </a:t>
            </a:r>
            <a:r>
              <a:rPr lang="en-GB" sz="1957" i="1">
                <a:latin typeface="Arial"/>
                <a:ea typeface="Arial"/>
                <a:cs typeface="Arial"/>
                <a:sym typeface="Arial"/>
              </a:rPr>
              <a:t>non school things, special interests?</a:t>
            </a:r>
            <a:endParaRPr sz="1957" i="1">
              <a:latin typeface="Arial"/>
              <a:ea typeface="Arial"/>
              <a:cs typeface="Arial"/>
              <a:sym typeface="Arial"/>
            </a:endParaRPr>
          </a:p>
          <a:p>
            <a:pPr marL="342900" lvl="0" indent="-340201" algn="l" rtl="0">
              <a:lnSpc>
                <a:spcPct val="80000"/>
              </a:lnSpc>
              <a:spcBef>
                <a:spcPts val="0"/>
              </a:spcBef>
              <a:spcAft>
                <a:spcPts val="0"/>
              </a:spcAft>
              <a:buSzPts val="1958"/>
              <a:buChar char="•"/>
            </a:pPr>
            <a:endParaRPr sz="1957" i="1">
              <a:latin typeface="Arial"/>
              <a:ea typeface="Arial"/>
              <a:cs typeface="Arial"/>
              <a:sym typeface="Arial"/>
            </a:endParaRPr>
          </a:p>
          <a:p>
            <a:pPr marL="342900" lvl="0" indent="-340201" algn="l" rtl="0">
              <a:lnSpc>
                <a:spcPct val="80000"/>
              </a:lnSpc>
              <a:spcBef>
                <a:spcPts val="0"/>
              </a:spcBef>
              <a:spcAft>
                <a:spcPts val="0"/>
              </a:spcAft>
              <a:buSzPts val="1958"/>
              <a:buChar char="•"/>
            </a:pPr>
            <a:r>
              <a:rPr lang="en-GB" sz="1957" b="1">
                <a:latin typeface="Arial"/>
                <a:ea typeface="Arial"/>
                <a:cs typeface="Arial"/>
                <a:sym typeface="Arial"/>
              </a:rPr>
              <a:t>What am I proud of?</a:t>
            </a:r>
            <a:r>
              <a:rPr lang="en-GB" sz="1957" i="1">
                <a:latin typeface="Arial"/>
                <a:ea typeface="Arial"/>
                <a:cs typeface="Arial"/>
                <a:sym typeface="Arial"/>
              </a:rPr>
              <a:t> Interesting what they might come up with! Class rep,play rep, badge, award, self calming strategies</a:t>
            </a:r>
            <a:endParaRPr sz="1957" i="1">
              <a:latin typeface="Arial"/>
              <a:ea typeface="Arial"/>
              <a:cs typeface="Arial"/>
              <a:sym typeface="Arial"/>
            </a:endParaRPr>
          </a:p>
          <a:p>
            <a:pPr marL="342900" lvl="0" indent="0" algn="l" rtl="0">
              <a:lnSpc>
                <a:spcPct val="80000"/>
              </a:lnSpc>
              <a:spcBef>
                <a:spcPts val="0"/>
              </a:spcBef>
              <a:spcAft>
                <a:spcPts val="0"/>
              </a:spcAft>
              <a:buSzPts val="1018"/>
              <a:buNone/>
            </a:pPr>
            <a:endParaRPr sz="1957" b="1" i="1">
              <a:latin typeface="Arial"/>
              <a:ea typeface="Arial"/>
              <a:cs typeface="Arial"/>
              <a:sym typeface="Arial"/>
            </a:endParaRPr>
          </a:p>
          <a:p>
            <a:pPr marL="342900" lvl="0" indent="-340201" algn="l" rtl="0">
              <a:lnSpc>
                <a:spcPct val="80000"/>
              </a:lnSpc>
              <a:spcBef>
                <a:spcPts val="0"/>
              </a:spcBef>
              <a:spcAft>
                <a:spcPts val="0"/>
              </a:spcAft>
              <a:buSzPts val="1958"/>
              <a:buChar char="•"/>
            </a:pPr>
            <a:r>
              <a:rPr lang="en-GB" sz="1957" b="1">
                <a:latin typeface="Arial"/>
                <a:ea typeface="Arial"/>
                <a:cs typeface="Arial"/>
                <a:sym typeface="Arial"/>
              </a:rPr>
              <a:t>What is important TO me? </a:t>
            </a:r>
            <a:r>
              <a:rPr lang="en-GB" sz="1957" i="1">
                <a:latin typeface="Arial"/>
                <a:ea typeface="Arial"/>
                <a:cs typeface="Arial"/>
                <a:sym typeface="Arial"/>
              </a:rPr>
              <a:t>These may not be important to anyone else and are not just about school.</a:t>
            </a:r>
            <a:endParaRPr sz="1957" i="1">
              <a:latin typeface="Arial"/>
              <a:ea typeface="Arial"/>
              <a:cs typeface="Arial"/>
              <a:sym typeface="Arial"/>
            </a:endParaRPr>
          </a:p>
          <a:p>
            <a:pPr marL="342900" lvl="0" indent="0" algn="l" rtl="0">
              <a:lnSpc>
                <a:spcPct val="80000"/>
              </a:lnSpc>
              <a:spcBef>
                <a:spcPts val="0"/>
              </a:spcBef>
              <a:spcAft>
                <a:spcPts val="0"/>
              </a:spcAft>
              <a:buSzPts val="1018"/>
              <a:buNone/>
            </a:pPr>
            <a:endParaRPr sz="1957" i="1">
              <a:latin typeface="Arial"/>
              <a:ea typeface="Arial"/>
              <a:cs typeface="Arial"/>
              <a:sym typeface="Arial"/>
            </a:endParaRPr>
          </a:p>
          <a:p>
            <a:pPr marL="342900" lvl="0" indent="-340201" algn="l" rtl="0">
              <a:lnSpc>
                <a:spcPct val="80000"/>
              </a:lnSpc>
              <a:spcBef>
                <a:spcPts val="0"/>
              </a:spcBef>
              <a:spcAft>
                <a:spcPts val="0"/>
              </a:spcAft>
              <a:buSzPts val="1958"/>
              <a:buChar char="•"/>
            </a:pPr>
            <a:r>
              <a:rPr lang="en-GB" sz="1957" b="1">
                <a:latin typeface="Arial"/>
                <a:ea typeface="Arial"/>
                <a:cs typeface="Arial"/>
                <a:sym typeface="Arial"/>
              </a:rPr>
              <a:t>What is working well for me?</a:t>
            </a:r>
            <a:r>
              <a:rPr lang="en-GB" sz="1957">
                <a:latin typeface="Arial"/>
                <a:ea typeface="Arial"/>
                <a:cs typeface="Arial"/>
                <a:sym typeface="Arial"/>
              </a:rPr>
              <a:t> </a:t>
            </a:r>
            <a:r>
              <a:rPr lang="en-GB" sz="1957" i="1">
                <a:latin typeface="Arial"/>
                <a:ea typeface="Arial"/>
                <a:cs typeface="Arial"/>
                <a:sym typeface="Arial"/>
              </a:rPr>
              <a:t>Not having PE</a:t>
            </a:r>
            <a:r>
              <a:rPr lang="en-GB" sz="1957">
                <a:latin typeface="Arial"/>
                <a:ea typeface="Arial"/>
                <a:cs typeface="Arial"/>
                <a:sym typeface="Arial"/>
              </a:rPr>
              <a:t>/</a:t>
            </a:r>
            <a:r>
              <a:rPr lang="en-GB" sz="1957" i="1">
                <a:latin typeface="Arial"/>
                <a:ea typeface="Arial"/>
                <a:cs typeface="Arial"/>
                <a:sym typeface="Arial"/>
              </a:rPr>
              <a:t>More process time/being first or last/ sitting in a certain place or by a certain person/ Seeing a relative on a saturday</a:t>
            </a:r>
            <a:endParaRPr sz="1957" i="1">
              <a:latin typeface="Arial"/>
              <a:ea typeface="Arial"/>
              <a:cs typeface="Arial"/>
              <a:sym typeface="Arial"/>
            </a:endParaRPr>
          </a:p>
          <a:p>
            <a:pPr marL="342900" lvl="0" indent="0" algn="l" rtl="0">
              <a:lnSpc>
                <a:spcPct val="80000"/>
              </a:lnSpc>
              <a:spcBef>
                <a:spcPts val="0"/>
              </a:spcBef>
              <a:spcAft>
                <a:spcPts val="0"/>
              </a:spcAft>
              <a:buSzPts val="1018"/>
              <a:buNone/>
            </a:pPr>
            <a:endParaRPr sz="2050" u="sng">
              <a:latin typeface="Arial"/>
              <a:ea typeface="Arial"/>
              <a:cs typeface="Arial"/>
              <a:sym typeface="Arial"/>
            </a:endParaRPr>
          </a:p>
          <a:p>
            <a:pPr marL="342900" lvl="0" indent="-190500" algn="l" rtl="0">
              <a:lnSpc>
                <a:spcPct val="60000"/>
              </a:lnSpc>
              <a:spcBef>
                <a:spcPts val="480"/>
              </a:spcBef>
              <a:spcAft>
                <a:spcPts val="0"/>
              </a:spcAft>
              <a:buClr>
                <a:schemeClr val="dk1"/>
              </a:buClr>
              <a:buSzPts val="2220"/>
              <a:buFont typeface="Arial"/>
              <a:buNone/>
            </a:pPr>
            <a:endParaRPr sz="2220" b="0"/>
          </a:p>
        </p:txBody>
      </p:sp>
      <p:sp>
        <p:nvSpPr>
          <p:cNvPr id="293" name="Google Shape;29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21</a:t>
            </a:fld>
            <a:endParaRPr/>
          </a:p>
        </p:txBody>
      </p:sp>
      <p:pic>
        <p:nvPicPr>
          <p:cNvPr id="294" name="Google Shape;294;p19"/>
          <p:cNvPicPr preferRelativeResize="0"/>
          <p:nvPr/>
        </p:nvPicPr>
        <p:blipFill rotWithShape="1">
          <a:blip r:embed="rId3">
            <a:alphaModFix/>
          </a:blip>
          <a:srcRect/>
          <a:stretch/>
        </p:blipFill>
        <p:spPr>
          <a:xfrm>
            <a:off x="7239000" y="5746313"/>
            <a:ext cx="1085850" cy="65151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idx="4294967295"/>
          </p:nvPr>
        </p:nvSpPr>
        <p:spPr>
          <a:xfrm>
            <a:off x="684212" y="274638"/>
            <a:ext cx="8002588"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sz="3200" b="0"/>
              <a:t> Section 5:</a:t>
            </a:r>
            <a:r>
              <a:rPr lang="en-GB" sz="3200"/>
              <a:t> </a:t>
            </a:r>
            <a:r>
              <a:rPr lang="en-GB" sz="3200" b="0"/>
              <a:t>- cont: </a:t>
            </a:r>
            <a:r>
              <a:rPr lang="en-GB" sz="3200"/>
              <a:t>Q5 -8</a:t>
            </a:r>
            <a:endParaRPr sz="3200"/>
          </a:p>
        </p:txBody>
      </p:sp>
      <p:sp>
        <p:nvSpPr>
          <p:cNvPr id="301" name="Google Shape;301;p20"/>
          <p:cNvSpPr txBox="1">
            <a:spLocks noGrp="1"/>
          </p:cNvSpPr>
          <p:nvPr>
            <p:ph type="body" idx="4294967295"/>
          </p:nvPr>
        </p:nvSpPr>
        <p:spPr>
          <a:xfrm>
            <a:off x="647650" y="1505900"/>
            <a:ext cx="8039100" cy="4770300"/>
          </a:xfrm>
          <a:prstGeom prst="rect">
            <a:avLst/>
          </a:prstGeom>
          <a:noFill/>
          <a:ln>
            <a:noFill/>
          </a:ln>
        </p:spPr>
        <p:txBody>
          <a:bodyPr spcFirstLastPara="1" wrap="square" lIns="91425" tIns="45700" rIns="91425" bIns="45700" anchor="t" anchorCtr="0">
            <a:normAutofit/>
          </a:bodyPr>
          <a:lstStyle/>
          <a:p>
            <a:pPr marL="342900" lvl="0" indent="0" algn="l" rtl="0">
              <a:spcBef>
                <a:spcPts val="0"/>
              </a:spcBef>
              <a:spcAft>
                <a:spcPts val="0"/>
              </a:spcAft>
              <a:buNone/>
            </a:pPr>
            <a:r>
              <a:rPr lang="en-GB" sz="2000">
                <a:latin typeface="Arial"/>
                <a:ea typeface="Arial"/>
                <a:cs typeface="Arial"/>
                <a:sym typeface="Arial"/>
              </a:rPr>
              <a:t>What might you put in the following section:</a:t>
            </a:r>
            <a:endParaRPr sz="2000" u="sng">
              <a:latin typeface="Arial"/>
              <a:ea typeface="Arial"/>
              <a:cs typeface="Arial"/>
              <a:sym typeface="Arial"/>
            </a:endParaRPr>
          </a:p>
          <a:p>
            <a:pPr marL="0" lvl="0" indent="0" algn="l" rtl="0">
              <a:spcBef>
                <a:spcPts val="0"/>
              </a:spcBef>
              <a:spcAft>
                <a:spcPts val="0"/>
              </a:spcAft>
              <a:buNone/>
            </a:pPr>
            <a:endParaRPr sz="2000">
              <a:latin typeface="Arial"/>
              <a:ea typeface="Arial"/>
              <a:cs typeface="Arial"/>
              <a:sym typeface="Arial"/>
            </a:endParaRPr>
          </a:p>
          <a:p>
            <a:pPr marL="342900" lvl="0" indent="-266700" algn="l" rtl="0">
              <a:spcBef>
                <a:spcPts val="0"/>
              </a:spcBef>
              <a:spcAft>
                <a:spcPts val="0"/>
              </a:spcAft>
              <a:buSzPts val="2000"/>
              <a:buChar char="•"/>
            </a:pPr>
            <a:r>
              <a:rPr lang="en-GB" sz="2100" b="1">
                <a:latin typeface="Arial"/>
                <a:ea typeface="Arial"/>
                <a:cs typeface="Arial"/>
                <a:sym typeface="Arial"/>
              </a:rPr>
              <a:t>What is working well for me?</a:t>
            </a:r>
            <a:r>
              <a:rPr lang="en-GB" sz="2100">
                <a:latin typeface="Arial"/>
                <a:ea typeface="Arial"/>
                <a:cs typeface="Arial"/>
                <a:sym typeface="Arial"/>
              </a:rPr>
              <a:t> </a:t>
            </a:r>
            <a:r>
              <a:rPr lang="en-GB" sz="2100" i="1">
                <a:latin typeface="Arial"/>
                <a:ea typeface="Arial"/>
                <a:cs typeface="Arial"/>
                <a:sym typeface="Arial"/>
              </a:rPr>
              <a:t>Not having PE</a:t>
            </a:r>
            <a:r>
              <a:rPr lang="en-GB" sz="2100">
                <a:latin typeface="Arial"/>
                <a:ea typeface="Arial"/>
                <a:cs typeface="Arial"/>
                <a:sym typeface="Arial"/>
              </a:rPr>
              <a:t>/</a:t>
            </a:r>
            <a:r>
              <a:rPr lang="en-GB" sz="2100" i="1">
                <a:latin typeface="Arial"/>
                <a:ea typeface="Arial"/>
                <a:cs typeface="Arial"/>
                <a:sym typeface="Arial"/>
              </a:rPr>
              <a:t>More process time/being first or last/ sitting in a certain place or by a certain person/ Seeing a relative on a saturday</a:t>
            </a:r>
            <a:endParaRPr sz="2100" i="1">
              <a:latin typeface="Arial"/>
              <a:ea typeface="Arial"/>
              <a:cs typeface="Arial"/>
              <a:sym typeface="Arial"/>
            </a:endParaRPr>
          </a:p>
          <a:p>
            <a:pPr marL="342900" lvl="0" indent="0" algn="l" rtl="0">
              <a:spcBef>
                <a:spcPts val="0"/>
              </a:spcBef>
              <a:spcAft>
                <a:spcPts val="0"/>
              </a:spcAft>
              <a:buNone/>
            </a:pPr>
            <a:endParaRPr sz="2100" i="1">
              <a:latin typeface="Arial"/>
              <a:ea typeface="Arial"/>
              <a:cs typeface="Arial"/>
              <a:sym typeface="Arial"/>
            </a:endParaRPr>
          </a:p>
          <a:p>
            <a:pPr marL="342900" lvl="0" indent="-266700" algn="l" rtl="0">
              <a:spcBef>
                <a:spcPts val="0"/>
              </a:spcBef>
              <a:spcAft>
                <a:spcPts val="0"/>
              </a:spcAft>
              <a:buSzPts val="2000"/>
              <a:buChar char="•"/>
            </a:pPr>
            <a:r>
              <a:rPr lang="en-GB" sz="2000" b="1">
                <a:latin typeface="Arial"/>
                <a:ea typeface="Arial"/>
                <a:cs typeface="Arial"/>
                <a:sym typeface="Arial"/>
              </a:rPr>
              <a:t>What is not working well FOR me? </a:t>
            </a:r>
            <a:r>
              <a:rPr lang="en-GB" sz="2000" i="1">
                <a:latin typeface="Arial"/>
                <a:ea typeface="Arial"/>
                <a:cs typeface="Arial"/>
                <a:sym typeface="Arial"/>
              </a:rPr>
              <a:t>What do I still find hard/situations- assembly/ making people understand</a:t>
            </a:r>
            <a:endParaRPr sz="2000" i="1">
              <a:latin typeface="Arial"/>
              <a:ea typeface="Arial"/>
              <a:cs typeface="Arial"/>
              <a:sym typeface="Arial"/>
            </a:endParaRPr>
          </a:p>
          <a:p>
            <a:pPr marL="342900" lvl="0" indent="0" algn="l" rtl="0">
              <a:spcBef>
                <a:spcPts val="0"/>
              </a:spcBef>
              <a:spcAft>
                <a:spcPts val="0"/>
              </a:spcAft>
              <a:buNone/>
            </a:pPr>
            <a:endParaRPr sz="2000" b="1" i="1">
              <a:latin typeface="Arial"/>
              <a:ea typeface="Arial"/>
              <a:cs typeface="Arial"/>
              <a:sym typeface="Arial"/>
            </a:endParaRPr>
          </a:p>
          <a:p>
            <a:pPr marL="342900" lvl="0" indent="-266700" algn="l" rtl="0">
              <a:spcBef>
                <a:spcPts val="0"/>
              </a:spcBef>
              <a:spcAft>
                <a:spcPts val="0"/>
              </a:spcAft>
              <a:buSzPts val="2000"/>
              <a:buChar char="•"/>
            </a:pPr>
            <a:r>
              <a:rPr lang="en-GB" sz="2000" b="1">
                <a:latin typeface="Arial"/>
                <a:ea typeface="Arial"/>
                <a:cs typeface="Arial"/>
                <a:sym typeface="Arial"/>
              </a:rPr>
              <a:t>What I don’t like?</a:t>
            </a:r>
            <a:r>
              <a:rPr lang="en-GB" sz="2000">
                <a:latin typeface="Arial"/>
                <a:ea typeface="Arial"/>
                <a:cs typeface="Arial"/>
                <a:sym typeface="Arial"/>
              </a:rPr>
              <a:t> </a:t>
            </a:r>
            <a:r>
              <a:rPr lang="en-GB" sz="2000" i="1">
                <a:latin typeface="Arial"/>
                <a:ea typeface="Arial"/>
                <a:cs typeface="Arial"/>
                <a:sym typeface="Arial"/>
              </a:rPr>
              <a:t>Raised voices/ when people say NO/ missing favourite topics for social skills/ smells in the hall/ loud noises/ the playground/Mary collecting me on Thursdays </a:t>
            </a:r>
            <a:endParaRPr sz="2000" i="1">
              <a:latin typeface="Arial"/>
              <a:ea typeface="Arial"/>
              <a:cs typeface="Arial"/>
              <a:sym typeface="Arial"/>
            </a:endParaRPr>
          </a:p>
          <a:p>
            <a:pPr marL="0" lvl="0" indent="0" algn="l" rtl="0">
              <a:spcBef>
                <a:spcPts val="0"/>
              </a:spcBef>
              <a:spcAft>
                <a:spcPts val="0"/>
              </a:spcAft>
              <a:buNone/>
            </a:pPr>
            <a:endParaRPr sz="1800"/>
          </a:p>
          <a:p>
            <a:pPr marL="342900" lvl="0" indent="-190500" algn="l" rtl="0">
              <a:lnSpc>
                <a:spcPct val="80000"/>
              </a:lnSpc>
              <a:spcBef>
                <a:spcPts val="480"/>
              </a:spcBef>
              <a:spcAft>
                <a:spcPts val="0"/>
              </a:spcAft>
              <a:buClr>
                <a:schemeClr val="dk1"/>
              </a:buClr>
              <a:buSzPts val="2400"/>
              <a:buFont typeface="Arial"/>
              <a:buNone/>
            </a:pPr>
            <a:endParaRPr sz="2400" b="0"/>
          </a:p>
        </p:txBody>
      </p:sp>
      <p:sp>
        <p:nvSpPr>
          <p:cNvPr id="302" name="Google Shape;30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22</a:t>
            </a:fld>
            <a:endParaRPr/>
          </a:p>
        </p:txBody>
      </p:sp>
      <p:pic>
        <p:nvPicPr>
          <p:cNvPr id="303" name="Google Shape;303;p20"/>
          <p:cNvPicPr preferRelativeResize="0"/>
          <p:nvPr/>
        </p:nvPicPr>
        <p:blipFill rotWithShape="1">
          <a:blip r:embed="rId3">
            <a:alphaModFix/>
          </a:blip>
          <a:srcRect/>
          <a:stretch/>
        </p:blipFill>
        <p:spPr>
          <a:xfrm>
            <a:off x="7239000" y="5746313"/>
            <a:ext cx="1085850" cy="651510"/>
          </a:xfrm>
          <a:prstGeom prst="rect">
            <a:avLst/>
          </a:prstGeom>
          <a:noFill/>
          <a:ln>
            <a:noFill/>
          </a:ln>
        </p:spPr>
      </p:pic>
      <p:pic>
        <p:nvPicPr>
          <p:cNvPr id="304" name="Google Shape;304;p20"/>
          <p:cNvPicPr preferRelativeResize="0"/>
          <p:nvPr/>
        </p:nvPicPr>
        <p:blipFill rotWithShape="1">
          <a:blip r:embed="rId4">
            <a:alphaModFix/>
          </a:blip>
          <a:srcRect l="23797"/>
          <a:stretch/>
        </p:blipFill>
        <p:spPr>
          <a:xfrm>
            <a:off x="949275" y="5380563"/>
            <a:ext cx="1475750" cy="1383051"/>
          </a:xfrm>
          <a:prstGeom prst="rect">
            <a:avLst/>
          </a:prstGeom>
          <a:noFill/>
          <a:ln>
            <a:noFill/>
          </a:ln>
        </p:spPr>
      </p:pic>
      <p:pic>
        <p:nvPicPr>
          <p:cNvPr id="305" name="Google Shape;305;p20"/>
          <p:cNvPicPr preferRelativeResize="0"/>
          <p:nvPr/>
        </p:nvPicPr>
        <p:blipFill>
          <a:blip r:embed="rId5">
            <a:alphaModFix/>
          </a:blip>
          <a:stretch>
            <a:fillRect/>
          </a:stretch>
        </p:blipFill>
        <p:spPr>
          <a:xfrm>
            <a:off x="5467602" y="5380550"/>
            <a:ext cx="1844074" cy="1383050"/>
          </a:xfrm>
          <a:prstGeom prst="rect">
            <a:avLst/>
          </a:prstGeom>
          <a:noFill/>
          <a:ln>
            <a:noFill/>
          </a:ln>
        </p:spPr>
      </p:pic>
      <p:pic>
        <p:nvPicPr>
          <p:cNvPr id="306" name="Google Shape;306;p20"/>
          <p:cNvPicPr preferRelativeResize="0"/>
          <p:nvPr/>
        </p:nvPicPr>
        <p:blipFill>
          <a:blip r:embed="rId6">
            <a:alphaModFix/>
          </a:blip>
          <a:stretch>
            <a:fillRect/>
          </a:stretch>
        </p:blipFill>
        <p:spPr>
          <a:xfrm>
            <a:off x="3271850" y="5407238"/>
            <a:ext cx="1772905" cy="132967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1"/>
          <p:cNvSpPr txBox="1">
            <a:spLocks noGrp="1"/>
          </p:cNvSpPr>
          <p:nvPr>
            <p:ph type="title"/>
          </p:nvPr>
        </p:nvSpPr>
        <p:spPr>
          <a:xfrm>
            <a:off x="539750" y="136525"/>
            <a:ext cx="8147050" cy="989013"/>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GB" sz="3200"/>
              <a:t>Section 5 - cont: Q9-12 </a:t>
            </a:r>
            <a:endParaRPr/>
          </a:p>
        </p:txBody>
      </p:sp>
      <p:sp>
        <p:nvSpPr>
          <p:cNvPr id="313" name="Google Shape;313;p21"/>
          <p:cNvSpPr txBox="1">
            <a:spLocks noGrp="1"/>
          </p:cNvSpPr>
          <p:nvPr>
            <p:ph type="body" idx="1"/>
          </p:nvPr>
        </p:nvSpPr>
        <p:spPr>
          <a:xfrm>
            <a:off x="539750" y="1125550"/>
            <a:ext cx="8229900" cy="5732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Font typeface="Calibri"/>
              <a:buNone/>
            </a:pPr>
            <a:r>
              <a:rPr lang="en-GB" sz="2000">
                <a:latin typeface="Arial"/>
                <a:ea typeface="Arial"/>
                <a:cs typeface="Arial"/>
                <a:sym typeface="Arial"/>
              </a:rPr>
              <a:t>Let’s think about how to answer the following: </a:t>
            </a:r>
            <a:endParaRPr sz="2000">
              <a:latin typeface="Arial"/>
              <a:ea typeface="Arial"/>
              <a:cs typeface="Arial"/>
              <a:sym typeface="Arial"/>
            </a:endParaRPr>
          </a:p>
          <a:p>
            <a:pPr marL="0" lvl="0" indent="0" algn="l" rtl="0">
              <a:spcBef>
                <a:spcPts val="0"/>
              </a:spcBef>
              <a:spcAft>
                <a:spcPts val="0"/>
              </a:spcAft>
              <a:buClr>
                <a:schemeClr val="dk1"/>
              </a:buClr>
              <a:buSzPts val="2000"/>
              <a:buFont typeface="Calibri"/>
              <a:buNone/>
            </a:pPr>
            <a:endParaRPr sz="2000">
              <a:latin typeface="Arial"/>
              <a:ea typeface="Arial"/>
              <a:cs typeface="Arial"/>
              <a:sym typeface="Arial"/>
            </a:endParaRPr>
          </a:p>
          <a:p>
            <a:pPr marL="342900" lvl="0" indent="-342900" algn="l" rtl="0">
              <a:spcBef>
                <a:spcPts val="400"/>
              </a:spcBef>
              <a:spcAft>
                <a:spcPts val="0"/>
              </a:spcAft>
              <a:buClr>
                <a:schemeClr val="dk1"/>
              </a:buClr>
              <a:buSzPts val="2000"/>
              <a:buChar char="•"/>
            </a:pPr>
            <a:r>
              <a:rPr lang="en-GB" sz="2000" b="1">
                <a:latin typeface="Arial"/>
                <a:ea typeface="Arial"/>
                <a:cs typeface="Arial"/>
                <a:sym typeface="Arial"/>
              </a:rPr>
              <a:t>I communicate by?</a:t>
            </a:r>
            <a:r>
              <a:rPr lang="en-GB" sz="2000">
                <a:latin typeface="Arial"/>
                <a:ea typeface="Arial"/>
                <a:cs typeface="Arial"/>
                <a:sym typeface="Arial"/>
              </a:rPr>
              <a:t>- </a:t>
            </a:r>
            <a:r>
              <a:rPr lang="en-GB" sz="2000" i="1">
                <a:latin typeface="Arial"/>
                <a:ea typeface="Arial"/>
                <a:cs typeface="Arial"/>
                <a:sym typeface="Arial"/>
              </a:rPr>
              <a:t>Visuals/timetables/ social stories/ comic strips/ PECS/ short simple words/allowing time for me to process and reply/ writing things down instead of speaking/ I will lead you to what I want/My ipad has a programme that speaks for me. </a:t>
            </a:r>
            <a:endParaRPr sz="2000" i="1">
              <a:latin typeface="Arial"/>
              <a:ea typeface="Arial"/>
              <a:cs typeface="Arial"/>
              <a:sym typeface="Arial"/>
            </a:endParaRPr>
          </a:p>
          <a:p>
            <a:pPr marL="342900" lvl="0" indent="-342900" algn="l" rtl="0">
              <a:spcBef>
                <a:spcPts val="400"/>
              </a:spcBef>
              <a:spcAft>
                <a:spcPts val="0"/>
              </a:spcAft>
              <a:buClr>
                <a:schemeClr val="dk1"/>
              </a:buClr>
              <a:buSzPts val="2000"/>
              <a:buChar char="•"/>
            </a:pPr>
            <a:r>
              <a:rPr lang="en-GB" sz="2000" b="1">
                <a:latin typeface="Arial"/>
                <a:ea typeface="Arial"/>
                <a:cs typeface="Arial"/>
                <a:sym typeface="Arial"/>
              </a:rPr>
              <a:t>What I can do on my own &amp; what i need help with?</a:t>
            </a:r>
            <a:r>
              <a:rPr lang="en-GB" sz="2000">
                <a:latin typeface="Arial"/>
                <a:ea typeface="Arial"/>
                <a:cs typeface="Arial"/>
                <a:sym typeface="Arial"/>
              </a:rPr>
              <a:t>- </a:t>
            </a:r>
            <a:r>
              <a:rPr lang="en-GB" sz="2000" i="1">
                <a:latin typeface="Arial"/>
                <a:ea typeface="Arial"/>
                <a:cs typeface="Arial"/>
                <a:sym typeface="Arial"/>
              </a:rPr>
              <a:t>Fine motor skills laces/buttons/zips. Personal care- shower, teeth. Independence - money skills, social vulnerability, buying things in shops, eating- food prep? </a:t>
            </a:r>
            <a:endParaRPr sz="2000" i="1">
              <a:latin typeface="Arial"/>
              <a:ea typeface="Arial"/>
              <a:cs typeface="Arial"/>
              <a:sym typeface="Arial"/>
            </a:endParaRPr>
          </a:p>
          <a:p>
            <a:pPr marL="342900" lvl="0" indent="-342900" algn="l" rtl="0">
              <a:spcBef>
                <a:spcPts val="400"/>
              </a:spcBef>
              <a:spcAft>
                <a:spcPts val="0"/>
              </a:spcAft>
              <a:buSzPts val="2000"/>
              <a:buChar char="•"/>
            </a:pPr>
            <a:r>
              <a:rPr lang="en-GB" sz="2000" b="1">
                <a:latin typeface="Arial"/>
                <a:ea typeface="Arial"/>
                <a:cs typeface="Arial"/>
                <a:sym typeface="Arial"/>
              </a:rPr>
              <a:t>Physical skills? </a:t>
            </a:r>
            <a:r>
              <a:rPr lang="en-GB" sz="2000" i="1">
                <a:latin typeface="Arial"/>
                <a:ea typeface="Arial"/>
                <a:cs typeface="Arial"/>
                <a:sym typeface="Arial"/>
              </a:rPr>
              <a:t>Coordination such as cycling cycling dancing/catch a ball/ swimming</a:t>
            </a:r>
            <a:r>
              <a:rPr lang="en-GB" sz="2000">
                <a:latin typeface="Arial"/>
                <a:ea typeface="Arial"/>
                <a:cs typeface="Arial"/>
                <a:sym typeface="Arial"/>
              </a:rPr>
              <a:t> </a:t>
            </a:r>
            <a:endParaRPr sz="2000">
              <a:latin typeface="Arial"/>
              <a:ea typeface="Arial"/>
              <a:cs typeface="Arial"/>
              <a:sym typeface="Arial"/>
            </a:endParaRPr>
          </a:p>
          <a:p>
            <a:pPr marL="342900" lvl="0" indent="-342900" algn="l" rtl="0">
              <a:spcBef>
                <a:spcPts val="400"/>
              </a:spcBef>
              <a:spcAft>
                <a:spcPts val="0"/>
              </a:spcAft>
              <a:buSzPts val="2000"/>
              <a:buChar char="•"/>
            </a:pPr>
            <a:r>
              <a:rPr lang="en-GB" sz="2000" b="1">
                <a:latin typeface="Arial"/>
                <a:ea typeface="Arial"/>
                <a:cs typeface="Arial"/>
                <a:sym typeface="Arial"/>
              </a:rPr>
              <a:t>Would like to achieve and my wishes for the future? </a:t>
            </a:r>
            <a:r>
              <a:rPr lang="en-GB" sz="2000">
                <a:latin typeface="Arial"/>
                <a:ea typeface="Arial"/>
                <a:cs typeface="Arial"/>
                <a:sym typeface="Arial"/>
              </a:rPr>
              <a:t>Depends on age: </a:t>
            </a:r>
            <a:r>
              <a:rPr lang="en-GB" sz="2000" i="1">
                <a:latin typeface="Arial"/>
                <a:ea typeface="Arial"/>
                <a:cs typeface="Arial"/>
                <a:sym typeface="Arial"/>
              </a:rPr>
              <a:t>astronaut/ ballerina/ vet </a:t>
            </a:r>
            <a:endParaRPr sz="2000" i="1">
              <a:latin typeface="Arial"/>
              <a:ea typeface="Arial"/>
              <a:cs typeface="Arial"/>
              <a:sym typeface="Arial"/>
            </a:endParaRPr>
          </a:p>
          <a:p>
            <a:pPr marL="342900" lvl="0" indent="-342900" algn="l" rtl="0">
              <a:spcBef>
                <a:spcPts val="400"/>
              </a:spcBef>
              <a:spcAft>
                <a:spcPts val="0"/>
              </a:spcAft>
              <a:buSzPts val="2000"/>
              <a:buChar char="•"/>
            </a:pPr>
            <a:r>
              <a:rPr lang="en-GB" sz="2000" b="1">
                <a:latin typeface="Arial"/>
                <a:ea typeface="Arial"/>
                <a:cs typeface="Arial"/>
                <a:sym typeface="Arial"/>
              </a:rPr>
              <a:t>What you may also need to know about me?</a:t>
            </a:r>
            <a:r>
              <a:rPr lang="en-GB" sz="2000">
                <a:latin typeface="Arial"/>
                <a:ea typeface="Arial"/>
                <a:cs typeface="Arial"/>
                <a:sym typeface="Arial"/>
              </a:rPr>
              <a:t> </a:t>
            </a:r>
            <a:r>
              <a:rPr lang="en-GB" sz="2000" i="1">
                <a:latin typeface="Arial"/>
                <a:ea typeface="Arial"/>
                <a:cs typeface="Arial"/>
                <a:sym typeface="Arial"/>
              </a:rPr>
              <a:t>Health info/ Diagnosis info/ language to use/ how to engage/ disengage. </a:t>
            </a:r>
            <a:endParaRPr sz="2000" i="1">
              <a:latin typeface="Arial"/>
              <a:ea typeface="Arial"/>
              <a:cs typeface="Arial"/>
              <a:sym typeface="Arial"/>
            </a:endParaRPr>
          </a:p>
          <a:p>
            <a:pPr marL="342900" lvl="0" indent="-342900" algn="l" rtl="0">
              <a:spcBef>
                <a:spcPts val="400"/>
              </a:spcBef>
              <a:spcAft>
                <a:spcPts val="0"/>
              </a:spcAft>
              <a:buSzPts val="2000"/>
              <a:buChar char="•"/>
            </a:pPr>
            <a:r>
              <a:rPr lang="en-GB" sz="2000" i="1">
                <a:latin typeface="Arial"/>
                <a:ea typeface="Arial"/>
                <a:cs typeface="Arial"/>
                <a:sym typeface="Arial"/>
              </a:rPr>
              <a:t>Risks and how to keep safe. Triggers/ sensitivities</a:t>
            </a:r>
            <a:r>
              <a:rPr lang="en-GB" sz="2000" i="1" u="sng">
                <a:latin typeface="Arial"/>
                <a:ea typeface="Arial"/>
                <a:cs typeface="Arial"/>
                <a:sym typeface="Arial"/>
              </a:rPr>
              <a:t> </a:t>
            </a:r>
            <a:endParaRPr sz="2000" i="1" u="sng">
              <a:latin typeface="Arial"/>
              <a:ea typeface="Arial"/>
              <a:cs typeface="Arial"/>
              <a:sym typeface="Arial"/>
            </a:endParaRPr>
          </a:p>
        </p:txBody>
      </p:sp>
      <p:sp>
        <p:nvSpPr>
          <p:cNvPr id="314" name="Google Shape;31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23</a:t>
            </a:fld>
            <a:endParaRPr/>
          </a:p>
        </p:txBody>
      </p:sp>
      <p:pic>
        <p:nvPicPr>
          <p:cNvPr id="315" name="Google Shape;315;p21"/>
          <p:cNvPicPr preferRelativeResize="0"/>
          <p:nvPr/>
        </p:nvPicPr>
        <p:blipFill rotWithShape="1">
          <a:blip r:embed="rId3">
            <a:alphaModFix/>
          </a:blip>
          <a:srcRect/>
          <a:stretch/>
        </p:blipFill>
        <p:spPr>
          <a:xfrm>
            <a:off x="7791375" y="5745153"/>
            <a:ext cx="1085850" cy="65151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2"/>
          <p:cNvSpPr txBox="1">
            <a:spLocks noGrp="1"/>
          </p:cNvSpPr>
          <p:nvPr>
            <p:ph type="title"/>
          </p:nvPr>
        </p:nvSpPr>
        <p:spPr>
          <a:xfrm>
            <a:off x="685800" y="204812"/>
            <a:ext cx="8001000"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GB" sz="3200"/>
              <a:t>Section 6: CYP Strengths and Difficulties p11-12 </a:t>
            </a:r>
            <a:endParaRPr/>
          </a:p>
        </p:txBody>
      </p:sp>
      <p:sp>
        <p:nvSpPr>
          <p:cNvPr id="321" name="Google Shape;321;p22"/>
          <p:cNvSpPr txBox="1">
            <a:spLocks noGrp="1"/>
          </p:cNvSpPr>
          <p:nvPr>
            <p:ph type="body" idx="1"/>
          </p:nvPr>
        </p:nvSpPr>
        <p:spPr>
          <a:xfrm>
            <a:off x="641300" y="1651799"/>
            <a:ext cx="7772400" cy="4045500"/>
          </a:xfrm>
          <a:prstGeom prst="rect">
            <a:avLst/>
          </a:prstGeom>
          <a:noFill/>
          <a:ln>
            <a:noFill/>
          </a:ln>
        </p:spPr>
        <p:txBody>
          <a:bodyPr spcFirstLastPara="1" wrap="square" lIns="91425" tIns="45700" rIns="91425" bIns="45700" anchor="t" anchorCtr="0">
            <a:normAutofit/>
          </a:bodyPr>
          <a:lstStyle/>
          <a:p>
            <a:pPr marL="0" lvl="0" indent="0" algn="l" rtl="0">
              <a:spcBef>
                <a:spcPts val="400"/>
              </a:spcBef>
              <a:spcAft>
                <a:spcPts val="0"/>
              </a:spcAft>
              <a:buNone/>
            </a:pPr>
            <a:r>
              <a:rPr lang="en-GB" sz="2000">
                <a:latin typeface="Arial"/>
                <a:ea typeface="Arial"/>
                <a:cs typeface="Arial"/>
                <a:sym typeface="Arial"/>
              </a:rPr>
              <a:t>All sections to be completed. The 4 areas can be found in the SEN toolkit:</a:t>
            </a:r>
            <a:endParaRPr sz="2000">
              <a:latin typeface="Arial"/>
              <a:ea typeface="Arial"/>
              <a:cs typeface="Arial"/>
              <a:sym typeface="Arial"/>
            </a:endParaRPr>
          </a:p>
          <a:p>
            <a:pPr marL="0" lvl="0" indent="0" algn="l" rtl="0">
              <a:spcBef>
                <a:spcPts val="400"/>
              </a:spcBef>
              <a:spcAft>
                <a:spcPts val="0"/>
              </a:spcAft>
              <a:buNone/>
            </a:pPr>
            <a:endParaRPr sz="2000">
              <a:latin typeface="Arial"/>
              <a:ea typeface="Arial"/>
              <a:cs typeface="Arial"/>
              <a:sym typeface="Arial"/>
            </a:endParaRPr>
          </a:p>
          <a:p>
            <a:pPr marL="457200" lvl="0" indent="-355600" algn="l" rtl="0">
              <a:spcBef>
                <a:spcPts val="400"/>
              </a:spcBef>
              <a:spcAft>
                <a:spcPts val="0"/>
              </a:spcAft>
              <a:buSzPts val="2000"/>
              <a:buChar char="•"/>
            </a:pPr>
            <a:r>
              <a:rPr lang="en-GB" sz="2000">
                <a:latin typeface="Arial"/>
                <a:ea typeface="Arial"/>
                <a:cs typeface="Arial"/>
                <a:sym typeface="Arial"/>
              </a:rPr>
              <a:t>Speech, language and communication</a:t>
            </a:r>
            <a:endParaRPr sz="2000">
              <a:latin typeface="Arial"/>
              <a:ea typeface="Arial"/>
              <a:cs typeface="Arial"/>
              <a:sym typeface="Arial"/>
            </a:endParaRPr>
          </a:p>
          <a:p>
            <a:pPr marL="457200" lvl="0" indent="0" algn="l" rtl="0">
              <a:spcBef>
                <a:spcPts val="400"/>
              </a:spcBef>
              <a:spcAft>
                <a:spcPts val="0"/>
              </a:spcAft>
              <a:buNone/>
            </a:pPr>
            <a:r>
              <a:rPr lang="en-GB" sz="2000">
                <a:latin typeface="Arial"/>
                <a:ea typeface="Arial"/>
                <a:cs typeface="Arial"/>
                <a:sym typeface="Arial"/>
              </a:rPr>
              <a:t> </a:t>
            </a:r>
            <a:endParaRPr sz="2000">
              <a:latin typeface="Arial"/>
              <a:ea typeface="Arial"/>
              <a:cs typeface="Arial"/>
              <a:sym typeface="Arial"/>
            </a:endParaRPr>
          </a:p>
          <a:p>
            <a:pPr marL="457200" lvl="0" indent="-355600" algn="l" rtl="0">
              <a:spcBef>
                <a:spcPts val="400"/>
              </a:spcBef>
              <a:spcAft>
                <a:spcPts val="0"/>
              </a:spcAft>
              <a:buSzPts val="2000"/>
              <a:buChar char="•"/>
            </a:pPr>
            <a:r>
              <a:rPr lang="en-GB" sz="2000">
                <a:latin typeface="Arial"/>
                <a:ea typeface="Arial"/>
                <a:cs typeface="Arial"/>
                <a:sym typeface="Arial"/>
              </a:rPr>
              <a:t>Cognitive skills- thinking and learning</a:t>
            </a:r>
            <a:endParaRPr sz="2000">
              <a:latin typeface="Arial"/>
              <a:ea typeface="Arial"/>
              <a:cs typeface="Arial"/>
              <a:sym typeface="Arial"/>
            </a:endParaRPr>
          </a:p>
          <a:p>
            <a:pPr marL="457200" lvl="0" indent="0" algn="l" rtl="0">
              <a:spcBef>
                <a:spcPts val="400"/>
              </a:spcBef>
              <a:spcAft>
                <a:spcPts val="0"/>
              </a:spcAft>
              <a:buNone/>
            </a:pPr>
            <a:r>
              <a:rPr lang="en-GB" sz="2000">
                <a:latin typeface="Arial"/>
                <a:ea typeface="Arial"/>
                <a:cs typeface="Arial"/>
                <a:sym typeface="Arial"/>
              </a:rPr>
              <a:t> </a:t>
            </a:r>
            <a:endParaRPr sz="2000">
              <a:latin typeface="Arial"/>
              <a:ea typeface="Arial"/>
              <a:cs typeface="Arial"/>
              <a:sym typeface="Arial"/>
            </a:endParaRPr>
          </a:p>
          <a:p>
            <a:pPr marL="457200" lvl="0" indent="-355600" algn="l" rtl="0">
              <a:spcBef>
                <a:spcPts val="400"/>
              </a:spcBef>
              <a:spcAft>
                <a:spcPts val="0"/>
              </a:spcAft>
              <a:buSzPts val="2000"/>
              <a:buChar char="•"/>
            </a:pPr>
            <a:r>
              <a:rPr lang="en-GB" sz="2000">
                <a:latin typeface="Arial"/>
                <a:ea typeface="Arial"/>
                <a:cs typeface="Arial"/>
                <a:sym typeface="Arial"/>
              </a:rPr>
              <a:t>Social emotional and mental health</a:t>
            </a:r>
            <a:endParaRPr sz="2000">
              <a:latin typeface="Arial"/>
              <a:ea typeface="Arial"/>
              <a:cs typeface="Arial"/>
              <a:sym typeface="Arial"/>
            </a:endParaRPr>
          </a:p>
          <a:p>
            <a:pPr marL="457200" lvl="0" indent="0" algn="l" rtl="0">
              <a:spcBef>
                <a:spcPts val="400"/>
              </a:spcBef>
              <a:spcAft>
                <a:spcPts val="0"/>
              </a:spcAft>
              <a:buNone/>
            </a:pPr>
            <a:endParaRPr sz="2000">
              <a:latin typeface="Arial"/>
              <a:ea typeface="Arial"/>
              <a:cs typeface="Arial"/>
              <a:sym typeface="Arial"/>
            </a:endParaRPr>
          </a:p>
          <a:p>
            <a:pPr marL="457200" lvl="0" indent="-355600" algn="l" rtl="0">
              <a:spcBef>
                <a:spcPts val="400"/>
              </a:spcBef>
              <a:spcAft>
                <a:spcPts val="0"/>
              </a:spcAft>
              <a:buSzPts val="2000"/>
              <a:buChar char="•"/>
            </a:pPr>
            <a:r>
              <a:rPr lang="en-GB" sz="2000">
                <a:latin typeface="Arial"/>
                <a:ea typeface="Arial"/>
                <a:cs typeface="Arial"/>
                <a:sym typeface="Arial"/>
              </a:rPr>
              <a:t>Sensory and physical development, including self help and independence  </a:t>
            </a:r>
            <a:endParaRPr sz="2000">
              <a:latin typeface="Arial"/>
              <a:ea typeface="Arial"/>
              <a:cs typeface="Arial"/>
              <a:sym typeface="Arial"/>
            </a:endParaRPr>
          </a:p>
        </p:txBody>
      </p:sp>
      <p:sp>
        <p:nvSpPr>
          <p:cNvPr id="322" name="Google Shape;32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24</a:t>
            </a:fld>
            <a:endParaRPr/>
          </a:p>
        </p:txBody>
      </p:sp>
      <p:pic>
        <p:nvPicPr>
          <p:cNvPr id="323" name="Google Shape;323;p22"/>
          <p:cNvPicPr preferRelativeResize="0"/>
          <p:nvPr/>
        </p:nvPicPr>
        <p:blipFill rotWithShape="1">
          <a:blip r:embed="rId3">
            <a:alphaModFix/>
          </a:blip>
          <a:srcRect/>
          <a:stretch/>
        </p:blipFill>
        <p:spPr>
          <a:xfrm>
            <a:off x="7239000" y="5746313"/>
            <a:ext cx="1085850" cy="65151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4"/>
          <p:cNvSpPr txBox="1">
            <a:spLocks noGrp="1"/>
          </p:cNvSpPr>
          <p:nvPr>
            <p:ph type="body" idx="2"/>
          </p:nvPr>
        </p:nvSpPr>
        <p:spPr>
          <a:xfrm>
            <a:off x="638100" y="1648888"/>
            <a:ext cx="7867800" cy="37347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Clr>
                <a:schemeClr val="dk1"/>
              </a:buClr>
              <a:buSzPts val="1400"/>
              <a:buNone/>
            </a:pPr>
            <a:r>
              <a:rPr lang="en-GB" sz="2000">
                <a:latin typeface="Arial"/>
                <a:ea typeface="Arial"/>
                <a:cs typeface="Arial"/>
                <a:sym typeface="Arial"/>
              </a:rPr>
              <a:t>Information here is about the factual details of the educational setting:</a:t>
            </a:r>
            <a:endParaRPr sz="2000">
              <a:latin typeface="Arial"/>
              <a:ea typeface="Arial"/>
              <a:cs typeface="Arial"/>
              <a:sym typeface="Arial"/>
            </a:endParaRPr>
          </a:p>
          <a:p>
            <a:pPr marL="0" lvl="0" indent="0" algn="l" rtl="0">
              <a:spcBef>
                <a:spcPts val="0"/>
              </a:spcBef>
              <a:spcAft>
                <a:spcPts val="0"/>
              </a:spcAft>
              <a:buClr>
                <a:schemeClr val="dk1"/>
              </a:buClr>
              <a:buSzPts val="1400"/>
              <a:buNone/>
            </a:pP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Educational setting details</a:t>
            </a:r>
            <a:endParaRPr sz="2000">
              <a:latin typeface="Arial"/>
              <a:ea typeface="Arial"/>
              <a:cs typeface="Arial"/>
              <a:sym typeface="Arial"/>
            </a:endParaRPr>
          </a:p>
          <a:p>
            <a:pPr marL="457200" lvl="0" indent="0" algn="l" rtl="0">
              <a:spcBef>
                <a:spcPts val="0"/>
              </a:spcBef>
              <a:spcAft>
                <a:spcPts val="0"/>
              </a:spcAft>
              <a:buNone/>
            </a:pP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Attendance data, if you have it</a:t>
            </a:r>
            <a:endParaRPr sz="2000">
              <a:latin typeface="Arial"/>
              <a:ea typeface="Arial"/>
              <a:cs typeface="Arial"/>
              <a:sym typeface="Arial"/>
            </a:endParaRPr>
          </a:p>
          <a:p>
            <a:pPr marL="457200" lvl="0" indent="0" algn="l" rtl="0">
              <a:spcBef>
                <a:spcPts val="0"/>
              </a:spcBef>
              <a:spcAft>
                <a:spcPts val="0"/>
              </a:spcAft>
              <a:buNone/>
            </a:pP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Checking if the setting is a Bexley school</a:t>
            </a:r>
            <a:endParaRPr sz="2000">
              <a:latin typeface="Arial"/>
              <a:ea typeface="Arial"/>
              <a:cs typeface="Arial"/>
              <a:sym typeface="Arial"/>
            </a:endParaRPr>
          </a:p>
          <a:p>
            <a:pPr marL="457200" lvl="0" indent="0" algn="l" rtl="0">
              <a:spcBef>
                <a:spcPts val="0"/>
              </a:spcBef>
              <a:spcAft>
                <a:spcPts val="0"/>
              </a:spcAft>
              <a:buNone/>
            </a:pP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Previous school information for last 3 years</a:t>
            </a:r>
            <a:endParaRPr sz="2000">
              <a:latin typeface="Arial"/>
              <a:ea typeface="Arial"/>
              <a:cs typeface="Arial"/>
              <a:sym typeface="Arial"/>
            </a:endParaRPr>
          </a:p>
          <a:p>
            <a:pPr marL="457200" lvl="0" indent="0" algn="l" rtl="0">
              <a:spcBef>
                <a:spcPts val="0"/>
              </a:spcBef>
              <a:spcAft>
                <a:spcPts val="0"/>
              </a:spcAft>
              <a:buNone/>
            </a:pP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There is specific information for post 16 young people</a:t>
            </a:r>
            <a:endParaRPr sz="2000">
              <a:latin typeface="Arial"/>
              <a:ea typeface="Arial"/>
              <a:cs typeface="Arial"/>
              <a:sym typeface="Arial"/>
            </a:endParaRPr>
          </a:p>
        </p:txBody>
      </p:sp>
      <p:sp>
        <p:nvSpPr>
          <p:cNvPr id="329" name="Google Shape;329;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25</a:t>
            </a:fld>
            <a:endParaRPr/>
          </a:p>
        </p:txBody>
      </p:sp>
      <p:pic>
        <p:nvPicPr>
          <p:cNvPr id="330" name="Google Shape;330;p34"/>
          <p:cNvPicPr preferRelativeResize="0"/>
          <p:nvPr/>
        </p:nvPicPr>
        <p:blipFill rotWithShape="1">
          <a:blip r:embed="rId3">
            <a:alphaModFix/>
          </a:blip>
          <a:srcRect/>
          <a:stretch/>
        </p:blipFill>
        <p:spPr>
          <a:xfrm>
            <a:off x="7239000" y="5746313"/>
            <a:ext cx="1085850" cy="651510"/>
          </a:xfrm>
          <a:prstGeom prst="rect">
            <a:avLst/>
          </a:prstGeom>
          <a:noFill/>
          <a:ln>
            <a:noFill/>
          </a:ln>
        </p:spPr>
      </p:pic>
      <p:sp>
        <p:nvSpPr>
          <p:cNvPr id="331" name="Google Shape;331;p34"/>
          <p:cNvSpPr txBox="1">
            <a:spLocks noGrp="1"/>
          </p:cNvSpPr>
          <p:nvPr>
            <p:ph type="title"/>
          </p:nvPr>
        </p:nvSpPr>
        <p:spPr>
          <a:xfrm>
            <a:off x="685800" y="143162"/>
            <a:ext cx="8001000"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GB" sz="3200" b="0"/>
              <a:t>Section 7: Education and Attendance p13-14</a:t>
            </a:r>
            <a:r>
              <a:rPr lang="en-GB" sz="3200"/>
              <a:t> </a:t>
            </a:r>
            <a:endParaRPr/>
          </a:p>
        </p:txBody>
      </p:sp>
      <p:pic>
        <p:nvPicPr>
          <p:cNvPr id="332" name="Google Shape;332;p34"/>
          <p:cNvPicPr preferRelativeResize="0"/>
          <p:nvPr/>
        </p:nvPicPr>
        <p:blipFill>
          <a:blip r:embed="rId4">
            <a:alphaModFix/>
          </a:blip>
          <a:stretch>
            <a:fillRect/>
          </a:stretch>
        </p:blipFill>
        <p:spPr>
          <a:xfrm>
            <a:off x="6956050" y="2603125"/>
            <a:ext cx="1651750" cy="16517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1bf7546d1a2_0_9"/>
          <p:cNvSpPr txBox="1">
            <a:spLocks noGrp="1"/>
          </p:cNvSpPr>
          <p:nvPr>
            <p:ph type="body" idx="2"/>
          </p:nvPr>
        </p:nvSpPr>
        <p:spPr>
          <a:xfrm>
            <a:off x="457050" y="1717638"/>
            <a:ext cx="7867800" cy="3734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400"/>
              <a:buNone/>
            </a:pPr>
            <a:r>
              <a:rPr lang="en-GB" sz="2000">
                <a:latin typeface="Arial"/>
                <a:ea typeface="Arial"/>
                <a:cs typeface="Arial"/>
                <a:sym typeface="Arial"/>
              </a:rPr>
              <a:t>This section covers who the child or young person is already known to and / or supported by:</a:t>
            </a:r>
            <a:endParaRPr sz="2000">
              <a:latin typeface="Arial"/>
              <a:ea typeface="Arial"/>
              <a:cs typeface="Arial"/>
              <a:sym typeface="Arial"/>
            </a:endParaRPr>
          </a:p>
          <a:p>
            <a:pPr marL="0" lvl="0" indent="0" algn="l" rtl="0">
              <a:spcBef>
                <a:spcPts val="0"/>
              </a:spcBef>
              <a:spcAft>
                <a:spcPts val="0"/>
              </a:spcAft>
              <a:buClr>
                <a:schemeClr val="dk1"/>
              </a:buClr>
              <a:buSzPts val="1400"/>
              <a:buNone/>
            </a:pP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Complete the grid as best you can, it has a list of the most frequently used teams that may get involved</a:t>
            </a:r>
            <a:endParaRPr sz="2000">
              <a:latin typeface="Arial"/>
              <a:ea typeface="Arial"/>
              <a:cs typeface="Arial"/>
              <a:sym typeface="Arial"/>
            </a:endParaRPr>
          </a:p>
          <a:p>
            <a:pPr marL="457200" lvl="0" indent="0" algn="l" rtl="0">
              <a:spcBef>
                <a:spcPts val="0"/>
              </a:spcBef>
              <a:spcAft>
                <a:spcPts val="0"/>
              </a:spcAft>
              <a:buNone/>
            </a:pP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Check with the school if your child or young person has been discussed with the early intervention and specialist advice service/ team or EISAS</a:t>
            </a:r>
            <a:endParaRPr sz="2000">
              <a:latin typeface="Arial"/>
              <a:ea typeface="Arial"/>
              <a:cs typeface="Arial"/>
              <a:sym typeface="Arial"/>
            </a:endParaRPr>
          </a:p>
          <a:p>
            <a:pPr marL="457200" lvl="0" indent="0" algn="l" rtl="0">
              <a:spcBef>
                <a:spcPts val="0"/>
              </a:spcBef>
              <a:spcAft>
                <a:spcPts val="0"/>
              </a:spcAft>
              <a:buNone/>
            </a:pPr>
            <a:endParaRPr sz="1600">
              <a:latin typeface="Arial"/>
              <a:ea typeface="Arial"/>
              <a:cs typeface="Arial"/>
              <a:sym typeface="Arial"/>
            </a:endParaRPr>
          </a:p>
        </p:txBody>
      </p:sp>
      <p:sp>
        <p:nvSpPr>
          <p:cNvPr id="338" name="Google Shape;338;g1bf7546d1a2_0_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26</a:t>
            </a:fld>
            <a:endParaRPr/>
          </a:p>
        </p:txBody>
      </p:sp>
      <p:pic>
        <p:nvPicPr>
          <p:cNvPr id="339" name="Google Shape;339;g1bf7546d1a2_0_9"/>
          <p:cNvPicPr preferRelativeResize="0"/>
          <p:nvPr/>
        </p:nvPicPr>
        <p:blipFill rotWithShape="1">
          <a:blip r:embed="rId3">
            <a:alphaModFix/>
          </a:blip>
          <a:srcRect/>
          <a:stretch/>
        </p:blipFill>
        <p:spPr>
          <a:xfrm>
            <a:off x="7239000" y="5746313"/>
            <a:ext cx="1085850" cy="651510"/>
          </a:xfrm>
          <a:prstGeom prst="rect">
            <a:avLst/>
          </a:prstGeom>
          <a:noFill/>
          <a:ln>
            <a:noFill/>
          </a:ln>
        </p:spPr>
      </p:pic>
      <p:sp>
        <p:nvSpPr>
          <p:cNvPr id="340" name="Google Shape;340;g1bf7546d1a2_0_9"/>
          <p:cNvSpPr txBox="1">
            <a:spLocks noGrp="1"/>
          </p:cNvSpPr>
          <p:nvPr>
            <p:ph type="title"/>
          </p:nvPr>
        </p:nvSpPr>
        <p:spPr>
          <a:xfrm>
            <a:off x="685800" y="143162"/>
            <a:ext cx="8001000"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GB" sz="3200" b="0"/>
              <a:t>Section 8: Who is the CYP already known to? p15</a:t>
            </a:r>
            <a:r>
              <a:rPr lang="en-GB" sz="3200"/>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1bf7546d1a2_0_16"/>
          <p:cNvSpPr txBox="1">
            <a:spLocks noGrp="1"/>
          </p:cNvSpPr>
          <p:nvPr>
            <p:ph type="body" idx="2"/>
          </p:nvPr>
        </p:nvSpPr>
        <p:spPr>
          <a:xfrm>
            <a:off x="638100" y="1648951"/>
            <a:ext cx="7944600" cy="489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GB" sz="2000">
                <a:latin typeface="Arial"/>
                <a:ea typeface="Arial"/>
                <a:cs typeface="Arial"/>
                <a:sym typeface="Arial"/>
              </a:rPr>
              <a:t>Only complete the section that is relevant to your child’s or young person’s age:</a:t>
            </a:r>
            <a:endParaRPr sz="2000">
              <a:latin typeface="Arial"/>
              <a:ea typeface="Arial"/>
              <a:cs typeface="Arial"/>
              <a:sym typeface="Arial"/>
            </a:endParaRPr>
          </a:p>
          <a:p>
            <a:pPr marL="0" lvl="0" indent="0" algn="l" rtl="0">
              <a:spcBef>
                <a:spcPts val="0"/>
              </a:spcBef>
              <a:spcAft>
                <a:spcPts val="0"/>
              </a:spcAft>
              <a:buClr>
                <a:schemeClr val="dk1"/>
              </a:buClr>
              <a:buSzPts val="1400"/>
              <a:buNone/>
            </a:pPr>
            <a:endParaRPr sz="2000">
              <a:latin typeface="Arial"/>
              <a:ea typeface="Arial"/>
              <a:cs typeface="Arial"/>
              <a:sym typeface="Arial"/>
            </a:endParaRPr>
          </a:p>
          <a:p>
            <a:pPr marL="0" lvl="0" indent="0" algn="l" rtl="0">
              <a:spcBef>
                <a:spcPts val="0"/>
              </a:spcBef>
              <a:spcAft>
                <a:spcPts val="0"/>
              </a:spcAft>
              <a:buClr>
                <a:schemeClr val="dk1"/>
              </a:buClr>
              <a:buSzPts val="1400"/>
              <a:buNone/>
            </a:pPr>
            <a:r>
              <a:rPr lang="en-GB" sz="2000">
                <a:latin typeface="Arial"/>
                <a:ea typeface="Arial"/>
                <a:cs typeface="Arial"/>
                <a:sym typeface="Arial"/>
              </a:rPr>
              <a:t>Early years foundation stage:</a:t>
            </a:r>
            <a:endParaRPr sz="2000">
              <a:latin typeface="Arial"/>
              <a:ea typeface="Arial"/>
              <a:cs typeface="Arial"/>
              <a:sym typeface="Arial"/>
            </a:endParaRPr>
          </a:p>
          <a:p>
            <a:pPr marL="0" lvl="0" indent="0" algn="l" rtl="0">
              <a:spcBef>
                <a:spcPts val="0"/>
              </a:spcBef>
              <a:spcAft>
                <a:spcPts val="0"/>
              </a:spcAft>
              <a:buClr>
                <a:schemeClr val="dk1"/>
              </a:buClr>
              <a:buSzPts val="1400"/>
              <a:buNone/>
            </a:pP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Developmental/ progress over the last year</a:t>
            </a: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Completed by childminder, nursery, setting etc</a:t>
            </a:r>
            <a:endParaRPr sz="2000">
              <a:latin typeface="Arial"/>
              <a:ea typeface="Arial"/>
              <a:cs typeface="Arial"/>
              <a:sym typeface="Arial"/>
            </a:endParaRPr>
          </a:p>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GB" sz="2000">
                <a:latin typeface="Arial"/>
                <a:ea typeface="Arial"/>
                <a:cs typeface="Arial"/>
                <a:sym typeface="Arial"/>
              </a:rPr>
              <a:t>School aged children:</a:t>
            </a:r>
            <a:endParaRPr sz="2000">
              <a:latin typeface="Arial"/>
              <a:ea typeface="Arial"/>
              <a:cs typeface="Arial"/>
              <a:sym typeface="Arial"/>
            </a:endParaRPr>
          </a:p>
          <a:p>
            <a:pPr marL="457200" lvl="0" indent="0" algn="l" rtl="0">
              <a:spcBef>
                <a:spcPts val="0"/>
              </a:spcBef>
              <a:spcAft>
                <a:spcPts val="0"/>
              </a:spcAft>
              <a:buNone/>
            </a:pP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Grid to give clear outline of current performance / ability </a:t>
            </a:r>
            <a:r>
              <a:rPr lang="en-GB" sz="2000" i="1">
                <a:latin typeface="Arial"/>
                <a:ea typeface="Arial"/>
                <a:cs typeface="Arial"/>
                <a:sym typeface="Arial"/>
              </a:rPr>
              <a:t>at school</a:t>
            </a:r>
            <a:endParaRPr sz="2000" i="1">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3 R’s doesn’t account for social skills</a:t>
            </a: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Ensure this data includes what support is provided to achieve this attainment  </a:t>
            </a:r>
            <a:endParaRPr sz="2000">
              <a:latin typeface="Arial"/>
              <a:ea typeface="Arial"/>
              <a:cs typeface="Arial"/>
              <a:sym typeface="Arial"/>
            </a:endParaRPr>
          </a:p>
        </p:txBody>
      </p:sp>
      <p:sp>
        <p:nvSpPr>
          <p:cNvPr id="346" name="Google Shape;346;g1bf7546d1a2_0_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27</a:t>
            </a:fld>
            <a:endParaRPr/>
          </a:p>
        </p:txBody>
      </p:sp>
      <p:pic>
        <p:nvPicPr>
          <p:cNvPr id="347" name="Google Shape;347;g1bf7546d1a2_0_16"/>
          <p:cNvPicPr preferRelativeResize="0"/>
          <p:nvPr/>
        </p:nvPicPr>
        <p:blipFill rotWithShape="1">
          <a:blip r:embed="rId3">
            <a:alphaModFix/>
          </a:blip>
          <a:srcRect/>
          <a:stretch/>
        </p:blipFill>
        <p:spPr>
          <a:xfrm>
            <a:off x="7239000" y="5746313"/>
            <a:ext cx="1085850" cy="651510"/>
          </a:xfrm>
          <a:prstGeom prst="rect">
            <a:avLst/>
          </a:prstGeom>
          <a:noFill/>
          <a:ln>
            <a:noFill/>
          </a:ln>
        </p:spPr>
      </p:pic>
      <p:sp>
        <p:nvSpPr>
          <p:cNvPr id="348" name="Google Shape;348;g1bf7546d1a2_0_16"/>
          <p:cNvSpPr txBox="1">
            <a:spLocks noGrp="1"/>
          </p:cNvSpPr>
          <p:nvPr>
            <p:ph type="title"/>
          </p:nvPr>
        </p:nvSpPr>
        <p:spPr>
          <a:xfrm>
            <a:off x="685800" y="143162"/>
            <a:ext cx="8001000"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GB" sz="3200" b="0"/>
              <a:t>Section 9 and 10: EYFS and School aged children p16</a:t>
            </a:r>
            <a:endParaRPr b="0"/>
          </a:p>
        </p:txBody>
      </p:sp>
      <p:pic>
        <p:nvPicPr>
          <p:cNvPr id="349" name="Google Shape;349;g1bf7546d1a2_0_16"/>
          <p:cNvPicPr preferRelativeResize="0"/>
          <p:nvPr/>
        </p:nvPicPr>
        <p:blipFill>
          <a:blip r:embed="rId4">
            <a:alphaModFix/>
          </a:blip>
          <a:stretch>
            <a:fillRect/>
          </a:stretch>
        </p:blipFill>
        <p:spPr>
          <a:xfrm>
            <a:off x="5917200" y="2272800"/>
            <a:ext cx="2534475" cy="1687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1bf7546d1a2_0_23"/>
          <p:cNvSpPr txBox="1">
            <a:spLocks noGrp="1"/>
          </p:cNvSpPr>
          <p:nvPr>
            <p:ph type="body" idx="2"/>
          </p:nvPr>
        </p:nvSpPr>
        <p:spPr>
          <a:xfrm>
            <a:off x="638100" y="1648888"/>
            <a:ext cx="7867800" cy="373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GB" sz="2000">
                <a:latin typeface="Arial"/>
                <a:ea typeface="Arial"/>
                <a:cs typeface="Arial"/>
                <a:sym typeface="Arial"/>
              </a:rPr>
              <a:t>This section is the information to show what is already in place and in line with the SEN toolkit and the graduated approach. </a:t>
            </a:r>
            <a:endParaRPr sz="2000">
              <a:latin typeface="Arial"/>
              <a:ea typeface="Arial"/>
              <a:cs typeface="Arial"/>
              <a:sym typeface="Arial"/>
            </a:endParaRPr>
          </a:p>
          <a:p>
            <a:pPr marL="0" lvl="0" indent="0" algn="l" rtl="0">
              <a:spcBef>
                <a:spcPts val="0"/>
              </a:spcBef>
              <a:spcAft>
                <a:spcPts val="0"/>
              </a:spcAft>
              <a:buClr>
                <a:schemeClr val="dk1"/>
              </a:buClr>
              <a:buSzPts val="1400"/>
              <a:buNone/>
            </a:pPr>
            <a:endParaRPr sz="2000">
              <a:latin typeface="Arial"/>
              <a:ea typeface="Arial"/>
              <a:cs typeface="Arial"/>
              <a:sym typeface="Arial"/>
            </a:endParaRPr>
          </a:p>
          <a:p>
            <a:pPr marL="0" lvl="0" indent="0" algn="l" rtl="0">
              <a:spcBef>
                <a:spcPts val="0"/>
              </a:spcBef>
              <a:spcAft>
                <a:spcPts val="0"/>
              </a:spcAft>
              <a:buClr>
                <a:schemeClr val="dk1"/>
              </a:buClr>
              <a:buSzPts val="1400"/>
              <a:buNone/>
            </a:pP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The graduated approach is outlined in the SEN toolkit. </a:t>
            </a:r>
            <a:endParaRPr sz="2000">
              <a:latin typeface="Arial"/>
              <a:ea typeface="Arial"/>
              <a:cs typeface="Arial"/>
              <a:sym typeface="Arial"/>
            </a:endParaRPr>
          </a:p>
          <a:p>
            <a:pPr marL="457200" lvl="0" indent="0" algn="l" rtl="0">
              <a:spcBef>
                <a:spcPts val="0"/>
              </a:spcBef>
              <a:spcAft>
                <a:spcPts val="0"/>
              </a:spcAft>
              <a:buNone/>
            </a:pP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Are you aware of where your child or young person is with this approach</a:t>
            </a:r>
            <a:endParaRPr sz="2000">
              <a:latin typeface="Arial"/>
              <a:ea typeface="Arial"/>
              <a:cs typeface="Arial"/>
              <a:sym typeface="Arial"/>
            </a:endParaRPr>
          </a:p>
          <a:p>
            <a:pPr marL="457200" lvl="0" indent="0" algn="l" rtl="0">
              <a:spcBef>
                <a:spcPts val="0"/>
              </a:spcBef>
              <a:spcAft>
                <a:spcPts val="0"/>
              </a:spcAft>
              <a:buNone/>
            </a:pP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Do they have any written support in place? These can be called, individual education plan (IEP’s) SEN support plan, Learning plan, Pupil passport. There is no uniform name to call what is essentially a sen support plan derived from using the SEN toolkit. </a:t>
            </a:r>
            <a:endParaRPr sz="2000">
              <a:latin typeface="Arial"/>
              <a:ea typeface="Arial"/>
              <a:cs typeface="Arial"/>
              <a:sym typeface="Arial"/>
            </a:endParaRPr>
          </a:p>
        </p:txBody>
      </p:sp>
      <p:sp>
        <p:nvSpPr>
          <p:cNvPr id="355" name="Google Shape;355;g1bf7546d1a2_0_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28</a:t>
            </a:fld>
            <a:endParaRPr/>
          </a:p>
        </p:txBody>
      </p:sp>
      <p:pic>
        <p:nvPicPr>
          <p:cNvPr id="356" name="Google Shape;356;g1bf7546d1a2_0_23"/>
          <p:cNvPicPr preferRelativeResize="0"/>
          <p:nvPr/>
        </p:nvPicPr>
        <p:blipFill rotWithShape="1">
          <a:blip r:embed="rId3">
            <a:alphaModFix/>
          </a:blip>
          <a:srcRect/>
          <a:stretch/>
        </p:blipFill>
        <p:spPr>
          <a:xfrm>
            <a:off x="7239000" y="5746313"/>
            <a:ext cx="1085850" cy="651510"/>
          </a:xfrm>
          <a:prstGeom prst="rect">
            <a:avLst/>
          </a:prstGeom>
          <a:noFill/>
          <a:ln>
            <a:noFill/>
          </a:ln>
        </p:spPr>
      </p:pic>
      <p:sp>
        <p:nvSpPr>
          <p:cNvPr id="357" name="Google Shape;357;g1bf7546d1a2_0_23"/>
          <p:cNvSpPr txBox="1">
            <a:spLocks noGrp="1"/>
          </p:cNvSpPr>
          <p:nvPr>
            <p:ph type="title"/>
          </p:nvPr>
        </p:nvSpPr>
        <p:spPr>
          <a:xfrm>
            <a:off x="685800" y="89787"/>
            <a:ext cx="8001000"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GB" sz="3200" b="0"/>
              <a:t>Section 11: Evidence of the graduated approach in educational setting p17</a:t>
            </a:r>
            <a:r>
              <a:rPr lang="en-GB" sz="3200"/>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1bf7546d1a2_0_30"/>
          <p:cNvSpPr txBox="1">
            <a:spLocks noGrp="1"/>
          </p:cNvSpPr>
          <p:nvPr>
            <p:ph type="body" idx="2"/>
          </p:nvPr>
        </p:nvSpPr>
        <p:spPr>
          <a:xfrm>
            <a:off x="457050" y="1648875"/>
            <a:ext cx="7867800" cy="42894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Clr>
                <a:schemeClr val="dk1"/>
              </a:buClr>
              <a:buSzPct val="62899"/>
              <a:buNone/>
            </a:pPr>
            <a:r>
              <a:rPr lang="en-GB" sz="2225">
                <a:latin typeface="Arial"/>
                <a:ea typeface="Arial"/>
                <a:cs typeface="Arial"/>
                <a:sym typeface="Arial"/>
              </a:rPr>
              <a:t>These two sections are about the child’s or young person’s health information:</a:t>
            </a:r>
            <a:endParaRPr sz="2225">
              <a:latin typeface="Arial"/>
              <a:ea typeface="Arial"/>
              <a:cs typeface="Arial"/>
              <a:sym typeface="Arial"/>
            </a:endParaRPr>
          </a:p>
          <a:p>
            <a:pPr marL="0" lvl="0" indent="0" algn="l" rtl="0">
              <a:spcBef>
                <a:spcPts val="0"/>
              </a:spcBef>
              <a:spcAft>
                <a:spcPts val="0"/>
              </a:spcAft>
              <a:buClr>
                <a:schemeClr val="dk1"/>
              </a:buClr>
              <a:buSzPct val="62899"/>
              <a:buNone/>
            </a:pPr>
            <a:endParaRPr sz="2225">
              <a:latin typeface="Arial"/>
              <a:ea typeface="Arial"/>
              <a:cs typeface="Arial"/>
              <a:sym typeface="Arial"/>
            </a:endParaRPr>
          </a:p>
          <a:p>
            <a:pPr marL="0" lvl="0" indent="0" algn="l" rtl="0">
              <a:spcBef>
                <a:spcPts val="0"/>
              </a:spcBef>
              <a:spcAft>
                <a:spcPts val="0"/>
              </a:spcAft>
              <a:buClr>
                <a:schemeClr val="dk1"/>
              </a:buClr>
              <a:buSzPct val="62899"/>
              <a:buNone/>
            </a:pPr>
            <a:r>
              <a:rPr lang="en-GB" sz="2225">
                <a:latin typeface="Arial"/>
                <a:ea typeface="Arial"/>
                <a:cs typeface="Arial"/>
                <a:sym typeface="Arial"/>
              </a:rPr>
              <a:t>Section 12</a:t>
            </a:r>
            <a:endParaRPr sz="2225">
              <a:latin typeface="Arial"/>
              <a:ea typeface="Arial"/>
              <a:cs typeface="Arial"/>
              <a:sym typeface="Arial"/>
            </a:endParaRPr>
          </a:p>
          <a:p>
            <a:pPr marL="0" lvl="0" indent="0" algn="l" rtl="0">
              <a:spcBef>
                <a:spcPts val="0"/>
              </a:spcBef>
              <a:spcAft>
                <a:spcPts val="0"/>
              </a:spcAft>
              <a:buClr>
                <a:schemeClr val="dk1"/>
              </a:buClr>
              <a:buSzPct val="62899"/>
              <a:buNone/>
            </a:pPr>
            <a:endParaRPr sz="2225">
              <a:latin typeface="Arial"/>
              <a:ea typeface="Arial"/>
              <a:cs typeface="Arial"/>
              <a:sym typeface="Arial"/>
            </a:endParaRPr>
          </a:p>
          <a:p>
            <a:pPr marL="457200" lvl="0" indent="-359335" algn="l" rtl="0">
              <a:spcBef>
                <a:spcPts val="0"/>
              </a:spcBef>
              <a:spcAft>
                <a:spcPts val="0"/>
              </a:spcAft>
              <a:buSzPct val="100000"/>
              <a:buChar char="●"/>
            </a:pPr>
            <a:r>
              <a:rPr lang="en-GB" sz="2225">
                <a:latin typeface="Arial"/>
                <a:ea typeface="Arial"/>
                <a:cs typeface="Arial"/>
                <a:sym typeface="Arial"/>
              </a:rPr>
              <a:t>Official diagnosis?</a:t>
            </a:r>
            <a:endParaRPr sz="2225">
              <a:latin typeface="Arial"/>
              <a:ea typeface="Arial"/>
              <a:cs typeface="Arial"/>
              <a:sym typeface="Arial"/>
            </a:endParaRPr>
          </a:p>
          <a:p>
            <a:pPr marL="457200" lvl="0" indent="-359335" algn="l" rtl="0">
              <a:spcBef>
                <a:spcPts val="0"/>
              </a:spcBef>
              <a:spcAft>
                <a:spcPts val="0"/>
              </a:spcAft>
              <a:buSzPct val="100000"/>
              <a:buChar char="●"/>
            </a:pPr>
            <a:r>
              <a:rPr lang="en-GB" sz="2225">
                <a:latin typeface="Arial"/>
                <a:ea typeface="Arial"/>
                <a:cs typeface="Arial"/>
                <a:sym typeface="Arial"/>
              </a:rPr>
              <a:t>Who/ what support s in place?</a:t>
            </a:r>
            <a:endParaRPr sz="2225">
              <a:latin typeface="Arial"/>
              <a:ea typeface="Arial"/>
              <a:cs typeface="Arial"/>
              <a:sym typeface="Arial"/>
            </a:endParaRPr>
          </a:p>
          <a:p>
            <a:pPr marL="457200" lvl="0" indent="-359335" algn="l" rtl="0">
              <a:spcBef>
                <a:spcPts val="0"/>
              </a:spcBef>
              <a:spcAft>
                <a:spcPts val="0"/>
              </a:spcAft>
              <a:buSzPct val="100000"/>
              <a:buChar char="●"/>
            </a:pPr>
            <a:r>
              <a:rPr lang="en-GB" sz="2225">
                <a:latin typeface="Arial"/>
                <a:ea typeface="Arial"/>
                <a:cs typeface="Arial"/>
                <a:sym typeface="Arial"/>
              </a:rPr>
              <a:t>Might want to include things like wears glasses </a:t>
            </a:r>
            <a:endParaRPr sz="2225">
              <a:latin typeface="Arial"/>
              <a:ea typeface="Arial"/>
              <a:cs typeface="Arial"/>
              <a:sym typeface="Arial"/>
            </a:endParaRPr>
          </a:p>
          <a:p>
            <a:pPr marL="457200" lvl="0" indent="0" algn="l" rtl="0">
              <a:spcBef>
                <a:spcPts val="0"/>
              </a:spcBef>
              <a:spcAft>
                <a:spcPts val="0"/>
              </a:spcAft>
              <a:buNone/>
            </a:pPr>
            <a:r>
              <a:rPr lang="en-GB" sz="2225">
                <a:latin typeface="Arial"/>
                <a:ea typeface="Arial"/>
                <a:cs typeface="Arial"/>
                <a:sym typeface="Arial"/>
              </a:rPr>
              <a:t>if they do</a:t>
            </a:r>
            <a:endParaRPr sz="2225">
              <a:latin typeface="Arial"/>
              <a:ea typeface="Arial"/>
              <a:cs typeface="Arial"/>
              <a:sym typeface="Arial"/>
            </a:endParaRPr>
          </a:p>
          <a:p>
            <a:pPr marL="0" lvl="0" indent="0" algn="l" rtl="0">
              <a:spcBef>
                <a:spcPts val="0"/>
              </a:spcBef>
              <a:spcAft>
                <a:spcPts val="0"/>
              </a:spcAft>
              <a:buNone/>
            </a:pPr>
            <a:endParaRPr sz="2225">
              <a:latin typeface="Arial"/>
              <a:ea typeface="Arial"/>
              <a:cs typeface="Arial"/>
              <a:sym typeface="Arial"/>
            </a:endParaRPr>
          </a:p>
          <a:p>
            <a:pPr marL="0" lvl="0" indent="0" algn="l" rtl="0">
              <a:spcBef>
                <a:spcPts val="0"/>
              </a:spcBef>
              <a:spcAft>
                <a:spcPts val="0"/>
              </a:spcAft>
              <a:buNone/>
            </a:pPr>
            <a:r>
              <a:rPr lang="en-GB" sz="2225">
                <a:latin typeface="Arial"/>
                <a:ea typeface="Arial"/>
                <a:cs typeface="Arial"/>
                <a:sym typeface="Arial"/>
              </a:rPr>
              <a:t>Section 13</a:t>
            </a:r>
            <a:endParaRPr sz="2225">
              <a:latin typeface="Arial"/>
              <a:ea typeface="Arial"/>
              <a:cs typeface="Arial"/>
              <a:sym typeface="Arial"/>
            </a:endParaRPr>
          </a:p>
          <a:p>
            <a:pPr marL="0" lvl="0" indent="0" algn="l" rtl="0">
              <a:spcBef>
                <a:spcPts val="0"/>
              </a:spcBef>
              <a:spcAft>
                <a:spcPts val="0"/>
              </a:spcAft>
              <a:buNone/>
            </a:pPr>
            <a:endParaRPr sz="2225">
              <a:latin typeface="Arial"/>
              <a:ea typeface="Arial"/>
              <a:cs typeface="Arial"/>
              <a:sym typeface="Arial"/>
            </a:endParaRPr>
          </a:p>
          <a:p>
            <a:pPr marL="457200" lvl="0" indent="-359335" algn="l" rtl="0">
              <a:spcBef>
                <a:spcPts val="0"/>
              </a:spcBef>
              <a:spcAft>
                <a:spcPts val="0"/>
              </a:spcAft>
              <a:buSzPct val="100000"/>
              <a:buChar char="●"/>
            </a:pPr>
            <a:r>
              <a:rPr lang="en-GB" sz="2225">
                <a:latin typeface="Arial"/>
                <a:ea typeface="Arial"/>
                <a:cs typeface="Arial"/>
                <a:sym typeface="Arial"/>
              </a:rPr>
              <a:t>There could be things here that the school are unaware of</a:t>
            </a:r>
            <a:endParaRPr sz="2225">
              <a:latin typeface="Arial"/>
              <a:ea typeface="Arial"/>
              <a:cs typeface="Arial"/>
              <a:sym typeface="Arial"/>
            </a:endParaRPr>
          </a:p>
          <a:p>
            <a:pPr marL="457200" lvl="0" indent="-359335" algn="l" rtl="0">
              <a:spcBef>
                <a:spcPts val="0"/>
              </a:spcBef>
              <a:spcAft>
                <a:spcPts val="0"/>
              </a:spcAft>
              <a:buSzPct val="100000"/>
              <a:buChar char="●"/>
            </a:pPr>
            <a:r>
              <a:rPr lang="en-GB" sz="2225">
                <a:latin typeface="Arial"/>
                <a:ea typeface="Arial"/>
                <a:cs typeface="Arial"/>
                <a:sym typeface="Arial"/>
              </a:rPr>
              <a:t>Dietitian input</a:t>
            </a:r>
            <a:endParaRPr sz="2225">
              <a:latin typeface="Arial"/>
              <a:ea typeface="Arial"/>
              <a:cs typeface="Arial"/>
              <a:sym typeface="Arial"/>
            </a:endParaRPr>
          </a:p>
          <a:p>
            <a:pPr marL="457200" lvl="0" indent="-359335" algn="l" rtl="0">
              <a:spcBef>
                <a:spcPts val="0"/>
              </a:spcBef>
              <a:spcAft>
                <a:spcPts val="0"/>
              </a:spcAft>
              <a:buSzPct val="100000"/>
              <a:buChar char="●"/>
            </a:pPr>
            <a:r>
              <a:rPr lang="en-GB" sz="2225">
                <a:latin typeface="Arial"/>
                <a:ea typeface="Arial"/>
                <a:cs typeface="Arial"/>
                <a:sym typeface="Arial"/>
              </a:rPr>
              <a:t>Physio input?</a:t>
            </a:r>
            <a:endParaRPr sz="2225">
              <a:latin typeface="Arial"/>
              <a:ea typeface="Arial"/>
              <a:cs typeface="Arial"/>
              <a:sym typeface="Arial"/>
            </a:endParaRPr>
          </a:p>
          <a:p>
            <a:pPr marL="0" lvl="0" indent="0" algn="l" rtl="0">
              <a:spcBef>
                <a:spcPts val="0"/>
              </a:spcBef>
              <a:spcAft>
                <a:spcPts val="0"/>
              </a:spcAft>
              <a:buClr>
                <a:schemeClr val="dk1"/>
              </a:buClr>
              <a:buSzPct val="87500"/>
              <a:buNone/>
            </a:pPr>
            <a:endParaRPr sz="1600">
              <a:latin typeface="Arial"/>
              <a:ea typeface="Arial"/>
              <a:cs typeface="Arial"/>
              <a:sym typeface="Arial"/>
            </a:endParaRPr>
          </a:p>
          <a:p>
            <a:pPr marL="0" lvl="0" indent="0" algn="l" rtl="0">
              <a:spcBef>
                <a:spcPts val="0"/>
              </a:spcBef>
              <a:spcAft>
                <a:spcPts val="0"/>
              </a:spcAft>
              <a:buClr>
                <a:schemeClr val="dk1"/>
              </a:buClr>
              <a:buSzPct val="100000"/>
              <a:buNone/>
            </a:pPr>
            <a:r>
              <a:rPr lang="en-GB">
                <a:latin typeface="Arial"/>
                <a:ea typeface="Arial"/>
                <a:cs typeface="Arial"/>
                <a:sym typeface="Arial"/>
              </a:rPr>
              <a:t> </a:t>
            </a:r>
            <a:endParaRPr>
              <a:latin typeface="Arial"/>
              <a:ea typeface="Arial"/>
              <a:cs typeface="Arial"/>
              <a:sym typeface="Arial"/>
            </a:endParaRPr>
          </a:p>
        </p:txBody>
      </p:sp>
      <p:sp>
        <p:nvSpPr>
          <p:cNvPr id="363" name="Google Shape;363;g1bf7546d1a2_0_3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29</a:t>
            </a:fld>
            <a:endParaRPr/>
          </a:p>
        </p:txBody>
      </p:sp>
      <p:pic>
        <p:nvPicPr>
          <p:cNvPr id="364" name="Google Shape;364;g1bf7546d1a2_0_30"/>
          <p:cNvPicPr preferRelativeResize="0"/>
          <p:nvPr/>
        </p:nvPicPr>
        <p:blipFill rotWithShape="1">
          <a:blip r:embed="rId3">
            <a:alphaModFix/>
          </a:blip>
          <a:srcRect/>
          <a:stretch/>
        </p:blipFill>
        <p:spPr>
          <a:xfrm>
            <a:off x="7239000" y="5746313"/>
            <a:ext cx="1085850" cy="651510"/>
          </a:xfrm>
          <a:prstGeom prst="rect">
            <a:avLst/>
          </a:prstGeom>
          <a:noFill/>
          <a:ln>
            <a:noFill/>
          </a:ln>
        </p:spPr>
      </p:pic>
      <p:sp>
        <p:nvSpPr>
          <p:cNvPr id="365" name="Google Shape;365;g1bf7546d1a2_0_30"/>
          <p:cNvSpPr txBox="1">
            <a:spLocks noGrp="1"/>
          </p:cNvSpPr>
          <p:nvPr>
            <p:ph type="title"/>
          </p:nvPr>
        </p:nvSpPr>
        <p:spPr>
          <a:xfrm>
            <a:off x="457050" y="143150"/>
            <a:ext cx="8229600"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GB" sz="3200" b="0"/>
              <a:t>Section 12 &amp; 13: Health Information &amp; Who is the CYP known to (Health) p17-18 </a:t>
            </a:r>
            <a:r>
              <a:rPr lang="en-GB" sz="3200"/>
              <a:t> </a:t>
            </a:r>
            <a:endParaRPr/>
          </a:p>
        </p:txBody>
      </p:sp>
      <p:pic>
        <p:nvPicPr>
          <p:cNvPr id="366" name="Google Shape;366;g1bf7546d1a2_0_30"/>
          <p:cNvPicPr preferRelativeResize="0"/>
          <p:nvPr/>
        </p:nvPicPr>
        <p:blipFill rotWithShape="1">
          <a:blip r:embed="rId4">
            <a:alphaModFix/>
          </a:blip>
          <a:srcRect l="60352" t="5790" b="-5790"/>
          <a:stretch/>
        </p:blipFill>
        <p:spPr>
          <a:xfrm>
            <a:off x="6832800" y="2363388"/>
            <a:ext cx="1574397" cy="2305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457200" y="274638"/>
            <a:ext cx="8229600"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GB" sz="3200"/>
              <a:t>Objectives</a:t>
            </a:r>
            <a:endParaRPr/>
          </a:p>
        </p:txBody>
      </p:sp>
      <p:sp>
        <p:nvSpPr>
          <p:cNvPr id="109" name="Google Shape;109;p3"/>
          <p:cNvSpPr txBox="1">
            <a:spLocks noGrp="1"/>
          </p:cNvSpPr>
          <p:nvPr>
            <p:ph type="body" idx="1"/>
          </p:nvPr>
        </p:nvSpPr>
        <p:spPr>
          <a:xfrm>
            <a:off x="482550" y="2250725"/>
            <a:ext cx="8178900" cy="28950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80000"/>
              </a:lnSpc>
              <a:spcBef>
                <a:spcPts val="0"/>
              </a:spcBef>
              <a:spcAft>
                <a:spcPts val="0"/>
              </a:spcAft>
              <a:buClr>
                <a:schemeClr val="dk1"/>
              </a:buClr>
              <a:buSzPts val="2400"/>
              <a:buFont typeface="Noto Sans Symbols"/>
              <a:buNone/>
            </a:pPr>
            <a:r>
              <a:rPr lang="en-GB" sz="2400">
                <a:latin typeface="Arial"/>
                <a:ea typeface="Arial"/>
                <a:cs typeface="Arial"/>
                <a:sym typeface="Arial"/>
              </a:rPr>
              <a:t>At the end of the Workshop, attenders will:</a:t>
            </a:r>
            <a:endParaRPr sz="2400">
              <a:latin typeface="Arial"/>
              <a:ea typeface="Arial"/>
              <a:cs typeface="Arial"/>
              <a:sym typeface="Arial"/>
            </a:endParaRPr>
          </a:p>
          <a:p>
            <a:pPr marL="0" lvl="0" indent="0" algn="l" rtl="0">
              <a:lnSpc>
                <a:spcPct val="80000"/>
              </a:lnSpc>
              <a:spcBef>
                <a:spcPts val="480"/>
              </a:spcBef>
              <a:spcAft>
                <a:spcPts val="0"/>
              </a:spcAft>
              <a:buClr>
                <a:schemeClr val="dk1"/>
              </a:buClr>
              <a:buSzPts val="2400"/>
              <a:buFont typeface="Noto Sans Symbols"/>
              <a:buNone/>
            </a:pPr>
            <a:endParaRPr sz="2400">
              <a:latin typeface="Arial"/>
              <a:ea typeface="Arial"/>
              <a:cs typeface="Arial"/>
              <a:sym typeface="Arial"/>
            </a:endParaRPr>
          </a:p>
          <a:p>
            <a:pPr marL="457200" lvl="0" indent="-355600" algn="l" rtl="0">
              <a:lnSpc>
                <a:spcPct val="80000"/>
              </a:lnSpc>
              <a:spcBef>
                <a:spcPts val="400"/>
              </a:spcBef>
              <a:spcAft>
                <a:spcPts val="0"/>
              </a:spcAft>
              <a:buSzPts val="2000"/>
              <a:buChar char="•"/>
            </a:pPr>
            <a:r>
              <a:rPr lang="en-GB" sz="2000">
                <a:latin typeface="Arial"/>
                <a:ea typeface="Arial"/>
                <a:cs typeface="Arial"/>
                <a:sym typeface="Arial"/>
              </a:rPr>
              <a:t>have a clearer idea of, if and when you may need to consider applying for a needs assessment.</a:t>
            </a:r>
            <a:endParaRPr sz="2000">
              <a:latin typeface="Arial"/>
              <a:ea typeface="Arial"/>
              <a:cs typeface="Arial"/>
              <a:sym typeface="Arial"/>
            </a:endParaRPr>
          </a:p>
          <a:p>
            <a:pPr marL="457200" lvl="0" indent="0" algn="l" rtl="0">
              <a:lnSpc>
                <a:spcPct val="80000"/>
              </a:lnSpc>
              <a:spcBef>
                <a:spcPts val="400"/>
              </a:spcBef>
              <a:spcAft>
                <a:spcPts val="0"/>
              </a:spcAft>
              <a:buNone/>
            </a:pPr>
            <a:endParaRPr sz="2000">
              <a:latin typeface="Arial"/>
              <a:ea typeface="Arial"/>
              <a:cs typeface="Arial"/>
              <a:sym typeface="Arial"/>
            </a:endParaRPr>
          </a:p>
          <a:p>
            <a:pPr marL="457200" lvl="0" indent="-355600" algn="l" rtl="0">
              <a:lnSpc>
                <a:spcPct val="80000"/>
              </a:lnSpc>
              <a:spcBef>
                <a:spcPts val="400"/>
              </a:spcBef>
              <a:spcAft>
                <a:spcPts val="0"/>
              </a:spcAft>
              <a:buSzPts val="2000"/>
              <a:buChar char="•"/>
            </a:pPr>
            <a:r>
              <a:rPr lang="en-GB" sz="2000">
                <a:latin typeface="Arial"/>
                <a:ea typeface="Arial"/>
                <a:cs typeface="Arial"/>
                <a:sym typeface="Arial"/>
              </a:rPr>
              <a:t>understand the process, timeline and who is involved.</a:t>
            </a:r>
            <a:endParaRPr sz="2000">
              <a:latin typeface="Arial"/>
              <a:ea typeface="Arial"/>
              <a:cs typeface="Arial"/>
              <a:sym typeface="Arial"/>
            </a:endParaRPr>
          </a:p>
          <a:p>
            <a:pPr marL="457200" lvl="0" indent="0" algn="l" rtl="0">
              <a:lnSpc>
                <a:spcPct val="80000"/>
              </a:lnSpc>
              <a:spcBef>
                <a:spcPts val="400"/>
              </a:spcBef>
              <a:spcAft>
                <a:spcPts val="0"/>
              </a:spcAft>
              <a:buNone/>
            </a:pPr>
            <a:endParaRPr sz="2000">
              <a:latin typeface="Arial"/>
              <a:ea typeface="Arial"/>
              <a:cs typeface="Arial"/>
              <a:sym typeface="Arial"/>
            </a:endParaRPr>
          </a:p>
          <a:p>
            <a:pPr marL="457200" lvl="0" indent="-355600" algn="l" rtl="0">
              <a:lnSpc>
                <a:spcPct val="80000"/>
              </a:lnSpc>
              <a:spcBef>
                <a:spcPts val="400"/>
              </a:spcBef>
              <a:spcAft>
                <a:spcPts val="0"/>
              </a:spcAft>
              <a:buSzPts val="2000"/>
              <a:buChar char="•"/>
            </a:pPr>
            <a:r>
              <a:rPr lang="en-GB" sz="2000">
                <a:latin typeface="Arial"/>
                <a:ea typeface="Arial"/>
                <a:cs typeface="Arial"/>
                <a:sym typeface="Arial"/>
              </a:rPr>
              <a:t>feel able to complete the form, if you wish to use it, to request a needs assessment and what to include with it. </a:t>
            </a:r>
            <a:endParaRPr sz="2000">
              <a:latin typeface="Arial"/>
              <a:ea typeface="Arial"/>
              <a:cs typeface="Arial"/>
              <a:sym typeface="Arial"/>
            </a:endParaRPr>
          </a:p>
          <a:p>
            <a:pPr marL="457200" lvl="0" indent="0" algn="l" rtl="0">
              <a:lnSpc>
                <a:spcPct val="80000"/>
              </a:lnSpc>
              <a:spcBef>
                <a:spcPts val="400"/>
              </a:spcBef>
              <a:spcAft>
                <a:spcPts val="0"/>
              </a:spcAft>
              <a:buNone/>
            </a:pPr>
            <a:endParaRPr sz="2000">
              <a:latin typeface="Arial"/>
              <a:ea typeface="Arial"/>
              <a:cs typeface="Arial"/>
              <a:sym typeface="Arial"/>
            </a:endParaRPr>
          </a:p>
          <a:p>
            <a:pPr marL="457200" lvl="0" indent="-355600" algn="l" rtl="0">
              <a:lnSpc>
                <a:spcPct val="80000"/>
              </a:lnSpc>
              <a:spcBef>
                <a:spcPts val="400"/>
              </a:spcBef>
              <a:spcAft>
                <a:spcPts val="0"/>
              </a:spcAft>
              <a:buSzPts val="2000"/>
              <a:buChar char="•"/>
            </a:pPr>
            <a:r>
              <a:rPr lang="en-GB" sz="2000">
                <a:latin typeface="Arial"/>
                <a:ea typeface="Arial"/>
                <a:cs typeface="Arial"/>
                <a:sym typeface="Arial"/>
              </a:rPr>
              <a:t>Know where to get support with the process. </a:t>
            </a:r>
            <a:endParaRPr sz="2000">
              <a:latin typeface="Arial"/>
              <a:ea typeface="Arial"/>
              <a:cs typeface="Arial"/>
              <a:sym typeface="Arial"/>
            </a:endParaRPr>
          </a:p>
        </p:txBody>
      </p:sp>
      <p:sp>
        <p:nvSpPr>
          <p:cNvPr id="110" name="Google Shape;11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a:t>
            </a:fld>
            <a:endParaRPr/>
          </a:p>
        </p:txBody>
      </p:sp>
      <p:pic>
        <p:nvPicPr>
          <p:cNvPr id="111" name="Google Shape;111;p3"/>
          <p:cNvPicPr preferRelativeResize="0"/>
          <p:nvPr/>
        </p:nvPicPr>
        <p:blipFill rotWithShape="1">
          <a:blip r:embed="rId3">
            <a:alphaModFix/>
          </a:blip>
          <a:srcRect/>
          <a:stretch/>
        </p:blipFill>
        <p:spPr>
          <a:xfrm>
            <a:off x="7239000" y="5746313"/>
            <a:ext cx="1085850" cy="65151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1bf7546d1a2_0_37"/>
          <p:cNvSpPr txBox="1">
            <a:spLocks noGrp="1"/>
          </p:cNvSpPr>
          <p:nvPr>
            <p:ph type="body" idx="2"/>
          </p:nvPr>
        </p:nvSpPr>
        <p:spPr>
          <a:xfrm>
            <a:off x="638100" y="1648888"/>
            <a:ext cx="7867800" cy="3734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400"/>
              <a:buNone/>
            </a:pPr>
            <a:r>
              <a:rPr lang="en-GB" sz="2000">
                <a:latin typeface="Arial"/>
                <a:ea typeface="Arial"/>
                <a:cs typeface="Arial"/>
                <a:sym typeface="Arial"/>
              </a:rPr>
              <a:t>This section is to obtain information regarding input from the social care team:</a:t>
            </a:r>
            <a:endParaRPr sz="2000">
              <a:latin typeface="Arial"/>
              <a:ea typeface="Arial"/>
              <a:cs typeface="Arial"/>
              <a:sym typeface="Arial"/>
            </a:endParaRPr>
          </a:p>
          <a:p>
            <a:pPr marL="0" lvl="0" indent="0" algn="l" rtl="0">
              <a:spcBef>
                <a:spcPts val="0"/>
              </a:spcBef>
              <a:spcAft>
                <a:spcPts val="0"/>
              </a:spcAft>
              <a:buClr>
                <a:schemeClr val="dk1"/>
              </a:buClr>
              <a:buSzPts val="1400"/>
              <a:buNone/>
            </a:pPr>
            <a:endParaRPr sz="2000">
              <a:latin typeface="Arial"/>
              <a:ea typeface="Arial"/>
              <a:cs typeface="Arial"/>
              <a:sym typeface="Arial"/>
            </a:endParaRPr>
          </a:p>
          <a:p>
            <a:pPr marL="0" lvl="0" indent="0" algn="l" rtl="0">
              <a:spcBef>
                <a:spcPts val="0"/>
              </a:spcBef>
              <a:spcAft>
                <a:spcPts val="0"/>
              </a:spcAft>
              <a:buClr>
                <a:schemeClr val="dk1"/>
              </a:buClr>
              <a:buSzPts val="1400"/>
              <a:buNone/>
            </a:pP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Do you have support from the Children with disabilities team (CwD)</a:t>
            </a:r>
            <a:endParaRPr sz="2000">
              <a:latin typeface="Arial"/>
              <a:ea typeface="Arial"/>
              <a:cs typeface="Arial"/>
              <a:sym typeface="Arial"/>
            </a:endParaRPr>
          </a:p>
          <a:p>
            <a:pPr marL="457200" lvl="0" indent="0" algn="l" rtl="0">
              <a:spcBef>
                <a:spcPts val="0"/>
              </a:spcBef>
              <a:spcAft>
                <a:spcPts val="0"/>
              </a:spcAft>
              <a:buNone/>
            </a:pP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Do you have support from the Family Well-being team</a:t>
            </a:r>
            <a:endParaRPr sz="2000">
              <a:latin typeface="Arial"/>
              <a:ea typeface="Arial"/>
              <a:cs typeface="Arial"/>
              <a:sym typeface="Arial"/>
            </a:endParaRPr>
          </a:p>
          <a:p>
            <a:pPr marL="457200" lvl="0" indent="0" algn="l" rtl="0">
              <a:spcBef>
                <a:spcPts val="0"/>
              </a:spcBef>
              <a:spcAft>
                <a:spcPts val="0"/>
              </a:spcAft>
              <a:buNone/>
            </a:pP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Are the any plans in place in regard to the social care/ family Wellbeing  team</a:t>
            </a:r>
            <a:endParaRPr sz="2000">
              <a:latin typeface="Arial"/>
              <a:ea typeface="Arial"/>
              <a:cs typeface="Arial"/>
              <a:sym typeface="Arial"/>
            </a:endParaRPr>
          </a:p>
        </p:txBody>
      </p:sp>
      <p:sp>
        <p:nvSpPr>
          <p:cNvPr id="372" name="Google Shape;372;g1bf7546d1a2_0_3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30</a:t>
            </a:fld>
            <a:endParaRPr/>
          </a:p>
        </p:txBody>
      </p:sp>
      <p:pic>
        <p:nvPicPr>
          <p:cNvPr id="373" name="Google Shape;373;g1bf7546d1a2_0_37"/>
          <p:cNvPicPr preferRelativeResize="0"/>
          <p:nvPr/>
        </p:nvPicPr>
        <p:blipFill rotWithShape="1">
          <a:blip r:embed="rId3">
            <a:alphaModFix/>
          </a:blip>
          <a:srcRect/>
          <a:stretch/>
        </p:blipFill>
        <p:spPr>
          <a:xfrm>
            <a:off x="7239000" y="5746313"/>
            <a:ext cx="1085850" cy="651510"/>
          </a:xfrm>
          <a:prstGeom prst="rect">
            <a:avLst/>
          </a:prstGeom>
          <a:noFill/>
          <a:ln>
            <a:noFill/>
          </a:ln>
        </p:spPr>
      </p:pic>
      <p:sp>
        <p:nvSpPr>
          <p:cNvPr id="374" name="Google Shape;374;g1bf7546d1a2_0_37"/>
          <p:cNvSpPr txBox="1">
            <a:spLocks noGrp="1"/>
          </p:cNvSpPr>
          <p:nvPr>
            <p:ph type="title"/>
          </p:nvPr>
        </p:nvSpPr>
        <p:spPr>
          <a:xfrm>
            <a:off x="685800" y="143162"/>
            <a:ext cx="8001000"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GB" sz="3200" b="0"/>
              <a:t>Section 14: Social Care information - p19</a:t>
            </a:r>
            <a:r>
              <a:rPr lang="en-GB" sz="3200"/>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1bf7546d1a2_0_44"/>
          <p:cNvSpPr txBox="1">
            <a:spLocks noGrp="1"/>
          </p:cNvSpPr>
          <p:nvPr>
            <p:ph type="body" idx="2"/>
          </p:nvPr>
        </p:nvSpPr>
        <p:spPr>
          <a:xfrm>
            <a:off x="638100" y="1648888"/>
            <a:ext cx="7867800" cy="3734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GB" sz="2000">
                <a:latin typeface="Arial"/>
                <a:ea typeface="Arial"/>
                <a:cs typeface="Arial"/>
                <a:sym typeface="Arial"/>
              </a:rPr>
              <a:t>What family history could be relevant for this request to assess for your child or young person?</a:t>
            </a:r>
            <a:endParaRPr sz="2000">
              <a:latin typeface="Arial"/>
              <a:ea typeface="Arial"/>
              <a:cs typeface="Arial"/>
              <a:sym typeface="Arial"/>
            </a:endParaRPr>
          </a:p>
          <a:p>
            <a:pPr marL="0" lvl="0" indent="0" algn="l" rtl="0">
              <a:spcBef>
                <a:spcPts val="0"/>
              </a:spcBef>
              <a:spcAft>
                <a:spcPts val="0"/>
              </a:spcAft>
              <a:buClr>
                <a:schemeClr val="dk1"/>
              </a:buClr>
              <a:buSzPts val="1400"/>
              <a:buNone/>
            </a:pPr>
            <a:endParaRPr sz="2000">
              <a:latin typeface="Arial"/>
              <a:ea typeface="Arial"/>
              <a:cs typeface="Arial"/>
              <a:sym typeface="Arial"/>
            </a:endParaRPr>
          </a:p>
          <a:p>
            <a:pPr marL="0" lvl="0" indent="0" algn="l" rtl="0">
              <a:spcBef>
                <a:spcPts val="0"/>
              </a:spcBef>
              <a:spcAft>
                <a:spcPts val="0"/>
              </a:spcAft>
              <a:buClr>
                <a:schemeClr val="dk1"/>
              </a:buClr>
              <a:buSzPts val="1400"/>
              <a:buNone/>
            </a:pP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Education- maybe parents/ siblings learning disabilities or difficulties/ gifted and talented?</a:t>
            </a:r>
            <a:endParaRPr sz="2000">
              <a:latin typeface="Arial"/>
              <a:ea typeface="Arial"/>
              <a:cs typeface="Arial"/>
              <a:sym typeface="Arial"/>
            </a:endParaRPr>
          </a:p>
          <a:p>
            <a:pPr marL="457200" lvl="0" indent="0" algn="l" rtl="0">
              <a:spcBef>
                <a:spcPts val="0"/>
              </a:spcBef>
              <a:spcAft>
                <a:spcPts val="0"/>
              </a:spcAft>
              <a:buNone/>
            </a:pP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Home and wider family- any diagnosed conditions such as autism, dyslexia, hearing impairments. So any conditions exist in siblings, parents, cousins aunts or uncles?</a:t>
            </a:r>
            <a:endParaRPr sz="2000">
              <a:latin typeface="Arial"/>
              <a:ea typeface="Arial"/>
              <a:cs typeface="Arial"/>
              <a:sym typeface="Arial"/>
            </a:endParaRPr>
          </a:p>
          <a:p>
            <a:pPr marL="457200" lvl="0" indent="0" algn="l" rtl="0">
              <a:spcBef>
                <a:spcPts val="0"/>
              </a:spcBef>
              <a:spcAft>
                <a:spcPts val="0"/>
              </a:spcAft>
              <a:buNone/>
            </a:pPr>
            <a:endParaRPr sz="2000">
              <a:latin typeface="Arial"/>
              <a:ea typeface="Arial"/>
              <a:cs typeface="Arial"/>
              <a:sym typeface="Arial"/>
            </a:endParaRPr>
          </a:p>
          <a:p>
            <a:pPr marL="457200" lvl="0" indent="-355600" algn="l" rtl="0">
              <a:spcBef>
                <a:spcPts val="0"/>
              </a:spcBef>
              <a:spcAft>
                <a:spcPts val="0"/>
              </a:spcAft>
              <a:buSzPts val="2000"/>
              <a:buChar char="●"/>
            </a:pPr>
            <a:r>
              <a:rPr lang="en-GB" sz="2000">
                <a:latin typeface="Arial"/>
                <a:ea typeface="Arial"/>
                <a:cs typeface="Arial"/>
                <a:sym typeface="Arial"/>
              </a:rPr>
              <a:t>Social community, friends and relationships- such as  ……………………….</a:t>
            </a:r>
            <a:endParaRPr sz="2000">
              <a:latin typeface="Arial"/>
              <a:ea typeface="Arial"/>
              <a:cs typeface="Arial"/>
              <a:sym typeface="Arial"/>
            </a:endParaRPr>
          </a:p>
        </p:txBody>
      </p:sp>
      <p:sp>
        <p:nvSpPr>
          <p:cNvPr id="380" name="Google Shape;380;g1bf7546d1a2_0_4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31</a:t>
            </a:fld>
            <a:endParaRPr/>
          </a:p>
        </p:txBody>
      </p:sp>
      <p:pic>
        <p:nvPicPr>
          <p:cNvPr id="381" name="Google Shape;381;g1bf7546d1a2_0_44"/>
          <p:cNvPicPr preferRelativeResize="0"/>
          <p:nvPr/>
        </p:nvPicPr>
        <p:blipFill rotWithShape="1">
          <a:blip r:embed="rId3">
            <a:alphaModFix/>
          </a:blip>
          <a:srcRect/>
          <a:stretch/>
        </p:blipFill>
        <p:spPr>
          <a:xfrm>
            <a:off x="7239000" y="5746313"/>
            <a:ext cx="1085850" cy="651510"/>
          </a:xfrm>
          <a:prstGeom prst="rect">
            <a:avLst/>
          </a:prstGeom>
          <a:noFill/>
          <a:ln>
            <a:noFill/>
          </a:ln>
        </p:spPr>
      </p:pic>
      <p:sp>
        <p:nvSpPr>
          <p:cNvPr id="382" name="Google Shape;382;g1bf7546d1a2_0_44"/>
          <p:cNvSpPr txBox="1">
            <a:spLocks noGrp="1"/>
          </p:cNvSpPr>
          <p:nvPr>
            <p:ph type="title"/>
          </p:nvPr>
        </p:nvSpPr>
        <p:spPr>
          <a:xfrm>
            <a:off x="685800" y="143162"/>
            <a:ext cx="8001000"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GB" sz="3200" b="0"/>
              <a:t>Section 15: Relevant Family History - p19</a:t>
            </a:r>
            <a:endParaRPr b="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1c7f16dec8d_1_8"/>
          <p:cNvSpPr txBox="1">
            <a:spLocks noGrp="1"/>
          </p:cNvSpPr>
          <p:nvPr>
            <p:ph type="body" idx="2"/>
          </p:nvPr>
        </p:nvSpPr>
        <p:spPr>
          <a:xfrm>
            <a:off x="638100" y="1648900"/>
            <a:ext cx="8087100" cy="48135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400"/>
              <a:buNone/>
            </a:pPr>
            <a:r>
              <a:rPr lang="en-GB" sz="1800"/>
              <a:t>These sections cover any other professionals that may be involved in your child's or young person’s life that hasn’t previously been mentioned, consents and checklist:</a:t>
            </a:r>
            <a:endParaRPr sz="1800"/>
          </a:p>
          <a:p>
            <a:pPr marL="0" lvl="0" indent="0" algn="l" rtl="0">
              <a:spcBef>
                <a:spcPts val="0"/>
              </a:spcBef>
              <a:spcAft>
                <a:spcPts val="0"/>
              </a:spcAft>
              <a:buClr>
                <a:schemeClr val="dk1"/>
              </a:buClr>
              <a:buSzPts val="1400"/>
              <a:buNone/>
            </a:pPr>
            <a:endParaRPr sz="1800"/>
          </a:p>
          <a:p>
            <a:pPr marL="457200" lvl="0" indent="-342900" algn="l" rtl="0">
              <a:spcBef>
                <a:spcPts val="0"/>
              </a:spcBef>
              <a:spcAft>
                <a:spcPts val="0"/>
              </a:spcAft>
              <a:buSzPts val="1800"/>
              <a:buFont typeface="Calibri"/>
              <a:buChar char="●"/>
            </a:pPr>
            <a:r>
              <a:rPr lang="en-GB" sz="1800"/>
              <a:t>Asks who has been involved in discussing your child’s or young person’s needs so far</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GB" sz="1800"/>
              <a:t>Details of who is completing the form and if consent is gained</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GB" sz="1800"/>
              <a:t>If you have been asked by the school to give consent, ensure you read the application carefully</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GB" sz="1800"/>
              <a:t>Do not worry if you can not get all the information. </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GB" sz="1800"/>
              <a:t>Get as much as you are able as this will provide more information and be more helpful than a template email. </a:t>
            </a:r>
            <a:endParaRPr sz="1800"/>
          </a:p>
          <a:p>
            <a:pPr marL="0" lvl="0" indent="0" algn="l" rtl="0">
              <a:spcBef>
                <a:spcPts val="0"/>
              </a:spcBef>
              <a:spcAft>
                <a:spcPts val="0"/>
              </a:spcAft>
              <a:buClr>
                <a:schemeClr val="dk1"/>
              </a:buClr>
              <a:buSzPts val="1400"/>
              <a:buNone/>
            </a:pPr>
            <a:endParaRPr>
              <a:latin typeface="Arial"/>
              <a:ea typeface="Arial"/>
              <a:cs typeface="Arial"/>
              <a:sym typeface="Arial"/>
            </a:endParaRPr>
          </a:p>
          <a:p>
            <a:pPr marL="0" lvl="0" indent="0" algn="l" rtl="0">
              <a:spcBef>
                <a:spcPts val="0"/>
              </a:spcBef>
              <a:spcAft>
                <a:spcPts val="0"/>
              </a:spcAft>
              <a:buClr>
                <a:schemeClr val="dk1"/>
              </a:buClr>
              <a:buSzPts val="1400"/>
              <a:buNone/>
            </a:pPr>
            <a:endParaRPr>
              <a:latin typeface="Arial"/>
              <a:ea typeface="Arial"/>
              <a:cs typeface="Arial"/>
              <a:sym typeface="Arial"/>
            </a:endParaRPr>
          </a:p>
        </p:txBody>
      </p:sp>
      <p:sp>
        <p:nvSpPr>
          <p:cNvPr id="388" name="Google Shape;388;g1c7f16dec8d_1_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32</a:t>
            </a:fld>
            <a:endParaRPr/>
          </a:p>
        </p:txBody>
      </p:sp>
      <p:pic>
        <p:nvPicPr>
          <p:cNvPr id="389" name="Google Shape;389;g1c7f16dec8d_1_8"/>
          <p:cNvPicPr preferRelativeResize="0"/>
          <p:nvPr/>
        </p:nvPicPr>
        <p:blipFill rotWithShape="1">
          <a:blip r:embed="rId3">
            <a:alphaModFix/>
          </a:blip>
          <a:srcRect/>
          <a:stretch/>
        </p:blipFill>
        <p:spPr>
          <a:xfrm>
            <a:off x="7239000" y="5746313"/>
            <a:ext cx="1085850" cy="651510"/>
          </a:xfrm>
          <a:prstGeom prst="rect">
            <a:avLst/>
          </a:prstGeom>
          <a:noFill/>
          <a:ln>
            <a:noFill/>
          </a:ln>
        </p:spPr>
      </p:pic>
      <p:sp>
        <p:nvSpPr>
          <p:cNvPr id="390" name="Google Shape;390;g1c7f16dec8d_1_8"/>
          <p:cNvSpPr txBox="1">
            <a:spLocks noGrp="1"/>
          </p:cNvSpPr>
          <p:nvPr>
            <p:ph type="title"/>
          </p:nvPr>
        </p:nvSpPr>
        <p:spPr>
          <a:xfrm>
            <a:off x="685800" y="143162"/>
            <a:ext cx="8001000"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GB" sz="3200" b="0"/>
              <a:t>Section 16 -19 </a:t>
            </a:r>
            <a:endParaRPr sz="3200" b="0"/>
          </a:p>
          <a:p>
            <a:pPr marL="0" lvl="0" indent="0" algn="ctr" rtl="0">
              <a:spcBef>
                <a:spcPts val="0"/>
              </a:spcBef>
              <a:spcAft>
                <a:spcPts val="0"/>
              </a:spcAft>
              <a:buClr>
                <a:schemeClr val="dk1"/>
              </a:buClr>
              <a:buSzPts val="3200"/>
              <a:buFont typeface="Calibri"/>
              <a:buNone/>
            </a:pPr>
            <a:r>
              <a:rPr lang="en-GB" sz="3200" b="0"/>
              <a:t>Other Information p20-23</a:t>
            </a:r>
            <a:endParaRPr b="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1bf7546d1a2_0_58"/>
          <p:cNvSpPr txBox="1">
            <a:spLocks noGrp="1"/>
          </p:cNvSpPr>
          <p:nvPr>
            <p:ph type="body" idx="2"/>
          </p:nvPr>
        </p:nvSpPr>
        <p:spPr>
          <a:xfrm>
            <a:off x="638100" y="2102513"/>
            <a:ext cx="7867800" cy="37347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GB" sz="2000">
                <a:latin typeface="Arial"/>
                <a:ea typeface="Arial"/>
                <a:cs typeface="Arial"/>
                <a:sym typeface="Arial"/>
              </a:rPr>
              <a:t>Overview from objectives at the start of the workshop</a:t>
            </a:r>
            <a:endParaRPr sz="2000">
              <a:latin typeface="Arial"/>
              <a:ea typeface="Arial"/>
              <a:cs typeface="Arial"/>
              <a:sym typeface="Arial"/>
            </a:endParaRPr>
          </a:p>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GB" sz="2000">
                <a:latin typeface="Arial"/>
                <a:ea typeface="Arial"/>
                <a:cs typeface="Arial"/>
                <a:sym typeface="Arial"/>
              </a:rPr>
              <a:t>Any questions on post it notes to answer?</a:t>
            </a:r>
            <a:endParaRPr sz="2000">
              <a:latin typeface="Arial"/>
              <a:ea typeface="Arial"/>
              <a:cs typeface="Arial"/>
              <a:sym typeface="Arial"/>
            </a:endParaRPr>
          </a:p>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GB" sz="2000">
                <a:latin typeface="Arial"/>
                <a:ea typeface="Arial"/>
                <a:cs typeface="Arial"/>
                <a:sym typeface="Arial"/>
              </a:rPr>
              <a:t>Please complete a feedback form </a:t>
            </a:r>
            <a:endParaRPr sz="2000">
              <a:latin typeface="Arial"/>
              <a:ea typeface="Arial"/>
              <a:cs typeface="Arial"/>
              <a:sym typeface="Arial"/>
            </a:endParaRPr>
          </a:p>
          <a:p>
            <a:pPr marL="0" lvl="0" indent="0" algn="l" rtl="0">
              <a:spcBef>
                <a:spcPts val="0"/>
              </a:spcBef>
              <a:spcAft>
                <a:spcPts val="0"/>
              </a:spcAft>
              <a:buNone/>
            </a:pPr>
            <a:endParaRPr sz="2000">
              <a:latin typeface="Arial"/>
              <a:ea typeface="Arial"/>
              <a:cs typeface="Arial"/>
              <a:sym typeface="Arial"/>
            </a:endParaRPr>
          </a:p>
          <a:p>
            <a:pPr marL="0" lvl="0" indent="0" algn="l" rtl="0">
              <a:spcBef>
                <a:spcPts val="0"/>
              </a:spcBef>
              <a:spcAft>
                <a:spcPts val="0"/>
              </a:spcAft>
              <a:buNone/>
            </a:pPr>
            <a:r>
              <a:rPr lang="en-GB" sz="2000">
                <a:latin typeface="Arial"/>
                <a:ea typeface="Arial"/>
                <a:cs typeface="Arial"/>
                <a:sym typeface="Arial"/>
              </a:rPr>
              <a:t>We hope you have enjoyed the workshop today!</a:t>
            </a:r>
            <a:endParaRPr sz="2000">
              <a:latin typeface="Arial"/>
              <a:ea typeface="Arial"/>
              <a:cs typeface="Arial"/>
              <a:sym typeface="Arial"/>
            </a:endParaRPr>
          </a:p>
          <a:p>
            <a:pPr marL="0" lvl="0" indent="0" algn="l" rtl="0">
              <a:spcBef>
                <a:spcPts val="0"/>
              </a:spcBef>
              <a:spcAft>
                <a:spcPts val="0"/>
              </a:spcAft>
              <a:buClr>
                <a:schemeClr val="dk1"/>
              </a:buClr>
              <a:buSzPts val="1400"/>
              <a:buNone/>
            </a:pPr>
            <a:endParaRPr>
              <a:latin typeface="Arial"/>
              <a:ea typeface="Arial"/>
              <a:cs typeface="Arial"/>
              <a:sym typeface="Arial"/>
            </a:endParaRPr>
          </a:p>
        </p:txBody>
      </p:sp>
      <p:sp>
        <p:nvSpPr>
          <p:cNvPr id="396" name="Google Shape;396;g1bf7546d1a2_0_5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33</a:t>
            </a:fld>
            <a:endParaRPr/>
          </a:p>
        </p:txBody>
      </p:sp>
      <p:pic>
        <p:nvPicPr>
          <p:cNvPr id="397" name="Google Shape;397;g1bf7546d1a2_0_58"/>
          <p:cNvPicPr preferRelativeResize="0"/>
          <p:nvPr/>
        </p:nvPicPr>
        <p:blipFill rotWithShape="1">
          <a:blip r:embed="rId3">
            <a:alphaModFix/>
          </a:blip>
          <a:srcRect/>
          <a:stretch/>
        </p:blipFill>
        <p:spPr>
          <a:xfrm>
            <a:off x="7239000" y="5746313"/>
            <a:ext cx="1085850" cy="651510"/>
          </a:xfrm>
          <a:prstGeom prst="rect">
            <a:avLst/>
          </a:prstGeom>
          <a:noFill/>
          <a:ln>
            <a:noFill/>
          </a:ln>
        </p:spPr>
      </p:pic>
      <p:sp>
        <p:nvSpPr>
          <p:cNvPr id="398" name="Google Shape;398;g1bf7546d1a2_0_58"/>
          <p:cNvSpPr txBox="1">
            <a:spLocks noGrp="1"/>
          </p:cNvSpPr>
          <p:nvPr>
            <p:ph type="title"/>
          </p:nvPr>
        </p:nvSpPr>
        <p:spPr>
          <a:xfrm>
            <a:off x="685800" y="232112"/>
            <a:ext cx="8001000"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GB" sz="3200" b="0"/>
              <a:t>What’s Next?</a:t>
            </a:r>
            <a:r>
              <a:rPr lang="en-GB" sz="3200"/>
              <a:t> </a:t>
            </a:r>
            <a:endParaRPr/>
          </a:p>
        </p:txBody>
      </p:sp>
      <p:pic>
        <p:nvPicPr>
          <p:cNvPr id="399" name="Google Shape;399;g1bf7546d1a2_0_58"/>
          <p:cNvPicPr preferRelativeResize="0"/>
          <p:nvPr/>
        </p:nvPicPr>
        <p:blipFill rotWithShape="1">
          <a:blip r:embed="rId4">
            <a:alphaModFix/>
          </a:blip>
          <a:srcRect/>
          <a:stretch/>
        </p:blipFill>
        <p:spPr>
          <a:xfrm>
            <a:off x="6026173" y="1911724"/>
            <a:ext cx="2660625" cy="2128500"/>
          </a:xfrm>
          <a:prstGeom prst="rect">
            <a:avLst/>
          </a:prstGeom>
          <a:noFill/>
          <a:ln>
            <a:noFill/>
          </a:ln>
          <a:effectLst>
            <a:reflection endPos="30000" dist="38100" dir="5400000" fadeDir="5400012"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486103" y="304800"/>
            <a:ext cx="8229600"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GB" sz="3200"/>
              <a:t>Quality First Teaching &amp; Special Educational Needs Support Toolkit</a:t>
            </a:r>
            <a:endParaRPr/>
          </a:p>
        </p:txBody>
      </p:sp>
      <p:sp>
        <p:nvSpPr>
          <p:cNvPr id="117" name="Google Shape;117;p4"/>
          <p:cNvSpPr txBox="1">
            <a:spLocks noGrp="1"/>
          </p:cNvSpPr>
          <p:nvPr>
            <p:ph type="body" idx="1"/>
          </p:nvPr>
        </p:nvSpPr>
        <p:spPr>
          <a:xfrm>
            <a:off x="663150" y="1645510"/>
            <a:ext cx="7817700" cy="651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None/>
            </a:pPr>
            <a:r>
              <a:rPr lang="en-GB" u="sng"/>
              <a:t>Assess-Plan-Do- Review</a:t>
            </a:r>
            <a:endParaRPr u="sng"/>
          </a:p>
        </p:txBody>
      </p:sp>
      <p:sp>
        <p:nvSpPr>
          <p:cNvPr id="118" name="Google Shape;118;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a:t>
            </a:fld>
            <a:endParaRPr/>
          </a:p>
        </p:txBody>
      </p:sp>
      <p:pic>
        <p:nvPicPr>
          <p:cNvPr id="119" name="Google Shape;119;p4"/>
          <p:cNvPicPr preferRelativeResize="0"/>
          <p:nvPr/>
        </p:nvPicPr>
        <p:blipFill rotWithShape="1">
          <a:blip r:embed="rId3">
            <a:alphaModFix/>
          </a:blip>
          <a:srcRect/>
          <a:stretch/>
        </p:blipFill>
        <p:spPr>
          <a:xfrm>
            <a:off x="7239000" y="5746313"/>
            <a:ext cx="1085850" cy="651510"/>
          </a:xfrm>
          <a:prstGeom prst="rect">
            <a:avLst/>
          </a:prstGeom>
          <a:noFill/>
          <a:ln>
            <a:noFill/>
          </a:ln>
        </p:spPr>
      </p:pic>
      <p:pic>
        <p:nvPicPr>
          <p:cNvPr id="120" name="Google Shape;120;p4"/>
          <p:cNvPicPr preferRelativeResize="0"/>
          <p:nvPr/>
        </p:nvPicPr>
        <p:blipFill>
          <a:blip r:embed="rId4">
            <a:alphaModFix/>
          </a:blip>
          <a:stretch>
            <a:fillRect/>
          </a:stretch>
        </p:blipFill>
        <p:spPr>
          <a:xfrm>
            <a:off x="1586150" y="2193946"/>
            <a:ext cx="5738940" cy="4059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idx="4294967295"/>
          </p:nvPr>
        </p:nvSpPr>
        <p:spPr>
          <a:xfrm>
            <a:off x="684213" y="192087"/>
            <a:ext cx="8229600"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GB" sz="3200"/>
              <a:t>SEN Code of Practice 2015</a:t>
            </a:r>
            <a:endParaRPr/>
          </a:p>
        </p:txBody>
      </p:sp>
      <p:sp>
        <p:nvSpPr>
          <p:cNvPr id="127" name="Google Shape;127;p5"/>
          <p:cNvSpPr txBox="1">
            <a:spLocks noGrp="1"/>
          </p:cNvSpPr>
          <p:nvPr>
            <p:ph type="body" idx="4294967295"/>
          </p:nvPr>
        </p:nvSpPr>
        <p:spPr>
          <a:xfrm>
            <a:off x="661875" y="1739075"/>
            <a:ext cx="8274300" cy="43587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r>
              <a:rPr lang="en-GB" sz="2049" i="1"/>
              <a:t>Chapter 9.1 (page 141) - The majority of children and young people with Special Educational Needs or Disabilities (SEND) will have their needs met within local mainstream early years settings, schools or colleges. </a:t>
            </a:r>
            <a:endParaRPr sz="2049" i="1"/>
          </a:p>
          <a:p>
            <a:pPr marL="0" lvl="0" indent="0" algn="l" rtl="0">
              <a:lnSpc>
                <a:spcPct val="80000"/>
              </a:lnSpc>
              <a:spcBef>
                <a:spcPts val="0"/>
              </a:spcBef>
              <a:spcAft>
                <a:spcPts val="0"/>
              </a:spcAft>
              <a:buNone/>
            </a:pPr>
            <a:endParaRPr sz="2049" i="1"/>
          </a:p>
          <a:p>
            <a:pPr marL="0" lvl="0" indent="0" algn="l" rtl="0">
              <a:lnSpc>
                <a:spcPct val="80000"/>
              </a:lnSpc>
              <a:spcBef>
                <a:spcPts val="0"/>
              </a:spcBef>
              <a:spcAft>
                <a:spcPts val="0"/>
              </a:spcAft>
              <a:buNone/>
            </a:pPr>
            <a:r>
              <a:rPr lang="en-GB" sz="2049" i="1"/>
              <a:t>Some children and young people may require an Education, Health and Care (EHC) Needs Assessment in order for the local authority to decide whether it is necessary for it to make provision in accordance with an Education, Health and Care (EHC) plan. </a:t>
            </a:r>
            <a:endParaRPr sz="2049" i="1"/>
          </a:p>
          <a:p>
            <a:pPr marL="0" lvl="0" indent="0" algn="l" rtl="0">
              <a:lnSpc>
                <a:spcPct val="80000"/>
              </a:lnSpc>
              <a:spcBef>
                <a:spcPts val="0"/>
              </a:spcBef>
              <a:spcAft>
                <a:spcPts val="0"/>
              </a:spcAft>
              <a:buNone/>
            </a:pPr>
            <a:endParaRPr sz="2049" i="1"/>
          </a:p>
          <a:p>
            <a:pPr marL="0" lvl="0" indent="0" algn="l" rtl="0">
              <a:lnSpc>
                <a:spcPct val="80000"/>
              </a:lnSpc>
              <a:spcBef>
                <a:spcPts val="0"/>
              </a:spcBef>
              <a:spcAft>
                <a:spcPts val="0"/>
              </a:spcAft>
              <a:buNone/>
            </a:pPr>
            <a:r>
              <a:rPr lang="en-GB" sz="2049" i="1"/>
              <a:t>Chapter 9.6 (page 143) - An EHC needs assessment will not always lead to an EHC plan. The information gathered during an EHC needs assessment may indicate ways in which the school, college or other provider can meet the child or young person’s needs without an EHC plan. For more information about the SEND Code of Practice 2015: </a:t>
            </a:r>
            <a:r>
              <a:rPr lang="en-GB" sz="2049" i="1" u="sng">
                <a:solidFill>
                  <a:schemeClr val="hlink"/>
                </a:solidFill>
                <a:hlinkClick r:id="rId3"/>
              </a:rPr>
              <a:t>https://www.gov.uk/government/publications/send-code-of-practice-0-to-25</a:t>
            </a:r>
            <a:r>
              <a:rPr lang="en-GB" sz="2600" i="1"/>
              <a:t> </a:t>
            </a:r>
            <a:endParaRPr sz="3800" i="1"/>
          </a:p>
          <a:p>
            <a:pPr marL="0" lvl="0" indent="0" algn="l" rtl="0">
              <a:lnSpc>
                <a:spcPct val="80000"/>
              </a:lnSpc>
              <a:spcBef>
                <a:spcPts val="480"/>
              </a:spcBef>
              <a:spcAft>
                <a:spcPts val="0"/>
              </a:spcAft>
              <a:buClr>
                <a:schemeClr val="dk1"/>
              </a:buClr>
              <a:buSzPts val="2400"/>
              <a:buFont typeface="Noto Sans Symbols"/>
              <a:buNone/>
            </a:pPr>
            <a:endParaRPr sz="2600" b="0"/>
          </a:p>
        </p:txBody>
      </p:sp>
      <p:sp>
        <p:nvSpPr>
          <p:cNvPr id="128" name="Google Shape;128;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5</a:t>
            </a:fld>
            <a:endParaRPr/>
          </a:p>
        </p:txBody>
      </p:sp>
      <p:pic>
        <p:nvPicPr>
          <p:cNvPr id="129" name="Google Shape;129;p5"/>
          <p:cNvPicPr preferRelativeResize="0"/>
          <p:nvPr/>
        </p:nvPicPr>
        <p:blipFill rotWithShape="1">
          <a:blip r:embed="rId4">
            <a:alphaModFix/>
          </a:blip>
          <a:srcRect/>
          <a:stretch/>
        </p:blipFill>
        <p:spPr>
          <a:xfrm>
            <a:off x="7239000" y="5746313"/>
            <a:ext cx="1085850" cy="65151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457200" y="274638"/>
            <a:ext cx="8229600" cy="1143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200"/>
              <a:buFont typeface="Calibri"/>
              <a:buNone/>
            </a:pPr>
            <a:r>
              <a:rPr lang="en-GB" sz="3200"/>
              <a:t>Legal requirements </a:t>
            </a:r>
            <a:endParaRPr/>
          </a:p>
        </p:txBody>
      </p:sp>
      <p:sp>
        <p:nvSpPr>
          <p:cNvPr id="135" name="Google Shape;135;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a:t>
            </a:fld>
            <a:endParaRPr/>
          </a:p>
        </p:txBody>
      </p:sp>
      <p:pic>
        <p:nvPicPr>
          <p:cNvPr id="136" name="Google Shape;136;p6"/>
          <p:cNvPicPr preferRelativeResize="0"/>
          <p:nvPr/>
        </p:nvPicPr>
        <p:blipFill rotWithShape="1">
          <a:blip r:embed="rId3">
            <a:alphaModFix/>
          </a:blip>
          <a:srcRect/>
          <a:stretch/>
        </p:blipFill>
        <p:spPr>
          <a:xfrm>
            <a:off x="7239000" y="5746313"/>
            <a:ext cx="1085850" cy="651510"/>
          </a:xfrm>
          <a:prstGeom prst="rect">
            <a:avLst/>
          </a:prstGeom>
          <a:noFill/>
          <a:ln>
            <a:noFill/>
          </a:ln>
        </p:spPr>
      </p:pic>
      <p:sp>
        <p:nvSpPr>
          <p:cNvPr id="137" name="Google Shape;137;p6"/>
          <p:cNvSpPr txBox="1"/>
          <p:nvPr/>
        </p:nvSpPr>
        <p:spPr>
          <a:xfrm>
            <a:off x="578375" y="1536850"/>
            <a:ext cx="8066700" cy="480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t>There is n</a:t>
            </a:r>
            <a:r>
              <a:rPr lang="en-GB" sz="2000"/>
              <a:t>o legal requirement to use this form in order to request an EHC Needs Assessment. </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GB" sz="2000"/>
              <a:t>A letter with detailed information about the child/young person’s educational needs and the reasons an EHC Needs Assessment is being requested, can be sent to Bexley Local Authority as an alternative. </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GB" sz="2000"/>
              <a:t>However, completing this request form will enable Bexley Local Authority to gather as much information as possible to support the decision-making process.</a:t>
            </a:r>
            <a:endParaRPr sz="2000"/>
          </a:p>
          <a:p>
            <a:pPr marL="0" lvl="0" indent="0" algn="l" rtl="0">
              <a:spcBef>
                <a:spcPts val="0"/>
              </a:spcBef>
              <a:spcAft>
                <a:spcPts val="0"/>
              </a:spcAft>
              <a:buNone/>
            </a:pPr>
            <a:endParaRPr sz="2000"/>
          </a:p>
          <a:p>
            <a:pPr marL="0" lvl="0" indent="0" algn="l" rtl="0">
              <a:spcBef>
                <a:spcPts val="0"/>
              </a:spcBef>
              <a:spcAft>
                <a:spcPts val="0"/>
              </a:spcAft>
              <a:buNone/>
            </a:pPr>
            <a:r>
              <a:rPr lang="en-GB" sz="2000"/>
              <a:t>Link to IPSEA template letter: </a:t>
            </a:r>
            <a:r>
              <a:rPr lang="en-GB" sz="2000" u="sng">
                <a:solidFill>
                  <a:schemeClr val="hlink"/>
                </a:solidFill>
                <a:hlinkClick r:id="rId4"/>
              </a:rPr>
              <a:t>https://www.ipsea.org.uk/making-a-request-for-an-ehc-needs-assessment</a:t>
            </a:r>
            <a:r>
              <a:rPr lang="en-GB" sz="2000">
                <a:latin typeface="Calibri"/>
                <a:ea typeface="Calibri"/>
                <a:cs typeface="Calibri"/>
                <a:sym typeface="Calibri"/>
              </a:rPr>
              <a:t> </a:t>
            </a:r>
            <a:endParaRPr sz="2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a:spLocks noGrp="1"/>
          </p:cNvSpPr>
          <p:nvPr>
            <p:ph type="body" idx="1"/>
          </p:nvPr>
        </p:nvSpPr>
        <p:spPr>
          <a:xfrm>
            <a:off x="457200" y="1600200"/>
            <a:ext cx="2811463" cy="3763963"/>
          </a:xfrm>
          <a:prstGeom prst="rect">
            <a:avLst/>
          </a:prstGeom>
          <a:noFill/>
          <a:ln>
            <a:noFill/>
          </a:ln>
        </p:spPr>
        <p:txBody>
          <a:bodyPr spcFirstLastPara="1" wrap="square" lIns="91425" tIns="45700" rIns="91425" bIns="45700" anchor="t" anchorCtr="0">
            <a:normAutofit/>
          </a:bodyPr>
          <a:lstStyle/>
          <a:p>
            <a:pPr marL="342900" lvl="0" indent="-215900" algn="l" rtl="0">
              <a:spcBef>
                <a:spcPts val="0"/>
              </a:spcBef>
              <a:spcAft>
                <a:spcPts val="0"/>
              </a:spcAft>
              <a:buClr>
                <a:schemeClr val="dk1"/>
              </a:buClr>
              <a:buSzPts val="2000"/>
              <a:buNone/>
            </a:pPr>
            <a:endParaRPr b="1">
              <a:latin typeface="Verdana"/>
              <a:ea typeface="Verdana"/>
              <a:cs typeface="Verdana"/>
              <a:sym typeface="Verdana"/>
            </a:endParaRPr>
          </a:p>
          <a:p>
            <a:pPr marL="342900" lvl="0" indent="-215900" algn="l" rtl="0">
              <a:spcBef>
                <a:spcPts val="400"/>
              </a:spcBef>
              <a:spcAft>
                <a:spcPts val="0"/>
              </a:spcAft>
              <a:buClr>
                <a:schemeClr val="dk1"/>
              </a:buClr>
              <a:buSzPts val="2000"/>
              <a:buNone/>
            </a:pPr>
            <a:endParaRPr>
              <a:latin typeface="Verdana"/>
              <a:ea typeface="Verdana"/>
              <a:cs typeface="Verdana"/>
              <a:sym typeface="Verdana"/>
            </a:endParaRPr>
          </a:p>
          <a:p>
            <a:pPr marL="342900" lvl="0" indent="-215900" algn="l" rtl="0">
              <a:spcBef>
                <a:spcPts val="400"/>
              </a:spcBef>
              <a:spcAft>
                <a:spcPts val="0"/>
              </a:spcAft>
              <a:buClr>
                <a:schemeClr val="dk1"/>
              </a:buClr>
              <a:buSzPts val="2000"/>
              <a:buNone/>
            </a:pPr>
            <a:endParaRPr/>
          </a:p>
        </p:txBody>
      </p:sp>
      <p:sp>
        <p:nvSpPr>
          <p:cNvPr id="144" name="Google Shape;144;p7"/>
          <p:cNvSpPr txBox="1">
            <a:spLocks noGrp="1"/>
          </p:cNvSpPr>
          <p:nvPr>
            <p:ph type="title"/>
          </p:nvPr>
        </p:nvSpPr>
        <p:spPr>
          <a:xfrm>
            <a:off x="457200" y="109538"/>
            <a:ext cx="8229600" cy="357187"/>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chemeClr val="dk1"/>
              </a:buClr>
              <a:buSzPct val="100000"/>
              <a:buFont typeface="Verdana"/>
              <a:buNone/>
            </a:pPr>
            <a:br>
              <a:rPr lang="en-GB" sz="2200">
                <a:latin typeface="Verdana"/>
                <a:ea typeface="Verdana"/>
                <a:cs typeface="Verdana"/>
                <a:sym typeface="Verdana"/>
              </a:rPr>
            </a:br>
            <a:br>
              <a:rPr lang="en-GB" sz="3100">
                <a:latin typeface="Calibri"/>
                <a:ea typeface="Calibri"/>
                <a:cs typeface="Calibri"/>
                <a:sym typeface="Calibri"/>
              </a:rPr>
            </a:br>
            <a:br>
              <a:rPr lang="en-GB" sz="3100"/>
            </a:br>
            <a:br>
              <a:rPr lang="en-GB"/>
            </a:br>
            <a:br>
              <a:rPr lang="en-GB"/>
            </a:br>
            <a:br>
              <a:rPr lang="en-GB"/>
            </a:br>
            <a:br>
              <a:rPr lang="en-GB"/>
            </a:br>
            <a:br>
              <a:rPr lang="en-GB"/>
            </a:br>
            <a:br>
              <a:rPr lang="en-GB"/>
            </a:br>
            <a:br>
              <a:rPr lang="en-GB"/>
            </a:br>
            <a:br>
              <a:rPr lang="en-GB"/>
            </a:br>
            <a:endParaRPr/>
          </a:p>
        </p:txBody>
      </p:sp>
      <p:pic>
        <p:nvPicPr>
          <p:cNvPr id="145" name="Google Shape;145;p7"/>
          <p:cNvPicPr preferRelativeResize="0"/>
          <p:nvPr/>
        </p:nvPicPr>
        <p:blipFill rotWithShape="1">
          <a:blip r:embed="rId3">
            <a:alphaModFix/>
          </a:blip>
          <a:srcRect/>
          <a:stretch/>
        </p:blipFill>
        <p:spPr>
          <a:xfrm>
            <a:off x="7239000" y="5746313"/>
            <a:ext cx="1085850" cy="651510"/>
          </a:xfrm>
          <a:prstGeom prst="rect">
            <a:avLst/>
          </a:prstGeom>
          <a:noFill/>
          <a:ln>
            <a:noFill/>
          </a:ln>
        </p:spPr>
      </p:pic>
      <p:sp>
        <p:nvSpPr>
          <p:cNvPr id="146" name="Google Shape;146;p7"/>
          <p:cNvSpPr txBox="1"/>
          <p:nvPr/>
        </p:nvSpPr>
        <p:spPr>
          <a:xfrm>
            <a:off x="571500" y="466725"/>
            <a:ext cx="8001000" cy="585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chemeClr val="dk1"/>
                </a:solidFill>
                <a:latin typeface="Calibri"/>
                <a:ea typeface="Calibri"/>
                <a:cs typeface="Calibri"/>
                <a:sym typeface="Calibri"/>
              </a:rPr>
              <a:t>Outcome options </a:t>
            </a:r>
            <a:endParaRPr/>
          </a:p>
        </p:txBody>
      </p:sp>
      <p:pic>
        <p:nvPicPr>
          <p:cNvPr id="147" name="Google Shape;147;p7"/>
          <p:cNvPicPr preferRelativeResize="0"/>
          <p:nvPr/>
        </p:nvPicPr>
        <p:blipFill>
          <a:blip r:embed="rId4">
            <a:alphaModFix/>
          </a:blip>
          <a:stretch>
            <a:fillRect/>
          </a:stretch>
        </p:blipFill>
        <p:spPr>
          <a:xfrm>
            <a:off x="3734213" y="1363625"/>
            <a:ext cx="1586625" cy="942775"/>
          </a:xfrm>
          <a:prstGeom prst="rect">
            <a:avLst/>
          </a:prstGeom>
          <a:noFill/>
          <a:ln>
            <a:noFill/>
          </a:ln>
        </p:spPr>
      </p:pic>
      <p:graphicFrame>
        <p:nvGraphicFramePr>
          <p:cNvPr id="148" name="Google Shape;148;p7"/>
          <p:cNvGraphicFramePr/>
          <p:nvPr/>
        </p:nvGraphicFramePr>
        <p:xfrm>
          <a:off x="952500" y="2471913"/>
          <a:ext cx="3000000" cy="3000000"/>
        </p:xfrm>
        <a:graphic>
          <a:graphicData uri="http://schemas.openxmlformats.org/drawingml/2006/table">
            <a:tbl>
              <a:tblPr>
                <a:noFill/>
                <a:tableStyleId>{6AE80907-EB80-4D64-BE4A-79C7C46CCCED}</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GB" sz="2000"/>
                        <a:t>Accepted for Assessment </a:t>
                      </a:r>
                      <a:endParaRPr sz="2000"/>
                    </a:p>
                  </a:txBody>
                  <a:tcPr marL="91425" marR="91425" marT="91425" marB="91425"/>
                </a:tc>
                <a:tc>
                  <a:txBody>
                    <a:bodyPr/>
                    <a:lstStyle/>
                    <a:p>
                      <a:pPr marL="0" lvl="0" indent="0" algn="l" rtl="0">
                        <a:spcBef>
                          <a:spcPts val="0"/>
                        </a:spcBef>
                        <a:spcAft>
                          <a:spcPts val="0"/>
                        </a:spcAft>
                        <a:buNone/>
                      </a:pPr>
                      <a:r>
                        <a:rPr lang="en-GB" sz="2000"/>
                        <a:t>Refused for Assessment </a:t>
                      </a:r>
                      <a:endParaRPr sz="200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sz="2000"/>
                        <a:t>Action of the 20 week process </a:t>
                      </a: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sz="2000"/>
                    </a:p>
                  </a:txBody>
                  <a:tcPr marL="91425" marR="91425" marT="91425" marB="91425"/>
                </a:tc>
                <a:tc>
                  <a:txBody>
                    <a:bodyPr/>
                    <a:lstStyle/>
                    <a:p>
                      <a:pPr marL="0" lvl="0" indent="0" algn="l" rtl="0">
                        <a:spcBef>
                          <a:spcPts val="0"/>
                        </a:spcBef>
                        <a:spcAft>
                          <a:spcPts val="0"/>
                        </a:spcAft>
                        <a:buNone/>
                      </a:pPr>
                      <a:endParaRPr sz="2000"/>
                    </a:p>
                    <a:p>
                      <a:pPr marL="0" lvl="0" indent="0" algn="l" rtl="0">
                        <a:spcBef>
                          <a:spcPts val="0"/>
                        </a:spcBef>
                        <a:spcAft>
                          <a:spcPts val="0"/>
                        </a:spcAft>
                        <a:buNone/>
                      </a:pPr>
                      <a:r>
                        <a:rPr lang="en-GB" sz="2000"/>
                        <a:t>You will receive a letter giving the reason why the panel have ‘not agreed to assess’ and information about your right to appeal the decision, if you wish </a:t>
                      </a:r>
                      <a:endParaRPr sz="2000"/>
                    </a:p>
                  </a:txBody>
                  <a:tcPr marL="91425" marR="91425" marT="91425" marB="91425"/>
                </a:tc>
                <a:extLst>
                  <a:ext uri="{0D108BD9-81ED-4DB2-BD59-A6C34878D82A}">
                    <a16:rowId xmlns:a16="http://schemas.microsoft.com/office/drawing/2014/main" val="10001"/>
                  </a:ext>
                </a:extLst>
              </a:tr>
            </a:tbl>
          </a:graphicData>
        </a:graphic>
      </p:graphicFrame>
      <p:pic>
        <p:nvPicPr>
          <p:cNvPr id="149" name="Google Shape;149;p7"/>
          <p:cNvPicPr preferRelativeResize="0"/>
          <p:nvPr/>
        </p:nvPicPr>
        <p:blipFill>
          <a:blip r:embed="rId5">
            <a:alphaModFix/>
          </a:blip>
          <a:stretch>
            <a:fillRect/>
          </a:stretch>
        </p:blipFill>
        <p:spPr>
          <a:xfrm>
            <a:off x="1544250" y="3527000"/>
            <a:ext cx="2115800" cy="1977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8</a:t>
            </a:fld>
            <a:endParaRPr/>
          </a:p>
        </p:txBody>
      </p:sp>
      <p:pic>
        <p:nvPicPr>
          <p:cNvPr id="155" name="Google Shape;155;p8"/>
          <p:cNvPicPr preferRelativeResize="0"/>
          <p:nvPr/>
        </p:nvPicPr>
        <p:blipFill rotWithShape="1">
          <a:blip r:embed="rId3">
            <a:alphaModFix/>
          </a:blip>
          <a:srcRect/>
          <a:stretch/>
        </p:blipFill>
        <p:spPr>
          <a:xfrm>
            <a:off x="3657600" y="228600"/>
            <a:ext cx="1419225" cy="304800"/>
          </a:xfrm>
          <a:prstGeom prst="rect">
            <a:avLst/>
          </a:prstGeom>
          <a:noFill/>
          <a:ln>
            <a:noFill/>
          </a:ln>
        </p:spPr>
      </p:pic>
      <p:pic>
        <p:nvPicPr>
          <p:cNvPr id="156" name="Google Shape;156;p8"/>
          <p:cNvPicPr preferRelativeResize="0"/>
          <p:nvPr/>
        </p:nvPicPr>
        <p:blipFill rotWithShape="1">
          <a:blip r:embed="rId4">
            <a:alphaModFix/>
          </a:blip>
          <a:srcRect/>
          <a:stretch/>
        </p:blipFill>
        <p:spPr>
          <a:xfrm>
            <a:off x="7239000" y="5746313"/>
            <a:ext cx="1085850" cy="651510"/>
          </a:xfrm>
          <a:prstGeom prst="rect">
            <a:avLst/>
          </a:prstGeom>
          <a:noFill/>
          <a:ln>
            <a:noFill/>
          </a:ln>
        </p:spPr>
      </p:pic>
      <p:sp>
        <p:nvSpPr>
          <p:cNvPr id="157" name="Google Shape;157;p8"/>
          <p:cNvSpPr txBox="1"/>
          <p:nvPr/>
        </p:nvSpPr>
        <p:spPr>
          <a:xfrm>
            <a:off x="571500" y="896425"/>
            <a:ext cx="8001000" cy="585000"/>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a:solidFill>
                  <a:schemeClr val="dk1"/>
                </a:solidFill>
                <a:latin typeface="Calibri"/>
                <a:ea typeface="Calibri"/>
                <a:cs typeface="Calibri"/>
                <a:sym typeface="Calibri"/>
              </a:rPr>
              <a:t>Share everything now </a:t>
            </a:r>
            <a:endParaRPr/>
          </a:p>
        </p:txBody>
      </p:sp>
      <p:pic>
        <p:nvPicPr>
          <p:cNvPr id="158" name="Google Shape;158;p8"/>
          <p:cNvPicPr preferRelativeResize="0"/>
          <p:nvPr/>
        </p:nvPicPr>
        <p:blipFill>
          <a:blip r:embed="rId5">
            <a:alphaModFix/>
          </a:blip>
          <a:stretch>
            <a:fillRect/>
          </a:stretch>
        </p:blipFill>
        <p:spPr>
          <a:xfrm>
            <a:off x="457775" y="1987252"/>
            <a:ext cx="8001001" cy="325323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9"/>
          <p:cNvPicPr preferRelativeResize="0"/>
          <p:nvPr/>
        </p:nvPicPr>
        <p:blipFill>
          <a:blip r:embed="rId3">
            <a:alphaModFix/>
          </a:blip>
          <a:stretch>
            <a:fillRect/>
          </a:stretch>
        </p:blipFill>
        <p:spPr>
          <a:xfrm>
            <a:off x="1259451" y="3265276"/>
            <a:ext cx="1701725" cy="1701725"/>
          </a:xfrm>
          <a:prstGeom prst="rect">
            <a:avLst/>
          </a:prstGeom>
          <a:noFill/>
          <a:ln>
            <a:noFill/>
          </a:ln>
        </p:spPr>
      </p:pic>
      <p:sp>
        <p:nvSpPr>
          <p:cNvPr id="165" name="Google Shape;165;p9"/>
          <p:cNvSpPr txBox="1">
            <a:spLocks noGrp="1"/>
          </p:cNvSpPr>
          <p:nvPr>
            <p:ph type="title" idx="4294967295"/>
          </p:nvPr>
        </p:nvSpPr>
        <p:spPr>
          <a:xfrm>
            <a:off x="755651" y="457201"/>
            <a:ext cx="8004174" cy="1295399"/>
          </a:xfrm>
          <a:prstGeom prst="rect">
            <a:avLst/>
          </a:prstGeom>
          <a:gradFill>
            <a:gsLst>
              <a:gs pos="0">
                <a:srgbClr val="FFFFFF"/>
              </a:gs>
              <a:gs pos="35000">
                <a:srgbClr val="FFFFFF"/>
              </a:gs>
              <a:gs pos="100000">
                <a:srgbClr val="BF504D"/>
              </a:gs>
            </a:gsLst>
            <a:path path="circle">
              <a:fillToRect l="50000" t="50000" r="50000" b="50000"/>
            </a:path>
            <a:tileRect/>
          </a:grad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GB" b="0"/>
              <a:t> </a:t>
            </a:r>
            <a:r>
              <a:rPr lang="en-GB" sz="3200"/>
              <a:t>Ways to submit your request: </a:t>
            </a:r>
            <a:endParaRPr sz="4000"/>
          </a:p>
        </p:txBody>
      </p:sp>
      <p:sp>
        <p:nvSpPr>
          <p:cNvPr id="166" name="Google Shape;166;p9"/>
          <p:cNvSpPr txBox="1">
            <a:spLocks noGrp="1"/>
          </p:cNvSpPr>
          <p:nvPr>
            <p:ph type="body" idx="4294967295"/>
          </p:nvPr>
        </p:nvSpPr>
        <p:spPr>
          <a:xfrm>
            <a:off x="787350" y="2442725"/>
            <a:ext cx="7569300" cy="3516600"/>
          </a:xfrm>
          <a:prstGeom prst="rect">
            <a:avLst/>
          </a:prstGeom>
          <a:noFill/>
          <a:ln>
            <a:noFill/>
          </a:ln>
        </p:spPr>
        <p:txBody>
          <a:bodyPr spcFirstLastPara="1" wrap="square" lIns="91425" tIns="45700" rIns="91425" bIns="45700" anchor="t" anchorCtr="0">
            <a:normAutofit lnSpcReduction="20000"/>
          </a:bodyPr>
          <a:lstStyle/>
          <a:p>
            <a:pPr marL="342900" lvl="0" indent="-357745" algn="l" rtl="0">
              <a:spcBef>
                <a:spcPts val="400"/>
              </a:spcBef>
              <a:spcAft>
                <a:spcPts val="0"/>
              </a:spcAft>
              <a:buClr>
                <a:schemeClr val="dk1"/>
              </a:buClr>
              <a:buSzPts val="2234"/>
              <a:buChar char="•"/>
            </a:pPr>
            <a:r>
              <a:rPr lang="en-GB" sz="2233">
                <a:latin typeface="Arial"/>
                <a:ea typeface="Arial"/>
                <a:cs typeface="Arial"/>
                <a:sym typeface="Arial"/>
              </a:rPr>
              <a:t>Hard copy in the post</a:t>
            </a:r>
            <a:endParaRPr sz="2233">
              <a:latin typeface="Arial"/>
              <a:ea typeface="Arial"/>
              <a:cs typeface="Arial"/>
              <a:sym typeface="Arial"/>
            </a:endParaRPr>
          </a:p>
          <a:p>
            <a:pPr marL="342900" lvl="0" indent="-357745" algn="l" rtl="0">
              <a:spcBef>
                <a:spcPts val="400"/>
              </a:spcBef>
              <a:spcAft>
                <a:spcPts val="0"/>
              </a:spcAft>
              <a:buClr>
                <a:schemeClr val="dk1"/>
              </a:buClr>
              <a:buSzPts val="2234"/>
              <a:buChar char="•"/>
            </a:pPr>
            <a:r>
              <a:rPr lang="en-GB" sz="2233">
                <a:latin typeface="Arial"/>
                <a:ea typeface="Arial"/>
                <a:cs typeface="Arial"/>
                <a:sym typeface="Arial"/>
              </a:rPr>
              <a:t>Hand deliver</a:t>
            </a:r>
            <a:endParaRPr sz="2233">
              <a:latin typeface="Arial"/>
              <a:ea typeface="Arial"/>
              <a:cs typeface="Arial"/>
              <a:sym typeface="Arial"/>
            </a:endParaRPr>
          </a:p>
          <a:p>
            <a:pPr marL="342900" lvl="0" indent="-357745" algn="l" rtl="0">
              <a:spcBef>
                <a:spcPts val="400"/>
              </a:spcBef>
              <a:spcAft>
                <a:spcPts val="0"/>
              </a:spcAft>
              <a:buSzPts val="2234"/>
              <a:buChar char="•"/>
            </a:pPr>
            <a:r>
              <a:rPr lang="en-GB" sz="2233">
                <a:latin typeface="Arial"/>
                <a:ea typeface="Arial"/>
                <a:cs typeface="Arial"/>
                <a:sym typeface="Arial"/>
              </a:rPr>
              <a:t>Email</a:t>
            </a:r>
            <a:endParaRPr sz="2233">
              <a:latin typeface="Arial"/>
              <a:ea typeface="Arial"/>
              <a:cs typeface="Arial"/>
              <a:sym typeface="Arial"/>
            </a:endParaRPr>
          </a:p>
          <a:p>
            <a:pPr marL="0" lvl="0" indent="0" algn="l" rtl="0">
              <a:spcBef>
                <a:spcPts val="400"/>
              </a:spcBef>
              <a:spcAft>
                <a:spcPts val="0"/>
              </a:spcAft>
              <a:buNone/>
            </a:pPr>
            <a:endParaRPr sz="2017">
              <a:latin typeface="Arial"/>
              <a:ea typeface="Arial"/>
              <a:cs typeface="Arial"/>
              <a:sym typeface="Arial"/>
            </a:endParaRPr>
          </a:p>
          <a:p>
            <a:pPr marL="0" lvl="0" indent="0" algn="l" rtl="0">
              <a:spcBef>
                <a:spcPts val="400"/>
              </a:spcBef>
              <a:spcAft>
                <a:spcPts val="0"/>
              </a:spcAft>
              <a:buNone/>
            </a:pPr>
            <a:endParaRPr sz="2017">
              <a:latin typeface="Arial"/>
              <a:ea typeface="Arial"/>
              <a:cs typeface="Arial"/>
              <a:sym typeface="Arial"/>
            </a:endParaRPr>
          </a:p>
          <a:p>
            <a:pPr marL="342900" lvl="0" indent="0" algn="l" rtl="0">
              <a:spcBef>
                <a:spcPts val="400"/>
              </a:spcBef>
              <a:spcAft>
                <a:spcPts val="0"/>
              </a:spcAft>
              <a:buNone/>
            </a:pPr>
            <a:endParaRPr sz="3650" u="sng"/>
          </a:p>
          <a:p>
            <a:pPr marL="342900" lvl="0" indent="-190500" algn="l" rtl="0">
              <a:spcBef>
                <a:spcPts val="480"/>
              </a:spcBef>
              <a:spcAft>
                <a:spcPts val="0"/>
              </a:spcAft>
              <a:buClr>
                <a:schemeClr val="dk1"/>
              </a:buClr>
              <a:buSzPts val="2400"/>
              <a:buNone/>
            </a:pPr>
            <a:endParaRPr sz="3650" b="0"/>
          </a:p>
          <a:p>
            <a:pPr marL="0" lvl="0" indent="0" algn="l" rtl="0">
              <a:spcBef>
                <a:spcPts val="480"/>
              </a:spcBef>
              <a:spcAft>
                <a:spcPts val="0"/>
              </a:spcAft>
              <a:buClr>
                <a:schemeClr val="dk1"/>
              </a:buClr>
              <a:buSzPts val="2400"/>
              <a:buFont typeface="Noto Sans Symbols"/>
              <a:buNone/>
            </a:pPr>
            <a:endParaRPr sz="2400" b="0"/>
          </a:p>
          <a:p>
            <a:pPr marL="342900" lvl="0" indent="-190500" algn="l" rtl="0">
              <a:lnSpc>
                <a:spcPct val="80000"/>
              </a:lnSpc>
              <a:spcBef>
                <a:spcPts val="480"/>
              </a:spcBef>
              <a:spcAft>
                <a:spcPts val="0"/>
              </a:spcAft>
              <a:buClr>
                <a:schemeClr val="dk1"/>
              </a:buClr>
              <a:buSzPts val="2400"/>
              <a:buFont typeface="Arial"/>
              <a:buNone/>
            </a:pPr>
            <a:endParaRPr sz="2400" b="0"/>
          </a:p>
        </p:txBody>
      </p:sp>
      <p:sp>
        <p:nvSpPr>
          <p:cNvPr id="167" name="Google Shape;167;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9</a:t>
            </a:fld>
            <a:endParaRPr/>
          </a:p>
        </p:txBody>
      </p:sp>
      <p:pic>
        <p:nvPicPr>
          <p:cNvPr id="168" name="Google Shape;168;p9"/>
          <p:cNvPicPr preferRelativeResize="0"/>
          <p:nvPr/>
        </p:nvPicPr>
        <p:blipFill rotWithShape="1">
          <a:blip r:embed="rId4">
            <a:alphaModFix/>
          </a:blip>
          <a:srcRect/>
          <a:stretch/>
        </p:blipFill>
        <p:spPr>
          <a:xfrm>
            <a:off x="7239000" y="5746313"/>
            <a:ext cx="1085850" cy="651510"/>
          </a:xfrm>
          <a:prstGeom prst="rect">
            <a:avLst/>
          </a:prstGeom>
          <a:noFill/>
          <a:ln>
            <a:noFill/>
          </a:ln>
        </p:spPr>
      </p:pic>
      <p:pic>
        <p:nvPicPr>
          <p:cNvPr id="169" name="Google Shape;169;p9"/>
          <p:cNvPicPr preferRelativeResize="0"/>
          <p:nvPr/>
        </p:nvPicPr>
        <p:blipFill>
          <a:blip r:embed="rId5">
            <a:alphaModFix/>
          </a:blip>
          <a:stretch>
            <a:fillRect/>
          </a:stretch>
        </p:blipFill>
        <p:spPr>
          <a:xfrm>
            <a:off x="5484925" y="2315875"/>
            <a:ext cx="1377625" cy="1113125"/>
          </a:xfrm>
          <a:prstGeom prst="rect">
            <a:avLst/>
          </a:prstGeom>
          <a:noFill/>
          <a:ln>
            <a:noFill/>
          </a:ln>
        </p:spPr>
      </p:pic>
      <p:pic>
        <p:nvPicPr>
          <p:cNvPr id="170" name="Google Shape;170;p9"/>
          <p:cNvPicPr preferRelativeResize="0"/>
          <p:nvPr/>
        </p:nvPicPr>
        <p:blipFill>
          <a:blip r:embed="rId6">
            <a:alphaModFix/>
          </a:blip>
          <a:stretch>
            <a:fillRect/>
          </a:stretch>
        </p:blipFill>
        <p:spPr>
          <a:xfrm>
            <a:off x="4781163" y="4445998"/>
            <a:ext cx="1772050" cy="11820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2256</Words>
  <Application>Microsoft Office PowerPoint</Application>
  <PresentationFormat>On-screen Show (4:3)</PresentationFormat>
  <Paragraphs>323</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Courier New</vt:lpstr>
      <vt:lpstr>Noto Sans Symbols</vt:lpstr>
      <vt:lpstr>Verdana</vt:lpstr>
      <vt:lpstr>Office Theme</vt:lpstr>
      <vt:lpstr>EHCPS Needs Assessment Process  Parents and Carers Workshop </vt:lpstr>
      <vt:lpstr>Welcome</vt:lpstr>
      <vt:lpstr>Objectives</vt:lpstr>
      <vt:lpstr>Quality First Teaching &amp; Special Educational Needs Support Toolkit</vt:lpstr>
      <vt:lpstr>SEN Code of Practice 2015</vt:lpstr>
      <vt:lpstr>Legal requirements </vt:lpstr>
      <vt:lpstr>           </vt:lpstr>
      <vt:lpstr>PowerPoint Presentation</vt:lpstr>
      <vt:lpstr> Ways to submit your request: </vt:lpstr>
      <vt:lpstr> Section 1:- Child/Young Person’s Information - p5</vt:lpstr>
      <vt:lpstr> Section 2:- Parent Carer Information - p6</vt:lpstr>
      <vt:lpstr> Section 3: - Other Parental Responsibility p7</vt:lpstr>
      <vt:lpstr> Section 4: - Main reasons for requesting p8 </vt:lpstr>
      <vt:lpstr> Section 4: cont.- How do the CYP’s SEN impact on their daily learning and progress?</vt:lpstr>
      <vt:lpstr> Section 4: cont.- What is important FOR the child?</vt:lpstr>
      <vt:lpstr>Section 4 Cont. - Views, Interests and Aspirations    </vt:lpstr>
      <vt:lpstr> Section 4: cont-What are the parent /carers views on their CYP’s SEN?  </vt:lpstr>
      <vt:lpstr> Section 4: cont- What are the parent carers aspirations for the future of their CYP?  </vt:lpstr>
      <vt:lpstr> BREAK!</vt:lpstr>
      <vt:lpstr>Section 5: - All About Me p9-10</vt:lpstr>
      <vt:lpstr> Section 5:-cont: Q 1-4</vt:lpstr>
      <vt:lpstr> Section 5: - cont: Q5 -8</vt:lpstr>
      <vt:lpstr>Section 5 - cont: Q9-12 </vt:lpstr>
      <vt:lpstr>Section 6: CYP Strengths and Difficulties p11-12 </vt:lpstr>
      <vt:lpstr>Section 7: Education and Attendance p13-14 </vt:lpstr>
      <vt:lpstr>Section 8: Who is the CYP already known to? p15 </vt:lpstr>
      <vt:lpstr>Section 9 and 10: EYFS and School aged children p16</vt:lpstr>
      <vt:lpstr>Section 11: Evidence of the graduated approach in educational setting p17 </vt:lpstr>
      <vt:lpstr>Section 12 &amp; 13: Health Information &amp; Who is the CYP known to (Health) p17-18  </vt:lpstr>
      <vt:lpstr>Section 14: Social Care information - p19 </vt:lpstr>
      <vt:lpstr>Section 15: Relevant Family History - p19</vt:lpstr>
      <vt:lpstr>Section 16 -19  Other Information p20-23</vt:lpstr>
      <vt:lpstr>What’s Next?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EHCPS Needs Assessment Process  Parents and Carers Workshop </dc:title>
  <dc:creator>Bexley Voice</dc:creator>
  <cp:lastModifiedBy>stacey yusuf</cp:lastModifiedBy>
  <cp:revision>1</cp:revision>
  <dcterms:created xsi:type="dcterms:W3CDTF">2015-01-26T15:32:24Z</dcterms:created>
  <dcterms:modified xsi:type="dcterms:W3CDTF">2023-02-08T09:51:03Z</dcterms:modified>
</cp:coreProperties>
</file>