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8"/>
  </p:notesMasterIdLst>
  <p:sldIdLst>
    <p:sldId id="293" r:id="rId3"/>
    <p:sldId id="294" r:id="rId4"/>
    <p:sldId id="285" r:id="rId5"/>
    <p:sldId id="286" r:id="rId6"/>
    <p:sldId id="256" r:id="rId7"/>
    <p:sldId id="258" r:id="rId8"/>
    <p:sldId id="259" r:id="rId9"/>
    <p:sldId id="280" r:id="rId10"/>
    <p:sldId id="260" r:id="rId11"/>
    <p:sldId id="271" r:id="rId12"/>
    <p:sldId id="287" r:id="rId13"/>
    <p:sldId id="272" r:id="rId14"/>
    <p:sldId id="288" r:id="rId15"/>
    <p:sldId id="281" r:id="rId16"/>
    <p:sldId id="262" r:id="rId17"/>
    <p:sldId id="289" r:id="rId18"/>
    <p:sldId id="261" r:id="rId19"/>
    <p:sldId id="290" r:id="rId20"/>
    <p:sldId id="282" r:id="rId21"/>
    <p:sldId id="268" r:id="rId22"/>
    <p:sldId id="269" r:id="rId23"/>
    <p:sldId id="274" r:id="rId24"/>
    <p:sldId id="275" r:id="rId25"/>
    <p:sldId id="279"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B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5591" autoAdjust="0"/>
  </p:normalViewPr>
  <p:slideViewPr>
    <p:cSldViewPr>
      <p:cViewPr varScale="1">
        <p:scale>
          <a:sx n="62" d="100"/>
          <a:sy n="62" d="100"/>
        </p:scale>
        <p:origin x="16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A86ED-04C5-4B14-9C65-ECA63C81D73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B87FB954-849C-4CCD-8FC5-66310761028F}">
      <dgm:prSet phldrT="[Text]" custT="1"/>
      <dgm:spPr/>
      <dgm:t>
        <a:bodyPr/>
        <a:lstStyle/>
        <a:p>
          <a:r>
            <a:rPr lang="en-GB" sz="1600" dirty="0"/>
            <a:t>Bexley CAMHS</a:t>
          </a:r>
        </a:p>
      </dgm:t>
    </dgm:pt>
    <dgm:pt modelId="{24A27597-58BB-4D0F-B333-9F4C4A550E0D}" type="parTrans" cxnId="{89F32DFA-6C00-4F4A-A07B-3303292C9851}">
      <dgm:prSet/>
      <dgm:spPr/>
      <dgm:t>
        <a:bodyPr/>
        <a:lstStyle/>
        <a:p>
          <a:endParaRPr lang="en-GB"/>
        </a:p>
      </dgm:t>
    </dgm:pt>
    <dgm:pt modelId="{D766966B-C527-4BA1-AAC2-A0998B9CD791}" type="sibTrans" cxnId="{89F32DFA-6C00-4F4A-A07B-3303292C9851}">
      <dgm:prSet/>
      <dgm:spPr/>
      <dgm:t>
        <a:bodyPr/>
        <a:lstStyle/>
        <a:p>
          <a:endParaRPr lang="en-GB"/>
        </a:p>
      </dgm:t>
    </dgm:pt>
    <dgm:pt modelId="{66B28FCB-32C2-4BF4-A857-1A0F02FC6DC3}">
      <dgm:prSet phldrT="[Text]" custT="1"/>
      <dgm:spPr/>
      <dgm:t>
        <a:bodyPr/>
        <a:lstStyle/>
        <a:p>
          <a:r>
            <a:rPr lang="en-GB" sz="1600" dirty="0"/>
            <a:t>Adolescent Team</a:t>
          </a:r>
        </a:p>
      </dgm:t>
    </dgm:pt>
    <dgm:pt modelId="{EDE21668-6EA1-41FD-B195-0F8EB43B2DAF}" type="parTrans" cxnId="{C745F290-A0DC-471F-90AF-9F02436AEF32}">
      <dgm:prSet/>
      <dgm:spPr/>
      <dgm:t>
        <a:bodyPr/>
        <a:lstStyle/>
        <a:p>
          <a:endParaRPr lang="en-GB"/>
        </a:p>
      </dgm:t>
    </dgm:pt>
    <dgm:pt modelId="{9866357C-87AD-4518-A6CE-E4512DDFD97A}" type="sibTrans" cxnId="{C745F290-A0DC-471F-90AF-9F02436AEF32}">
      <dgm:prSet/>
      <dgm:spPr/>
      <dgm:t>
        <a:bodyPr/>
        <a:lstStyle/>
        <a:p>
          <a:endParaRPr lang="en-GB"/>
        </a:p>
      </dgm:t>
    </dgm:pt>
    <dgm:pt modelId="{55590F79-3EC9-407A-A943-8F6391A958F4}">
      <dgm:prSet phldrT="[Text]" custT="1"/>
      <dgm:spPr/>
      <dgm:t>
        <a:bodyPr/>
        <a:lstStyle/>
        <a:p>
          <a:r>
            <a:rPr lang="en-GB" sz="1600" dirty="0"/>
            <a:t>Generic Team</a:t>
          </a:r>
        </a:p>
      </dgm:t>
    </dgm:pt>
    <dgm:pt modelId="{48C3A2FC-20BC-4051-8316-4AA7E0D70B6F}" type="parTrans" cxnId="{CD4215D9-5145-4AEC-A7FE-C9589672677D}">
      <dgm:prSet/>
      <dgm:spPr/>
      <dgm:t>
        <a:bodyPr/>
        <a:lstStyle/>
        <a:p>
          <a:endParaRPr lang="en-GB"/>
        </a:p>
      </dgm:t>
    </dgm:pt>
    <dgm:pt modelId="{575E953A-376D-4FBC-8BEC-C206B6561939}" type="sibTrans" cxnId="{CD4215D9-5145-4AEC-A7FE-C9589672677D}">
      <dgm:prSet/>
      <dgm:spPr/>
      <dgm:t>
        <a:bodyPr/>
        <a:lstStyle/>
        <a:p>
          <a:endParaRPr lang="en-GB"/>
        </a:p>
      </dgm:t>
    </dgm:pt>
    <dgm:pt modelId="{328C9D4E-F243-44E9-8E21-3DA6DEB8BA15}">
      <dgm:prSet phldrT="[Text]" custT="1"/>
      <dgm:spPr/>
      <dgm:t>
        <a:bodyPr/>
        <a:lstStyle/>
        <a:p>
          <a:r>
            <a:rPr lang="en-GB" sz="1600" dirty="0"/>
            <a:t>Learning Disabilities &amp; Neurodevelopmental Team (LDND)  </a:t>
          </a:r>
        </a:p>
      </dgm:t>
    </dgm:pt>
    <dgm:pt modelId="{D110125C-B2C8-4696-A586-E08616E81182}" type="parTrans" cxnId="{0831355A-2FFB-4FCB-ACE6-83B367F68314}">
      <dgm:prSet/>
      <dgm:spPr/>
      <dgm:t>
        <a:bodyPr/>
        <a:lstStyle/>
        <a:p>
          <a:endParaRPr lang="en-GB"/>
        </a:p>
      </dgm:t>
    </dgm:pt>
    <dgm:pt modelId="{2A7E466E-88CA-4E55-AC93-EED0367AFF65}" type="sibTrans" cxnId="{0831355A-2FFB-4FCB-ACE6-83B367F68314}">
      <dgm:prSet/>
      <dgm:spPr/>
      <dgm:t>
        <a:bodyPr/>
        <a:lstStyle/>
        <a:p>
          <a:endParaRPr lang="en-GB"/>
        </a:p>
      </dgm:t>
    </dgm:pt>
    <dgm:pt modelId="{FD4E2F81-4EE9-4E3B-89F0-D2BE0667999B}">
      <dgm:prSet custT="1"/>
      <dgm:spPr/>
      <dgm:t>
        <a:bodyPr/>
        <a:lstStyle/>
        <a:p>
          <a:r>
            <a:rPr lang="en-GB" sz="1600" dirty="0"/>
            <a:t>Children who are looked after (CLA) /Under 5s Team </a:t>
          </a:r>
        </a:p>
      </dgm:t>
    </dgm:pt>
    <dgm:pt modelId="{CA278561-58CE-4121-8E8E-F83892D609CE}" type="parTrans" cxnId="{0E0CA797-F3C1-4C03-844D-53798FB1D37D}">
      <dgm:prSet/>
      <dgm:spPr/>
      <dgm:t>
        <a:bodyPr/>
        <a:lstStyle/>
        <a:p>
          <a:endParaRPr lang="en-GB"/>
        </a:p>
      </dgm:t>
    </dgm:pt>
    <dgm:pt modelId="{416EA55B-F40D-4C43-A5C6-FCAB50A12D91}" type="sibTrans" cxnId="{0E0CA797-F3C1-4C03-844D-53798FB1D37D}">
      <dgm:prSet/>
      <dgm:spPr/>
      <dgm:t>
        <a:bodyPr/>
        <a:lstStyle/>
        <a:p>
          <a:endParaRPr lang="en-GB"/>
        </a:p>
      </dgm:t>
    </dgm:pt>
    <dgm:pt modelId="{9A29F157-DC67-4D1B-A87E-344038B1E470}">
      <dgm:prSet custT="1"/>
      <dgm:spPr>
        <a:solidFill>
          <a:srgbClr val="FF0000"/>
        </a:solidFill>
      </dgm:spPr>
      <dgm:t>
        <a:bodyPr/>
        <a:lstStyle/>
        <a:p>
          <a:r>
            <a:rPr lang="en-GB" sz="1600" dirty="0"/>
            <a:t>Mental Health Support Teams (MHST) </a:t>
          </a:r>
        </a:p>
      </dgm:t>
    </dgm:pt>
    <dgm:pt modelId="{DC561D6A-16E0-4952-BED3-5ECA39774AF1}" type="parTrans" cxnId="{F9720F2D-07C8-403E-B106-4B5303AA8DEE}">
      <dgm:prSet/>
      <dgm:spPr/>
      <dgm:t>
        <a:bodyPr/>
        <a:lstStyle/>
        <a:p>
          <a:endParaRPr lang="en-GB"/>
        </a:p>
      </dgm:t>
    </dgm:pt>
    <dgm:pt modelId="{60772662-60A7-49B1-8A68-B73F2BB3F6FC}" type="sibTrans" cxnId="{F9720F2D-07C8-403E-B106-4B5303AA8DEE}">
      <dgm:prSet/>
      <dgm:spPr/>
      <dgm:t>
        <a:bodyPr/>
        <a:lstStyle/>
        <a:p>
          <a:endParaRPr lang="en-GB"/>
        </a:p>
      </dgm:t>
    </dgm:pt>
    <dgm:pt modelId="{DA54D914-F9EA-460C-8A06-FECA3856C9FD}">
      <dgm:prSet custT="1"/>
      <dgm:spPr>
        <a:solidFill>
          <a:srgbClr val="FF0000"/>
        </a:solidFill>
      </dgm:spPr>
      <dgm:t>
        <a:bodyPr/>
        <a:lstStyle/>
        <a:p>
          <a:r>
            <a:rPr lang="en-GB" sz="1600" dirty="0"/>
            <a:t>Community Health &amp; Wellbeing Service (CHEWS)</a:t>
          </a:r>
        </a:p>
      </dgm:t>
    </dgm:pt>
    <dgm:pt modelId="{5C86FBA8-4CFF-4654-8D33-B2A8D3B51E78}" type="sibTrans" cxnId="{6EFD49FC-6D98-4588-A860-2F2D2C6D72BC}">
      <dgm:prSet/>
      <dgm:spPr/>
      <dgm:t>
        <a:bodyPr/>
        <a:lstStyle/>
        <a:p>
          <a:endParaRPr lang="en-GB"/>
        </a:p>
      </dgm:t>
    </dgm:pt>
    <dgm:pt modelId="{69179A39-33DF-452A-A74A-B6DA7C508EC0}" type="parTrans" cxnId="{6EFD49FC-6D98-4588-A860-2F2D2C6D72BC}">
      <dgm:prSet/>
      <dgm:spPr/>
      <dgm:t>
        <a:bodyPr/>
        <a:lstStyle/>
        <a:p>
          <a:endParaRPr lang="en-GB"/>
        </a:p>
      </dgm:t>
    </dgm:pt>
    <dgm:pt modelId="{85B9C2D3-D401-432B-BD6F-695DE89E95B3}" type="pres">
      <dgm:prSet presAssocID="{0C9A86ED-04C5-4B14-9C65-ECA63C81D731}" presName="hierChild1" presStyleCnt="0">
        <dgm:presLayoutVars>
          <dgm:orgChart val="1"/>
          <dgm:chPref val="1"/>
          <dgm:dir/>
          <dgm:animOne val="branch"/>
          <dgm:animLvl val="lvl"/>
          <dgm:resizeHandles/>
        </dgm:presLayoutVars>
      </dgm:prSet>
      <dgm:spPr/>
    </dgm:pt>
    <dgm:pt modelId="{FBE70D8A-2C13-44AB-BD2F-1AF46B29F821}" type="pres">
      <dgm:prSet presAssocID="{B87FB954-849C-4CCD-8FC5-66310761028F}" presName="hierRoot1" presStyleCnt="0">
        <dgm:presLayoutVars>
          <dgm:hierBranch val="init"/>
        </dgm:presLayoutVars>
      </dgm:prSet>
      <dgm:spPr/>
    </dgm:pt>
    <dgm:pt modelId="{B9DB2AEC-8D25-4C11-BF39-50D07EAB4F2A}" type="pres">
      <dgm:prSet presAssocID="{B87FB954-849C-4CCD-8FC5-66310761028F}" presName="rootComposite1" presStyleCnt="0"/>
      <dgm:spPr/>
    </dgm:pt>
    <dgm:pt modelId="{78E977C0-9940-4DC6-B14B-7AEF89602309}" type="pres">
      <dgm:prSet presAssocID="{B87FB954-849C-4CCD-8FC5-66310761028F}" presName="rootText1" presStyleLbl="node0" presStyleIdx="0" presStyleCnt="1" custScaleX="130944">
        <dgm:presLayoutVars>
          <dgm:chPref val="3"/>
        </dgm:presLayoutVars>
      </dgm:prSet>
      <dgm:spPr/>
    </dgm:pt>
    <dgm:pt modelId="{327DA549-38DB-4FC2-AD7F-21CB30CC3666}" type="pres">
      <dgm:prSet presAssocID="{B87FB954-849C-4CCD-8FC5-66310761028F}" presName="rootConnector1" presStyleLbl="node1" presStyleIdx="0" presStyleCnt="0"/>
      <dgm:spPr/>
    </dgm:pt>
    <dgm:pt modelId="{5E57E46C-7986-4850-AFA0-BDFB73072383}" type="pres">
      <dgm:prSet presAssocID="{B87FB954-849C-4CCD-8FC5-66310761028F}" presName="hierChild2" presStyleCnt="0"/>
      <dgm:spPr/>
    </dgm:pt>
    <dgm:pt modelId="{84CFB055-FEFC-4DBA-B12E-D1ACA5D15FB2}" type="pres">
      <dgm:prSet presAssocID="{EDE21668-6EA1-41FD-B195-0F8EB43B2DAF}" presName="Name64" presStyleLbl="parChTrans1D2" presStyleIdx="0" presStyleCnt="6"/>
      <dgm:spPr/>
    </dgm:pt>
    <dgm:pt modelId="{9DE251B1-26AD-4C81-96D7-E601B1345ED2}" type="pres">
      <dgm:prSet presAssocID="{66B28FCB-32C2-4BF4-A857-1A0F02FC6DC3}" presName="hierRoot2" presStyleCnt="0">
        <dgm:presLayoutVars>
          <dgm:hierBranch val="init"/>
        </dgm:presLayoutVars>
      </dgm:prSet>
      <dgm:spPr/>
    </dgm:pt>
    <dgm:pt modelId="{BB09C5EB-FF98-4894-8B02-B8B6F397356F}" type="pres">
      <dgm:prSet presAssocID="{66B28FCB-32C2-4BF4-A857-1A0F02FC6DC3}" presName="rootComposite" presStyleCnt="0"/>
      <dgm:spPr/>
    </dgm:pt>
    <dgm:pt modelId="{2B4B21E1-F97A-4C7F-BEEE-2EA3510F3512}" type="pres">
      <dgm:prSet presAssocID="{66B28FCB-32C2-4BF4-A857-1A0F02FC6DC3}" presName="rootText" presStyleLbl="node2" presStyleIdx="0" presStyleCnt="6" custScaleX="207814">
        <dgm:presLayoutVars>
          <dgm:chPref val="3"/>
        </dgm:presLayoutVars>
      </dgm:prSet>
      <dgm:spPr/>
    </dgm:pt>
    <dgm:pt modelId="{FA41419E-E69E-46E3-AF7A-CD50CDC1BA4A}" type="pres">
      <dgm:prSet presAssocID="{66B28FCB-32C2-4BF4-A857-1A0F02FC6DC3}" presName="rootConnector" presStyleLbl="node2" presStyleIdx="0" presStyleCnt="6"/>
      <dgm:spPr/>
    </dgm:pt>
    <dgm:pt modelId="{FAFB5383-5354-437C-9892-3AE1767FBC68}" type="pres">
      <dgm:prSet presAssocID="{66B28FCB-32C2-4BF4-A857-1A0F02FC6DC3}" presName="hierChild4" presStyleCnt="0"/>
      <dgm:spPr/>
    </dgm:pt>
    <dgm:pt modelId="{907EF8FD-0C02-41A2-8F54-B55DBE194C11}" type="pres">
      <dgm:prSet presAssocID="{66B28FCB-32C2-4BF4-A857-1A0F02FC6DC3}" presName="hierChild5" presStyleCnt="0"/>
      <dgm:spPr/>
    </dgm:pt>
    <dgm:pt modelId="{BE84A6FD-14BB-497F-8B01-2FF166705633}" type="pres">
      <dgm:prSet presAssocID="{48C3A2FC-20BC-4051-8316-4AA7E0D70B6F}" presName="Name64" presStyleLbl="parChTrans1D2" presStyleIdx="1" presStyleCnt="6"/>
      <dgm:spPr/>
    </dgm:pt>
    <dgm:pt modelId="{78116B48-785B-41BE-A695-532CEFC92136}" type="pres">
      <dgm:prSet presAssocID="{55590F79-3EC9-407A-A943-8F6391A958F4}" presName="hierRoot2" presStyleCnt="0">
        <dgm:presLayoutVars>
          <dgm:hierBranch val="init"/>
        </dgm:presLayoutVars>
      </dgm:prSet>
      <dgm:spPr/>
    </dgm:pt>
    <dgm:pt modelId="{793AA359-D5E8-4656-A96D-C2F6DE934E07}" type="pres">
      <dgm:prSet presAssocID="{55590F79-3EC9-407A-A943-8F6391A958F4}" presName="rootComposite" presStyleCnt="0"/>
      <dgm:spPr/>
    </dgm:pt>
    <dgm:pt modelId="{CD4C0CFA-4C3D-4C23-836E-E715213859D1}" type="pres">
      <dgm:prSet presAssocID="{55590F79-3EC9-407A-A943-8F6391A958F4}" presName="rootText" presStyleLbl="node2" presStyleIdx="1" presStyleCnt="6" custScaleX="207814">
        <dgm:presLayoutVars>
          <dgm:chPref val="3"/>
        </dgm:presLayoutVars>
      </dgm:prSet>
      <dgm:spPr/>
    </dgm:pt>
    <dgm:pt modelId="{2762EB50-ABC1-4A64-A5AD-60929B20EC1C}" type="pres">
      <dgm:prSet presAssocID="{55590F79-3EC9-407A-A943-8F6391A958F4}" presName="rootConnector" presStyleLbl="node2" presStyleIdx="1" presStyleCnt="6"/>
      <dgm:spPr/>
    </dgm:pt>
    <dgm:pt modelId="{AEBB1867-3B3B-46E5-B2BC-5A1F607F46C1}" type="pres">
      <dgm:prSet presAssocID="{55590F79-3EC9-407A-A943-8F6391A958F4}" presName="hierChild4" presStyleCnt="0"/>
      <dgm:spPr/>
    </dgm:pt>
    <dgm:pt modelId="{59549A39-ACF2-4D7A-872A-7DC5C16BEF09}" type="pres">
      <dgm:prSet presAssocID="{55590F79-3EC9-407A-A943-8F6391A958F4}" presName="hierChild5" presStyleCnt="0"/>
      <dgm:spPr/>
    </dgm:pt>
    <dgm:pt modelId="{B1519B5D-B15F-4EEA-A6C8-BBB45D7ADAB3}" type="pres">
      <dgm:prSet presAssocID="{D110125C-B2C8-4696-A586-E08616E81182}" presName="Name64" presStyleLbl="parChTrans1D2" presStyleIdx="2" presStyleCnt="6"/>
      <dgm:spPr/>
    </dgm:pt>
    <dgm:pt modelId="{49CA255A-0D5A-47E2-BA56-C654E240D1AA}" type="pres">
      <dgm:prSet presAssocID="{328C9D4E-F243-44E9-8E21-3DA6DEB8BA15}" presName="hierRoot2" presStyleCnt="0">
        <dgm:presLayoutVars>
          <dgm:hierBranch val="init"/>
        </dgm:presLayoutVars>
      </dgm:prSet>
      <dgm:spPr/>
    </dgm:pt>
    <dgm:pt modelId="{D97C530B-97FF-49BD-AE75-A35F93BED7FA}" type="pres">
      <dgm:prSet presAssocID="{328C9D4E-F243-44E9-8E21-3DA6DEB8BA15}" presName="rootComposite" presStyleCnt="0"/>
      <dgm:spPr/>
    </dgm:pt>
    <dgm:pt modelId="{87AB39EF-303B-4163-855D-FC7DE413A5CC}" type="pres">
      <dgm:prSet presAssocID="{328C9D4E-F243-44E9-8E21-3DA6DEB8BA15}" presName="rootText" presStyleLbl="node2" presStyleIdx="2" presStyleCnt="6" custScaleX="206440">
        <dgm:presLayoutVars>
          <dgm:chPref val="3"/>
        </dgm:presLayoutVars>
      </dgm:prSet>
      <dgm:spPr/>
    </dgm:pt>
    <dgm:pt modelId="{4F07BD2B-6BFB-4FD7-9BF5-446883C1B16A}" type="pres">
      <dgm:prSet presAssocID="{328C9D4E-F243-44E9-8E21-3DA6DEB8BA15}" presName="rootConnector" presStyleLbl="node2" presStyleIdx="2" presStyleCnt="6"/>
      <dgm:spPr/>
    </dgm:pt>
    <dgm:pt modelId="{7B67221E-3B7A-4DD0-ACB6-BE7CD4BC20E8}" type="pres">
      <dgm:prSet presAssocID="{328C9D4E-F243-44E9-8E21-3DA6DEB8BA15}" presName="hierChild4" presStyleCnt="0"/>
      <dgm:spPr/>
    </dgm:pt>
    <dgm:pt modelId="{28D52CE2-101D-4E52-BF26-0C8ECA6EAB96}" type="pres">
      <dgm:prSet presAssocID="{328C9D4E-F243-44E9-8E21-3DA6DEB8BA15}" presName="hierChild5" presStyleCnt="0"/>
      <dgm:spPr/>
    </dgm:pt>
    <dgm:pt modelId="{D431D231-86F4-4D99-8BD7-B6EC313A0D80}" type="pres">
      <dgm:prSet presAssocID="{CA278561-58CE-4121-8E8E-F83892D609CE}" presName="Name64" presStyleLbl="parChTrans1D2" presStyleIdx="3" presStyleCnt="6"/>
      <dgm:spPr/>
    </dgm:pt>
    <dgm:pt modelId="{834048ED-D156-4A91-94A6-FED024CD5C8D}" type="pres">
      <dgm:prSet presAssocID="{FD4E2F81-4EE9-4E3B-89F0-D2BE0667999B}" presName="hierRoot2" presStyleCnt="0">
        <dgm:presLayoutVars>
          <dgm:hierBranch val="init"/>
        </dgm:presLayoutVars>
      </dgm:prSet>
      <dgm:spPr/>
    </dgm:pt>
    <dgm:pt modelId="{8E6716E2-EB80-41E9-81C2-EEEE67751787}" type="pres">
      <dgm:prSet presAssocID="{FD4E2F81-4EE9-4E3B-89F0-D2BE0667999B}" presName="rootComposite" presStyleCnt="0"/>
      <dgm:spPr/>
    </dgm:pt>
    <dgm:pt modelId="{D1DB48AC-DCBE-47E1-A6BB-F25A76C1B13F}" type="pres">
      <dgm:prSet presAssocID="{FD4E2F81-4EE9-4E3B-89F0-D2BE0667999B}" presName="rootText" presStyleLbl="node2" presStyleIdx="3" presStyleCnt="6" custScaleX="206440">
        <dgm:presLayoutVars>
          <dgm:chPref val="3"/>
        </dgm:presLayoutVars>
      </dgm:prSet>
      <dgm:spPr/>
    </dgm:pt>
    <dgm:pt modelId="{29E28C9D-95BD-4AB3-898D-901B2A1786E6}" type="pres">
      <dgm:prSet presAssocID="{FD4E2F81-4EE9-4E3B-89F0-D2BE0667999B}" presName="rootConnector" presStyleLbl="node2" presStyleIdx="3" presStyleCnt="6"/>
      <dgm:spPr/>
    </dgm:pt>
    <dgm:pt modelId="{EBB751C7-AECF-4576-AE12-F7CDC65FB031}" type="pres">
      <dgm:prSet presAssocID="{FD4E2F81-4EE9-4E3B-89F0-D2BE0667999B}" presName="hierChild4" presStyleCnt="0"/>
      <dgm:spPr/>
    </dgm:pt>
    <dgm:pt modelId="{939500E7-3487-44BB-86D2-237E73195909}" type="pres">
      <dgm:prSet presAssocID="{FD4E2F81-4EE9-4E3B-89F0-D2BE0667999B}" presName="hierChild5" presStyleCnt="0"/>
      <dgm:spPr/>
    </dgm:pt>
    <dgm:pt modelId="{D0590B87-9813-4FC4-BE2F-6F3F38373306}" type="pres">
      <dgm:prSet presAssocID="{69179A39-33DF-452A-A74A-B6DA7C508EC0}" presName="Name64" presStyleLbl="parChTrans1D2" presStyleIdx="4" presStyleCnt="6"/>
      <dgm:spPr/>
    </dgm:pt>
    <dgm:pt modelId="{5BC4C67A-D2D7-43C3-95DE-74AFE22AC332}" type="pres">
      <dgm:prSet presAssocID="{DA54D914-F9EA-460C-8A06-FECA3856C9FD}" presName="hierRoot2" presStyleCnt="0">
        <dgm:presLayoutVars>
          <dgm:hierBranch val="init"/>
        </dgm:presLayoutVars>
      </dgm:prSet>
      <dgm:spPr/>
    </dgm:pt>
    <dgm:pt modelId="{A84B65C5-1C7A-4046-9666-68D2FC81130E}" type="pres">
      <dgm:prSet presAssocID="{DA54D914-F9EA-460C-8A06-FECA3856C9FD}" presName="rootComposite" presStyleCnt="0"/>
      <dgm:spPr/>
    </dgm:pt>
    <dgm:pt modelId="{1C5F513E-4148-42EC-B238-4FAA3F3DC15A}" type="pres">
      <dgm:prSet presAssocID="{DA54D914-F9EA-460C-8A06-FECA3856C9FD}" presName="rootText" presStyleLbl="node2" presStyleIdx="4" presStyleCnt="6" custScaleX="206440" custScaleY="93909">
        <dgm:presLayoutVars>
          <dgm:chPref val="3"/>
        </dgm:presLayoutVars>
      </dgm:prSet>
      <dgm:spPr/>
    </dgm:pt>
    <dgm:pt modelId="{4F170D4D-F56A-418F-A417-5C456F2A78F3}" type="pres">
      <dgm:prSet presAssocID="{DA54D914-F9EA-460C-8A06-FECA3856C9FD}" presName="rootConnector" presStyleLbl="node2" presStyleIdx="4" presStyleCnt="6"/>
      <dgm:spPr/>
    </dgm:pt>
    <dgm:pt modelId="{96A48455-68A5-4675-A823-579BB5D0D4A5}" type="pres">
      <dgm:prSet presAssocID="{DA54D914-F9EA-460C-8A06-FECA3856C9FD}" presName="hierChild4" presStyleCnt="0"/>
      <dgm:spPr/>
    </dgm:pt>
    <dgm:pt modelId="{26188306-947B-4D0B-BDD1-4E56B2212DAE}" type="pres">
      <dgm:prSet presAssocID="{DA54D914-F9EA-460C-8A06-FECA3856C9FD}" presName="hierChild5" presStyleCnt="0"/>
      <dgm:spPr/>
    </dgm:pt>
    <dgm:pt modelId="{576B8C18-1B38-4CB5-A20C-AE54C733B478}" type="pres">
      <dgm:prSet presAssocID="{DC561D6A-16E0-4952-BED3-5ECA39774AF1}" presName="Name64" presStyleLbl="parChTrans1D2" presStyleIdx="5" presStyleCnt="6"/>
      <dgm:spPr/>
    </dgm:pt>
    <dgm:pt modelId="{2D8E108C-106E-4D51-89AA-7AE5774C0626}" type="pres">
      <dgm:prSet presAssocID="{9A29F157-DC67-4D1B-A87E-344038B1E470}" presName="hierRoot2" presStyleCnt="0">
        <dgm:presLayoutVars>
          <dgm:hierBranch val="init"/>
        </dgm:presLayoutVars>
      </dgm:prSet>
      <dgm:spPr/>
    </dgm:pt>
    <dgm:pt modelId="{E35F9049-DD73-4853-A6C6-A92F0A1CCB33}" type="pres">
      <dgm:prSet presAssocID="{9A29F157-DC67-4D1B-A87E-344038B1E470}" presName="rootComposite" presStyleCnt="0"/>
      <dgm:spPr/>
    </dgm:pt>
    <dgm:pt modelId="{FF2E199B-6E21-45EB-ACB4-AE07A11664AE}" type="pres">
      <dgm:prSet presAssocID="{9A29F157-DC67-4D1B-A87E-344038B1E470}" presName="rootText" presStyleLbl="node2" presStyleIdx="5" presStyleCnt="6" custScaleX="206882">
        <dgm:presLayoutVars>
          <dgm:chPref val="3"/>
        </dgm:presLayoutVars>
      </dgm:prSet>
      <dgm:spPr/>
    </dgm:pt>
    <dgm:pt modelId="{573A2E1B-7265-4684-BF5D-C68CD8603C86}" type="pres">
      <dgm:prSet presAssocID="{9A29F157-DC67-4D1B-A87E-344038B1E470}" presName="rootConnector" presStyleLbl="node2" presStyleIdx="5" presStyleCnt="6"/>
      <dgm:spPr/>
    </dgm:pt>
    <dgm:pt modelId="{4D104668-FE3F-4F60-944E-C97951770AE2}" type="pres">
      <dgm:prSet presAssocID="{9A29F157-DC67-4D1B-A87E-344038B1E470}" presName="hierChild4" presStyleCnt="0"/>
      <dgm:spPr/>
    </dgm:pt>
    <dgm:pt modelId="{5F348DC8-E7FE-4EEE-98AA-B3EC49E9E97A}" type="pres">
      <dgm:prSet presAssocID="{9A29F157-DC67-4D1B-A87E-344038B1E470}" presName="hierChild5" presStyleCnt="0"/>
      <dgm:spPr/>
    </dgm:pt>
    <dgm:pt modelId="{7136449B-0A3D-444C-943D-FCE4E949830C}" type="pres">
      <dgm:prSet presAssocID="{B87FB954-849C-4CCD-8FC5-66310761028F}" presName="hierChild3" presStyleCnt="0"/>
      <dgm:spPr/>
    </dgm:pt>
  </dgm:ptLst>
  <dgm:cxnLst>
    <dgm:cxn modelId="{63430500-CFCC-4337-B420-2F689231CD81}" type="presOf" srcId="{D110125C-B2C8-4696-A586-E08616E81182}" destId="{B1519B5D-B15F-4EEA-A6C8-BBB45D7ADAB3}" srcOrd="0" destOrd="0" presId="urn:microsoft.com/office/officeart/2009/3/layout/HorizontalOrganizationChart"/>
    <dgm:cxn modelId="{29AD9F02-D03D-4E98-8C79-321C57BE8F04}" type="presOf" srcId="{66B28FCB-32C2-4BF4-A857-1A0F02FC6DC3}" destId="{2B4B21E1-F97A-4C7F-BEEE-2EA3510F3512}" srcOrd="0" destOrd="0" presId="urn:microsoft.com/office/officeart/2009/3/layout/HorizontalOrganizationChart"/>
    <dgm:cxn modelId="{9978FE0B-C2FE-4468-BBB7-90B562C497AC}" type="presOf" srcId="{328C9D4E-F243-44E9-8E21-3DA6DEB8BA15}" destId="{4F07BD2B-6BFB-4FD7-9BF5-446883C1B16A}" srcOrd="1" destOrd="0" presId="urn:microsoft.com/office/officeart/2009/3/layout/HorizontalOrganizationChart"/>
    <dgm:cxn modelId="{784C7229-1D73-4BD3-BF2E-96B0CCBC44EF}" type="presOf" srcId="{55590F79-3EC9-407A-A943-8F6391A958F4}" destId="{CD4C0CFA-4C3D-4C23-836E-E715213859D1}" srcOrd="0" destOrd="0" presId="urn:microsoft.com/office/officeart/2009/3/layout/HorizontalOrganizationChart"/>
    <dgm:cxn modelId="{F9720F2D-07C8-403E-B106-4B5303AA8DEE}" srcId="{B87FB954-849C-4CCD-8FC5-66310761028F}" destId="{9A29F157-DC67-4D1B-A87E-344038B1E470}" srcOrd="5" destOrd="0" parTransId="{DC561D6A-16E0-4952-BED3-5ECA39774AF1}" sibTransId="{60772662-60A7-49B1-8A68-B73F2BB3F6FC}"/>
    <dgm:cxn modelId="{8D9A513C-E886-49CF-84FC-A21AD64E3994}" type="presOf" srcId="{FD4E2F81-4EE9-4E3B-89F0-D2BE0667999B}" destId="{29E28C9D-95BD-4AB3-898D-901B2A1786E6}" srcOrd="1" destOrd="0" presId="urn:microsoft.com/office/officeart/2009/3/layout/HorizontalOrganizationChart"/>
    <dgm:cxn modelId="{6D657242-9801-4E40-8FB5-76AD2B62C752}" type="presOf" srcId="{B87FB954-849C-4CCD-8FC5-66310761028F}" destId="{78E977C0-9940-4DC6-B14B-7AEF89602309}" srcOrd="0" destOrd="0" presId="urn:microsoft.com/office/officeart/2009/3/layout/HorizontalOrganizationChart"/>
    <dgm:cxn modelId="{32BFD542-07A0-4FC4-A857-C25025ADBCFE}" type="presOf" srcId="{69179A39-33DF-452A-A74A-B6DA7C508EC0}" destId="{D0590B87-9813-4FC4-BE2F-6F3F38373306}" srcOrd="0" destOrd="0" presId="urn:microsoft.com/office/officeart/2009/3/layout/HorizontalOrganizationChart"/>
    <dgm:cxn modelId="{220EAF74-F905-46EF-9310-EC7C1E2568AF}" type="presOf" srcId="{55590F79-3EC9-407A-A943-8F6391A958F4}" destId="{2762EB50-ABC1-4A64-A5AD-60929B20EC1C}" srcOrd="1" destOrd="0" presId="urn:microsoft.com/office/officeart/2009/3/layout/HorizontalOrganizationChart"/>
    <dgm:cxn modelId="{0831355A-2FFB-4FCB-ACE6-83B367F68314}" srcId="{B87FB954-849C-4CCD-8FC5-66310761028F}" destId="{328C9D4E-F243-44E9-8E21-3DA6DEB8BA15}" srcOrd="2" destOrd="0" parTransId="{D110125C-B2C8-4696-A586-E08616E81182}" sibTransId="{2A7E466E-88CA-4E55-AC93-EED0367AFF65}"/>
    <dgm:cxn modelId="{0C5D9280-33B8-4057-9D15-A79EA7CF9689}" type="presOf" srcId="{DA54D914-F9EA-460C-8A06-FECA3856C9FD}" destId="{4F170D4D-F56A-418F-A417-5C456F2A78F3}" srcOrd="1" destOrd="0" presId="urn:microsoft.com/office/officeart/2009/3/layout/HorizontalOrganizationChart"/>
    <dgm:cxn modelId="{34D35A84-9C95-4732-AE0B-9282DE6092FD}" type="presOf" srcId="{9A29F157-DC67-4D1B-A87E-344038B1E470}" destId="{FF2E199B-6E21-45EB-ACB4-AE07A11664AE}" srcOrd="0" destOrd="0" presId="urn:microsoft.com/office/officeart/2009/3/layout/HorizontalOrganizationChart"/>
    <dgm:cxn modelId="{32D5F38B-8DA9-4190-81A9-FFB8DC1D677A}" type="presOf" srcId="{CA278561-58CE-4121-8E8E-F83892D609CE}" destId="{D431D231-86F4-4D99-8BD7-B6EC313A0D80}" srcOrd="0" destOrd="0" presId="urn:microsoft.com/office/officeart/2009/3/layout/HorizontalOrganizationChart"/>
    <dgm:cxn modelId="{C745F290-A0DC-471F-90AF-9F02436AEF32}" srcId="{B87FB954-849C-4CCD-8FC5-66310761028F}" destId="{66B28FCB-32C2-4BF4-A857-1A0F02FC6DC3}" srcOrd="0" destOrd="0" parTransId="{EDE21668-6EA1-41FD-B195-0F8EB43B2DAF}" sibTransId="{9866357C-87AD-4518-A6CE-E4512DDFD97A}"/>
    <dgm:cxn modelId="{CBE28492-8F9D-4572-99E1-6B6F2CE109D2}" type="presOf" srcId="{FD4E2F81-4EE9-4E3B-89F0-D2BE0667999B}" destId="{D1DB48AC-DCBE-47E1-A6BB-F25A76C1B13F}" srcOrd="0" destOrd="0" presId="urn:microsoft.com/office/officeart/2009/3/layout/HorizontalOrganizationChart"/>
    <dgm:cxn modelId="{0E0CA797-F3C1-4C03-844D-53798FB1D37D}" srcId="{B87FB954-849C-4CCD-8FC5-66310761028F}" destId="{FD4E2F81-4EE9-4E3B-89F0-D2BE0667999B}" srcOrd="3" destOrd="0" parTransId="{CA278561-58CE-4121-8E8E-F83892D609CE}" sibTransId="{416EA55B-F40D-4C43-A5C6-FCAB50A12D91}"/>
    <dgm:cxn modelId="{6A7829BF-5E55-4C57-9F48-6E9DAC732448}" type="presOf" srcId="{DC561D6A-16E0-4952-BED3-5ECA39774AF1}" destId="{576B8C18-1B38-4CB5-A20C-AE54C733B478}" srcOrd="0" destOrd="0" presId="urn:microsoft.com/office/officeart/2009/3/layout/HorizontalOrganizationChart"/>
    <dgm:cxn modelId="{E8509ABF-C38B-447E-8D69-7565CF290E3A}" type="presOf" srcId="{66B28FCB-32C2-4BF4-A857-1A0F02FC6DC3}" destId="{FA41419E-E69E-46E3-AF7A-CD50CDC1BA4A}" srcOrd="1" destOrd="0" presId="urn:microsoft.com/office/officeart/2009/3/layout/HorizontalOrganizationChart"/>
    <dgm:cxn modelId="{4C8F32CA-9043-4D8D-AA6D-69F21350AD85}" type="presOf" srcId="{B87FB954-849C-4CCD-8FC5-66310761028F}" destId="{327DA549-38DB-4FC2-AD7F-21CB30CC3666}" srcOrd="1" destOrd="0" presId="urn:microsoft.com/office/officeart/2009/3/layout/HorizontalOrganizationChart"/>
    <dgm:cxn modelId="{7FAEACCA-86E4-4104-90D2-2CD812126AED}" type="presOf" srcId="{EDE21668-6EA1-41FD-B195-0F8EB43B2DAF}" destId="{84CFB055-FEFC-4DBA-B12E-D1ACA5D15FB2}" srcOrd="0" destOrd="0" presId="urn:microsoft.com/office/officeart/2009/3/layout/HorizontalOrganizationChart"/>
    <dgm:cxn modelId="{CD4215D9-5145-4AEC-A7FE-C9589672677D}" srcId="{B87FB954-849C-4CCD-8FC5-66310761028F}" destId="{55590F79-3EC9-407A-A943-8F6391A958F4}" srcOrd="1" destOrd="0" parTransId="{48C3A2FC-20BC-4051-8316-4AA7E0D70B6F}" sibTransId="{575E953A-376D-4FBC-8BEC-C206B6561939}"/>
    <dgm:cxn modelId="{57FEB6DB-6482-444C-A0EA-42537F299901}" type="presOf" srcId="{9A29F157-DC67-4D1B-A87E-344038B1E470}" destId="{573A2E1B-7265-4684-BF5D-C68CD8603C86}" srcOrd="1" destOrd="0" presId="urn:microsoft.com/office/officeart/2009/3/layout/HorizontalOrganizationChart"/>
    <dgm:cxn modelId="{64919CEB-B113-4B7A-A2E3-B40EA8196C13}" type="presOf" srcId="{0C9A86ED-04C5-4B14-9C65-ECA63C81D731}" destId="{85B9C2D3-D401-432B-BD6F-695DE89E95B3}" srcOrd="0" destOrd="0" presId="urn:microsoft.com/office/officeart/2009/3/layout/HorizontalOrganizationChart"/>
    <dgm:cxn modelId="{E8803EF6-D50D-45D0-BFA0-F9A4ACA4D10E}" type="presOf" srcId="{48C3A2FC-20BC-4051-8316-4AA7E0D70B6F}" destId="{BE84A6FD-14BB-497F-8B01-2FF166705633}" srcOrd="0" destOrd="0" presId="urn:microsoft.com/office/officeart/2009/3/layout/HorizontalOrganizationChart"/>
    <dgm:cxn modelId="{FF0592F7-4EE4-45E6-AAFA-4ED9C318EA72}" type="presOf" srcId="{328C9D4E-F243-44E9-8E21-3DA6DEB8BA15}" destId="{87AB39EF-303B-4163-855D-FC7DE413A5CC}" srcOrd="0" destOrd="0" presId="urn:microsoft.com/office/officeart/2009/3/layout/HorizontalOrganizationChart"/>
    <dgm:cxn modelId="{89F32DFA-6C00-4F4A-A07B-3303292C9851}" srcId="{0C9A86ED-04C5-4B14-9C65-ECA63C81D731}" destId="{B87FB954-849C-4CCD-8FC5-66310761028F}" srcOrd="0" destOrd="0" parTransId="{24A27597-58BB-4D0F-B333-9F4C4A550E0D}" sibTransId="{D766966B-C527-4BA1-AAC2-A0998B9CD791}"/>
    <dgm:cxn modelId="{6EFD49FC-6D98-4588-A860-2F2D2C6D72BC}" srcId="{B87FB954-849C-4CCD-8FC5-66310761028F}" destId="{DA54D914-F9EA-460C-8A06-FECA3856C9FD}" srcOrd="4" destOrd="0" parTransId="{69179A39-33DF-452A-A74A-B6DA7C508EC0}" sibTransId="{5C86FBA8-4CFF-4654-8D33-B2A8D3B51E78}"/>
    <dgm:cxn modelId="{1FB3FBFF-4F31-4D86-BC0A-FBA458DB9B09}" type="presOf" srcId="{DA54D914-F9EA-460C-8A06-FECA3856C9FD}" destId="{1C5F513E-4148-42EC-B238-4FAA3F3DC15A}" srcOrd="0" destOrd="0" presId="urn:microsoft.com/office/officeart/2009/3/layout/HorizontalOrganizationChart"/>
    <dgm:cxn modelId="{09FA9787-EF69-4BBB-B745-88C8ECAC8BCA}" type="presParOf" srcId="{85B9C2D3-D401-432B-BD6F-695DE89E95B3}" destId="{FBE70D8A-2C13-44AB-BD2F-1AF46B29F821}" srcOrd="0" destOrd="0" presId="urn:microsoft.com/office/officeart/2009/3/layout/HorizontalOrganizationChart"/>
    <dgm:cxn modelId="{8BF339CA-90FD-4007-86B6-3CCCB85C8383}" type="presParOf" srcId="{FBE70D8A-2C13-44AB-BD2F-1AF46B29F821}" destId="{B9DB2AEC-8D25-4C11-BF39-50D07EAB4F2A}" srcOrd="0" destOrd="0" presId="urn:microsoft.com/office/officeart/2009/3/layout/HorizontalOrganizationChart"/>
    <dgm:cxn modelId="{CCC2F31D-7B97-4CBE-BE48-1AFEE41530E1}" type="presParOf" srcId="{B9DB2AEC-8D25-4C11-BF39-50D07EAB4F2A}" destId="{78E977C0-9940-4DC6-B14B-7AEF89602309}" srcOrd="0" destOrd="0" presId="urn:microsoft.com/office/officeart/2009/3/layout/HorizontalOrganizationChart"/>
    <dgm:cxn modelId="{8865369C-E6DF-4DD6-B4C4-F0CAD897E95F}" type="presParOf" srcId="{B9DB2AEC-8D25-4C11-BF39-50D07EAB4F2A}" destId="{327DA549-38DB-4FC2-AD7F-21CB30CC3666}" srcOrd="1" destOrd="0" presId="urn:microsoft.com/office/officeart/2009/3/layout/HorizontalOrganizationChart"/>
    <dgm:cxn modelId="{F15F0E34-6DAF-4F25-A6FF-7B09BA9675DD}" type="presParOf" srcId="{FBE70D8A-2C13-44AB-BD2F-1AF46B29F821}" destId="{5E57E46C-7986-4850-AFA0-BDFB73072383}" srcOrd="1" destOrd="0" presId="urn:microsoft.com/office/officeart/2009/3/layout/HorizontalOrganizationChart"/>
    <dgm:cxn modelId="{1EBCAB2F-9579-4EEA-81A7-1C6B6C772CE8}" type="presParOf" srcId="{5E57E46C-7986-4850-AFA0-BDFB73072383}" destId="{84CFB055-FEFC-4DBA-B12E-D1ACA5D15FB2}" srcOrd="0" destOrd="0" presId="urn:microsoft.com/office/officeart/2009/3/layout/HorizontalOrganizationChart"/>
    <dgm:cxn modelId="{5925501D-7F03-4382-9D68-4689A9071DBB}" type="presParOf" srcId="{5E57E46C-7986-4850-AFA0-BDFB73072383}" destId="{9DE251B1-26AD-4C81-96D7-E601B1345ED2}" srcOrd="1" destOrd="0" presId="urn:microsoft.com/office/officeart/2009/3/layout/HorizontalOrganizationChart"/>
    <dgm:cxn modelId="{477AE89C-D9B5-492F-894C-7D0F9E8114CF}" type="presParOf" srcId="{9DE251B1-26AD-4C81-96D7-E601B1345ED2}" destId="{BB09C5EB-FF98-4894-8B02-B8B6F397356F}" srcOrd="0" destOrd="0" presId="urn:microsoft.com/office/officeart/2009/3/layout/HorizontalOrganizationChart"/>
    <dgm:cxn modelId="{3B9CCE1C-9D1C-4802-B294-9D82844C2EC7}" type="presParOf" srcId="{BB09C5EB-FF98-4894-8B02-B8B6F397356F}" destId="{2B4B21E1-F97A-4C7F-BEEE-2EA3510F3512}" srcOrd="0" destOrd="0" presId="urn:microsoft.com/office/officeart/2009/3/layout/HorizontalOrganizationChart"/>
    <dgm:cxn modelId="{ADF65ED7-04D1-4485-AA79-70E03E312612}" type="presParOf" srcId="{BB09C5EB-FF98-4894-8B02-B8B6F397356F}" destId="{FA41419E-E69E-46E3-AF7A-CD50CDC1BA4A}" srcOrd="1" destOrd="0" presId="urn:microsoft.com/office/officeart/2009/3/layout/HorizontalOrganizationChart"/>
    <dgm:cxn modelId="{6559A9F4-3F71-46F5-983C-63071CB2E6F6}" type="presParOf" srcId="{9DE251B1-26AD-4C81-96D7-E601B1345ED2}" destId="{FAFB5383-5354-437C-9892-3AE1767FBC68}" srcOrd="1" destOrd="0" presId="urn:microsoft.com/office/officeart/2009/3/layout/HorizontalOrganizationChart"/>
    <dgm:cxn modelId="{E370FDA3-AD96-4D60-B263-CEAF6AB98747}" type="presParOf" srcId="{9DE251B1-26AD-4C81-96D7-E601B1345ED2}" destId="{907EF8FD-0C02-41A2-8F54-B55DBE194C11}" srcOrd="2" destOrd="0" presId="urn:microsoft.com/office/officeart/2009/3/layout/HorizontalOrganizationChart"/>
    <dgm:cxn modelId="{44A02EE5-47EF-41C8-BB39-0A8E848ECFF7}" type="presParOf" srcId="{5E57E46C-7986-4850-AFA0-BDFB73072383}" destId="{BE84A6FD-14BB-497F-8B01-2FF166705633}" srcOrd="2" destOrd="0" presId="urn:microsoft.com/office/officeart/2009/3/layout/HorizontalOrganizationChart"/>
    <dgm:cxn modelId="{84836A18-7E32-415A-8B0B-E03D1EEB9EDE}" type="presParOf" srcId="{5E57E46C-7986-4850-AFA0-BDFB73072383}" destId="{78116B48-785B-41BE-A695-532CEFC92136}" srcOrd="3" destOrd="0" presId="urn:microsoft.com/office/officeart/2009/3/layout/HorizontalOrganizationChart"/>
    <dgm:cxn modelId="{E0A198F2-D88E-4D41-A1D9-4E83C2A951D5}" type="presParOf" srcId="{78116B48-785B-41BE-A695-532CEFC92136}" destId="{793AA359-D5E8-4656-A96D-C2F6DE934E07}" srcOrd="0" destOrd="0" presId="urn:microsoft.com/office/officeart/2009/3/layout/HorizontalOrganizationChart"/>
    <dgm:cxn modelId="{9D6C741F-ECED-404D-9594-E1579CE2CF1D}" type="presParOf" srcId="{793AA359-D5E8-4656-A96D-C2F6DE934E07}" destId="{CD4C0CFA-4C3D-4C23-836E-E715213859D1}" srcOrd="0" destOrd="0" presId="urn:microsoft.com/office/officeart/2009/3/layout/HorizontalOrganizationChart"/>
    <dgm:cxn modelId="{C7BC7987-2B3C-4A15-A278-04EE11B9FA45}" type="presParOf" srcId="{793AA359-D5E8-4656-A96D-C2F6DE934E07}" destId="{2762EB50-ABC1-4A64-A5AD-60929B20EC1C}" srcOrd="1" destOrd="0" presId="urn:microsoft.com/office/officeart/2009/3/layout/HorizontalOrganizationChart"/>
    <dgm:cxn modelId="{A5F94D57-E719-48A6-A9E4-03E464847F32}" type="presParOf" srcId="{78116B48-785B-41BE-A695-532CEFC92136}" destId="{AEBB1867-3B3B-46E5-B2BC-5A1F607F46C1}" srcOrd="1" destOrd="0" presId="urn:microsoft.com/office/officeart/2009/3/layout/HorizontalOrganizationChart"/>
    <dgm:cxn modelId="{04D2883D-125B-45B5-A3B7-B1C4327F25C8}" type="presParOf" srcId="{78116B48-785B-41BE-A695-532CEFC92136}" destId="{59549A39-ACF2-4D7A-872A-7DC5C16BEF09}" srcOrd="2" destOrd="0" presId="urn:microsoft.com/office/officeart/2009/3/layout/HorizontalOrganizationChart"/>
    <dgm:cxn modelId="{F0A46B2E-37EF-4AB3-98B6-1A6E6E3C2AEE}" type="presParOf" srcId="{5E57E46C-7986-4850-AFA0-BDFB73072383}" destId="{B1519B5D-B15F-4EEA-A6C8-BBB45D7ADAB3}" srcOrd="4" destOrd="0" presId="urn:microsoft.com/office/officeart/2009/3/layout/HorizontalOrganizationChart"/>
    <dgm:cxn modelId="{98476AC2-412D-45D3-A682-CE2D5E1F19C5}" type="presParOf" srcId="{5E57E46C-7986-4850-AFA0-BDFB73072383}" destId="{49CA255A-0D5A-47E2-BA56-C654E240D1AA}" srcOrd="5" destOrd="0" presId="urn:microsoft.com/office/officeart/2009/3/layout/HorizontalOrganizationChart"/>
    <dgm:cxn modelId="{EFDAE14E-8A99-487F-B132-CDB05C37D0F7}" type="presParOf" srcId="{49CA255A-0D5A-47E2-BA56-C654E240D1AA}" destId="{D97C530B-97FF-49BD-AE75-A35F93BED7FA}" srcOrd="0" destOrd="0" presId="urn:microsoft.com/office/officeart/2009/3/layout/HorizontalOrganizationChart"/>
    <dgm:cxn modelId="{C3E9F673-094F-473D-BBE4-6B87AC2CFC21}" type="presParOf" srcId="{D97C530B-97FF-49BD-AE75-A35F93BED7FA}" destId="{87AB39EF-303B-4163-855D-FC7DE413A5CC}" srcOrd="0" destOrd="0" presId="urn:microsoft.com/office/officeart/2009/3/layout/HorizontalOrganizationChart"/>
    <dgm:cxn modelId="{B145375B-A5D2-4030-A8B6-FA61741A38B7}" type="presParOf" srcId="{D97C530B-97FF-49BD-AE75-A35F93BED7FA}" destId="{4F07BD2B-6BFB-4FD7-9BF5-446883C1B16A}" srcOrd="1" destOrd="0" presId="urn:microsoft.com/office/officeart/2009/3/layout/HorizontalOrganizationChart"/>
    <dgm:cxn modelId="{EB91E89B-BE9E-4083-ABAC-A5CBE4061FC2}" type="presParOf" srcId="{49CA255A-0D5A-47E2-BA56-C654E240D1AA}" destId="{7B67221E-3B7A-4DD0-ACB6-BE7CD4BC20E8}" srcOrd="1" destOrd="0" presId="urn:microsoft.com/office/officeart/2009/3/layout/HorizontalOrganizationChart"/>
    <dgm:cxn modelId="{47B31CE0-D8E3-4DB3-B905-0BB980DC3C7A}" type="presParOf" srcId="{49CA255A-0D5A-47E2-BA56-C654E240D1AA}" destId="{28D52CE2-101D-4E52-BF26-0C8ECA6EAB96}" srcOrd="2" destOrd="0" presId="urn:microsoft.com/office/officeart/2009/3/layout/HorizontalOrganizationChart"/>
    <dgm:cxn modelId="{36E8C7FA-5D97-4C2A-A288-24EDFC34599F}" type="presParOf" srcId="{5E57E46C-7986-4850-AFA0-BDFB73072383}" destId="{D431D231-86F4-4D99-8BD7-B6EC313A0D80}" srcOrd="6" destOrd="0" presId="urn:microsoft.com/office/officeart/2009/3/layout/HorizontalOrganizationChart"/>
    <dgm:cxn modelId="{D644FCD4-AB07-4EBA-9079-5BA1E8EFFD68}" type="presParOf" srcId="{5E57E46C-7986-4850-AFA0-BDFB73072383}" destId="{834048ED-D156-4A91-94A6-FED024CD5C8D}" srcOrd="7" destOrd="0" presId="urn:microsoft.com/office/officeart/2009/3/layout/HorizontalOrganizationChart"/>
    <dgm:cxn modelId="{D93C4D23-01A8-4382-AE88-98E77B14C2DF}" type="presParOf" srcId="{834048ED-D156-4A91-94A6-FED024CD5C8D}" destId="{8E6716E2-EB80-41E9-81C2-EEEE67751787}" srcOrd="0" destOrd="0" presId="urn:microsoft.com/office/officeart/2009/3/layout/HorizontalOrganizationChart"/>
    <dgm:cxn modelId="{62E1BD75-45C1-4428-B4B1-2E1001132F99}" type="presParOf" srcId="{8E6716E2-EB80-41E9-81C2-EEEE67751787}" destId="{D1DB48AC-DCBE-47E1-A6BB-F25A76C1B13F}" srcOrd="0" destOrd="0" presId="urn:microsoft.com/office/officeart/2009/3/layout/HorizontalOrganizationChart"/>
    <dgm:cxn modelId="{460DE2E2-013C-40E5-9872-8F7792CB17E6}" type="presParOf" srcId="{8E6716E2-EB80-41E9-81C2-EEEE67751787}" destId="{29E28C9D-95BD-4AB3-898D-901B2A1786E6}" srcOrd="1" destOrd="0" presId="urn:microsoft.com/office/officeart/2009/3/layout/HorizontalOrganizationChart"/>
    <dgm:cxn modelId="{EE51F29B-CAC0-4C89-8298-844E61DAF687}" type="presParOf" srcId="{834048ED-D156-4A91-94A6-FED024CD5C8D}" destId="{EBB751C7-AECF-4576-AE12-F7CDC65FB031}" srcOrd="1" destOrd="0" presId="urn:microsoft.com/office/officeart/2009/3/layout/HorizontalOrganizationChart"/>
    <dgm:cxn modelId="{885CF59B-0553-4AB0-B8F3-E698F13913DB}" type="presParOf" srcId="{834048ED-D156-4A91-94A6-FED024CD5C8D}" destId="{939500E7-3487-44BB-86D2-237E73195909}" srcOrd="2" destOrd="0" presId="urn:microsoft.com/office/officeart/2009/3/layout/HorizontalOrganizationChart"/>
    <dgm:cxn modelId="{30609515-938D-4F01-9FF1-1ABC74999BC5}" type="presParOf" srcId="{5E57E46C-7986-4850-AFA0-BDFB73072383}" destId="{D0590B87-9813-4FC4-BE2F-6F3F38373306}" srcOrd="8" destOrd="0" presId="urn:microsoft.com/office/officeart/2009/3/layout/HorizontalOrganizationChart"/>
    <dgm:cxn modelId="{606BA776-5671-47FB-9942-4FC82D8CF385}" type="presParOf" srcId="{5E57E46C-7986-4850-AFA0-BDFB73072383}" destId="{5BC4C67A-D2D7-43C3-95DE-74AFE22AC332}" srcOrd="9" destOrd="0" presId="urn:microsoft.com/office/officeart/2009/3/layout/HorizontalOrganizationChart"/>
    <dgm:cxn modelId="{A554D0F2-67B6-4B18-8C36-9CB10EFD1713}" type="presParOf" srcId="{5BC4C67A-D2D7-43C3-95DE-74AFE22AC332}" destId="{A84B65C5-1C7A-4046-9666-68D2FC81130E}" srcOrd="0" destOrd="0" presId="urn:microsoft.com/office/officeart/2009/3/layout/HorizontalOrganizationChart"/>
    <dgm:cxn modelId="{8EB2F4A7-519F-4168-A8E3-B86A5B2C5853}" type="presParOf" srcId="{A84B65C5-1C7A-4046-9666-68D2FC81130E}" destId="{1C5F513E-4148-42EC-B238-4FAA3F3DC15A}" srcOrd="0" destOrd="0" presId="urn:microsoft.com/office/officeart/2009/3/layout/HorizontalOrganizationChart"/>
    <dgm:cxn modelId="{493AA276-56C9-4EA6-8DA5-E4CB878D477E}" type="presParOf" srcId="{A84B65C5-1C7A-4046-9666-68D2FC81130E}" destId="{4F170D4D-F56A-418F-A417-5C456F2A78F3}" srcOrd="1" destOrd="0" presId="urn:microsoft.com/office/officeart/2009/3/layout/HorizontalOrganizationChart"/>
    <dgm:cxn modelId="{0F80C32F-D82A-4509-B83C-57C764ABDAEC}" type="presParOf" srcId="{5BC4C67A-D2D7-43C3-95DE-74AFE22AC332}" destId="{96A48455-68A5-4675-A823-579BB5D0D4A5}" srcOrd="1" destOrd="0" presId="urn:microsoft.com/office/officeart/2009/3/layout/HorizontalOrganizationChart"/>
    <dgm:cxn modelId="{095ACA94-7C9B-4CEF-A404-FBFFE70631F9}" type="presParOf" srcId="{5BC4C67A-D2D7-43C3-95DE-74AFE22AC332}" destId="{26188306-947B-4D0B-BDD1-4E56B2212DAE}" srcOrd="2" destOrd="0" presId="urn:microsoft.com/office/officeart/2009/3/layout/HorizontalOrganizationChart"/>
    <dgm:cxn modelId="{0E8A7138-44C5-448E-81D0-7B1BE13C925F}" type="presParOf" srcId="{5E57E46C-7986-4850-AFA0-BDFB73072383}" destId="{576B8C18-1B38-4CB5-A20C-AE54C733B478}" srcOrd="10" destOrd="0" presId="urn:microsoft.com/office/officeart/2009/3/layout/HorizontalOrganizationChart"/>
    <dgm:cxn modelId="{F3002950-A6A6-456D-AA59-0B14CB888698}" type="presParOf" srcId="{5E57E46C-7986-4850-AFA0-BDFB73072383}" destId="{2D8E108C-106E-4D51-89AA-7AE5774C0626}" srcOrd="11" destOrd="0" presId="urn:microsoft.com/office/officeart/2009/3/layout/HorizontalOrganizationChart"/>
    <dgm:cxn modelId="{B55155BF-65A6-4DE8-97EE-033A752775C0}" type="presParOf" srcId="{2D8E108C-106E-4D51-89AA-7AE5774C0626}" destId="{E35F9049-DD73-4853-A6C6-A92F0A1CCB33}" srcOrd="0" destOrd="0" presId="urn:microsoft.com/office/officeart/2009/3/layout/HorizontalOrganizationChart"/>
    <dgm:cxn modelId="{B24E3264-C546-4449-814E-B41BA0DDF8CB}" type="presParOf" srcId="{E35F9049-DD73-4853-A6C6-A92F0A1CCB33}" destId="{FF2E199B-6E21-45EB-ACB4-AE07A11664AE}" srcOrd="0" destOrd="0" presId="urn:microsoft.com/office/officeart/2009/3/layout/HorizontalOrganizationChart"/>
    <dgm:cxn modelId="{DAD2350B-F323-4825-BACE-4B2563AF187B}" type="presParOf" srcId="{E35F9049-DD73-4853-A6C6-A92F0A1CCB33}" destId="{573A2E1B-7265-4684-BF5D-C68CD8603C86}" srcOrd="1" destOrd="0" presId="urn:microsoft.com/office/officeart/2009/3/layout/HorizontalOrganizationChart"/>
    <dgm:cxn modelId="{4142E035-0224-45BC-A9C0-41573427E550}" type="presParOf" srcId="{2D8E108C-106E-4D51-89AA-7AE5774C0626}" destId="{4D104668-FE3F-4F60-944E-C97951770AE2}" srcOrd="1" destOrd="0" presId="urn:microsoft.com/office/officeart/2009/3/layout/HorizontalOrganizationChart"/>
    <dgm:cxn modelId="{7E687C55-3B41-456C-AB7F-86B731E738A0}" type="presParOf" srcId="{2D8E108C-106E-4D51-89AA-7AE5774C0626}" destId="{5F348DC8-E7FE-4EEE-98AA-B3EC49E9E97A}" srcOrd="2" destOrd="0" presId="urn:microsoft.com/office/officeart/2009/3/layout/HorizontalOrganizationChart"/>
    <dgm:cxn modelId="{199A809C-4619-4965-9E4D-80CFAAA1E98E}" type="presParOf" srcId="{FBE70D8A-2C13-44AB-BD2F-1AF46B29F821}" destId="{7136449B-0A3D-444C-943D-FCE4E949830C}"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A5532B-90EE-403C-A1C3-3DEF7D19F34E}" type="doc">
      <dgm:prSet loTypeId="urn:microsoft.com/office/officeart/2005/8/layout/hChevron3" loCatId="process" qsTypeId="urn:microsoft.com/office/officeart/2005/8/quickstyle/simple1" qsCatId="simple" csTypeId="urn:microsoft.com/office/officeart/2005/8/colors/accent1_2" csCatId="accent1" phldr="1"/>
      <dgm:spPr/>
    </dgm:pt>
    <dgm:pt modelId="{279DA294-5EE2-4891-B6C5-691E1D262796}">
      <dgm:prSet phldrT="[Text]" custT="1"/>
      <dgm:spPr>
        <a:solidFill>
          <a:srgbClr val="00B050"/>
        </a:solidFill>
      </dgm:spPr>
      <dgm:t>
        <a:bodyPr/>
        <a:lstStyle/>
        <a:p>
          <a:r>
            <a:rPr lang="en-GB" sz="1600" dirty="0"/>
            <a:t>Prevention and Advice </a:t>
          </a:r>
        </a:p>
        <a:p>
          <a:r>
            <a:rPr lang="en-GB" sz="1600" dirty="0"/>
            <a:t>Thriving, good mental health</a:t>
          </a:r>
        </a:p>
        <a:p>
          <a:endParaRPr lang="en-GB" sz="1600" dirty="0"/>
        </a:p>
      </dgm:t>
    </dgm:pt>
    <dgm:pt modelId="{24582C92-B667-41F3-BA54-7FF6ACBD1458}" type="parTrans" cxnId="{3B4A2135-2A07-4010-A2E4-DC585F1CBCDC}">
      <dgm:prSet/>
      <dgm:spPr/>
      <dgm:t>
        <a:bodyPr/>
        <a:lstStyle/>
        <a:p>
          <a:endParaRPr lang="en-GB"/>
        </a:p>
      </dgm:t>
    </dgm:pt>
    <dgm:pt modelId="{3CFBC47B-FE0D-456B-8275-F7690AA65F2B}" type="sibTrans" cxnId="{3B4A2135-2A07-4010-A2E4-DC585F1CBCDC}">
      <dgm:prSet/>
      <dgm:spPr/>
      <dgm:t>
        <a:bodyPr/>
        <a:lstStyle/>
        <a:p>
          <a:endParaRPr lang="en-GB"/>
        </a:p>
      </dgm:t>
    </dgm:pt>
    <dgm:pt modelId="{6E651A45-8574-47FA-BF5E-8AA090404438}">
      <dgm:prSet phldrT="[Text]" custT="1"/>
      <dgm:spPr>
        <a:solidFill>
          <a:srgbClr val="FF0000"/>
        </a:solidFill>
      </dgm:spPr>
      <dgm:t>
        <a:bodyPr/>
        <a:lstStyle/>
        <a:p>
          <a:r>
            <a:rPr lang="en-GB" sz="1600" dirty="0"/>
            <a:t>Getting more support</a:t>
          </a:r>
        </a:p>
        <a:p>
          <a:r>
            <a:rPr lang="en-GB" sz="1600" dirty="0"/>
            <a:t>Regular or frequent impact on well-being and mental health</a:t>
          </a:r>
          <a:endParaRPr lang="en-GB" sz="1200" dirty="0"/>
        </a:p>
      </dgm:t>
    </dgm:pt>
    <dgm:pt modelId="{C823F183-3D96-4962-9AED-B8B0D440BC9E}" type="parTrans" cxnId="{F4F8A7AF-8361-482A-A777-6D71EC64E178}">
      <dgm:prSet/>
      <dgm:spPr/>
      <dgm:t>
        <a:bodyPr/>
        <a:lstStyle/>
        <a:p>
          <a:endParaRPr lang="en-GB"/>
        </a:p>
      </dgm:t>
    </dgm:pt>
    <dgm:pt modelId="{01A6585A-6D03-45AD-BBBC-9ACBA2ADB4EE}" type="sibTrans" cxnId="{F4F8A7AF-8361-482A-A777-6D71EC64E178}">
      <dgm:prSet/>
      <dgm:spPr/>
      <dgm:t>
        <a:bodyPr/>
        <a:lstStyle/>
        <a:p>
          <a:endParaRPr lang="en-GB"/>
        </a:p>
      </dgm:t>
    </dgm:pt>
    <dgm:pt modelId="{BCB20FC4-EB3A-4DE0-9FC4-E721C816F5F0}">
      <dgm:prSet phldrT="[Text]" custT="1"/>
      <dgm:spPr>
        <a:solidFill>
          <a:srgbClr val="FFC000"/>
        </a:solidFill>
      </dgm:spPr>
      <dgm:t>
        <a:bodyPr/>
        <a:lstStyle/>
        <a:p>
          <a:r>
            <a:rPr lang="en-GB" sz="1600" dirty="0"/>
            <a:t>Getting Support</a:t>
          </a:r>
        </a:p>
        <a:p>
          <a:r>
            <a:rPr lang="en-GB" sz="1600" dirty="0"/>
            <a:t>Early signs of impact on well-being and development</a:t>
          </a:r>
        </a:p>
      </dgm:t>
    </dgm:pt>
    <dgm:pt modelId="{BB847533-E11E-4F81-BF8A-39899A980AE6}" type="sibTrans" cxnId="{47719C53-0558-4F4C-8C4F-C89FF46AA20F}">
      <dgm:prSet/>
      <dgm:spPr/>
      <dgm:t>
        <a:bodyPr/>
        <a:lstStyle/>
        <a:p>
          <a:endParaRPr lang="en-GB"/>
        </a:p>
      </dgm:t>
    </dgm:pt>
    <dgm:pt modelId="{2C0DF3E8-376E-4559-AE6C-D4A7383701F0}" type="parTrans" cxnId="{47719C53-0558-4F4C-8C4F-C89FF46AA20F}">
      <dgm:prSet/>
      <dgm:spPr/>
      <dgm:t>
        <a:bodyPr/>
        <a:lstStyle/>
        <a:p>
          <a:endParaRPr lang="en-GB"/>
        </a:p>
      </dgm:t>
    </dgm:pt>
    <dgm:pt modelId="{A0DABB0E-0797-4789-8FE6-0B6009E8A244}" type="pres">
      <dgm:prSet presAssocID="{D6A5532B-90EE-403C-A1C3-3DEF7D19F34E}" presName="Name0" presStyleCnt="0">
        <dgm:presLayoutVars>
          <dgm:dir/>
          <dgm:resizeHandles val="exact"/>
        </dgm:presLayoutVars>
      </dgm:prSet>
      <dgm:spPr/>
    </dgm:pt>
    <dgm:pt modelId="{24092B00-5A7C-44B6-B766-4DD0CA6ED7A4}" type="pres">
      <dgm:prSet presAssocID="{279DA294-5EE2-4891-B6C5-691E1D262796}" presName="parTxOnly" presStyleLbl="node1" presStyleIdx="0" presStyleCnt="3" custScaleX="114970" custScaleY="177991" custLinFactNeighborX="-75" custLinFactNeighborY="120">
        <dgm:presLayoutVars>
          <dgm:bulletEnabled val="1"/>
        </dgm:presLayoutVars>
      </dgm:prSet>
      <dgm:spPr/>
    </dgm:pt>
    <dgm:pt modelId="{8F3A0A36-5C25-4D8C-8AC2-0A6C10175DAD}" type="pres">
      <dgm:prSet presAssocID="{3CFBC47B-FE0D-456B-8275-F7690AA65F2B}" presName="parSpace" presStyleCnt="0"/>
      <dgm:spPr/>
    </dgm:pt>
    <dgm:pt modelId="{8FCFA17B-5091-4481-891E-D1F83812C87F}" type="pres">
      <dgm:prSet presAssocID="{BCB20FC4-EB3A-4DE0-9FC4-E721C816F5F0}" presName="parTxOnly" presStyleLbl="node1" presStyleIdx="1" presStyleCnt="3" custScaleX="130652" custScaleY="177750" custLinFactNeighborX="-48827" custLinFactNeighborY="0">
        <dgm:presLayoutVars>
          <dgm:bulletEnabled val="1"/>
        </dgm:presLayoutVars>
      </dgm:prSet>
      <dgm:spPr/>
    </dgm:pt>
    <dgm:pt modelId="{12ACC8B0-25D5-4904-BCAF-0B051C89E242}" type="pres">
      <dgm:prSet presAssocID="{BB847533-E11E-4F81-BF8A-39899A980AE6}" presName="parSpace" presStyleCnt="0"/>
      <dgm:spPr/>
    </dgm:pt>
    <dgm:pt modelId="{9CA0161D-62BF-4AE3-A7FD-0692BAE82585}" type="pres">
      <dgm:prSet presAssocID="{6E651A45-8574-47FA-BF5E-8AA090404438}" presName="parTxOnly" presStyleLbl="node1" presStyleIdx="2" presStyleCnt="3" custScaleX="138897" custScaleY="177750" custLinFactNeighborX="-98469" custLinFactNeighborY="0">
        <dgm:presLayoutVars>
          <dgm:bulletEnabled val="1"/>
        </dgm:presLayoutVars>
      </dgm:prSet>
      <dgm:spPr/>
    </dgm:pt>
  </dgm:ptLst>
  <dgm:cxnLst>
    <dgm:cxn modelId="{3B4A2135-2A07-4010-A2E4-DC585F1CBCDC}" srcId="{D6A5532B-90EE-403C-A1C3-3DEF7D19F34E}" destId="{279DA294-5EE2-4891-B6C5-691E1D262796}" srcOrd="0" destOrd="0" parTransId="{24582C92-B667-41F3-BA54-7FF6ACBD1458}" sibTransId="{3CFBC47B-FE0D-456B-8275-F7690AA65F2B}"/>
    <dgm:cxn modelId="{47719C53-0558-4F4C-8C4F-C89FF46AA20F}" srcId="{D6A5532B-90EE-403C-A1C3-3DEF7D19F34E}" destId="{BCB20FC4-EB3A-4DE0-9FC4-E721C816F5F0}" srcOrd="1" destOrd="0" parTransId="{2C0DF3E8-376E-4559-AE6C-D4A7383701F0}" sibTransId="{BB847533-E11E-4F81-BF8A-39899A980AE6}"/>
    <dgm:cxn modelId="{F4F8A7AF-8361-482A-A777-6D71EC64E178}" srcId="{D6A5532B-90EE-403C-A1C3-3DEF7D19F34E}" destId="{6E651A45-8574-47FA-BF5E-8AA090404438}" srcOrd="2" destOrd="0" parTransId="{C823F183-3D96-4962-9AED-B8B0D440BC9E}" sibTransId="{01A6585A-6D03-45AD-BBBC-9ACBA2ADB4EE}"/>
    <dgm:cxn modelId="{6D2A68CC-7F66-4B0F-9AC3-5E94DF51FEE5}" type="presOf" srcId="{6E651A45-8574-47FA-BF5E-8AA090404438}" destId="{9CA0161D-62BF-4AE3-A7FD-0692BAE82585}" srcOrd="0" destOrd="0" presId="urn:microsoft.com/office/officeart/2005/8/layout/hChevron3"/>
    <dgm:cxn modelId="{F45503E0-48BA-4FC8-94F2-9E3D83B01F03}" type="presOf" srcId="{D6A5532B-90EE-403C-A1C3-3DEF7D19F34E}" destId="{A0DABB0E-0797-4789-8FE6-0B6009E8A244}" srcOrd="0" destOrd="0" presId="urn:microsoft.com/office/officeart/2005/8/layout/hChevron3"/>
    <dgm:cxn modelId="{A59F5AE3-EAB6-4283-AF52-FC3FD0B7EFDB}" type="presOf" srcId="{BCB20FC4-EB3A-4DE0-9FC4-E721C816F5F0}" destId="{8FCFA17B-5091-4481-891E-D1F83812C87F}" srcOrd="0" destOrd="0" presId="urn:microsoft.com/office/officeart/2005/8/layout/hChevron3"/>
    <dgm:cxn modelId="{490497E3-83D9-441F-8578-CBE616DBA8AD}" type="presOf" srcId="{279DA294-5EE2-4891-B6C5-691E1D262796}" destId="{24092B00-5A7C-44B6-B766-4DD0CA6ED7A4}" srcOrd="0" destOrd="0" presId="urn:microsoft.com/office/officeart/2005/8/layout/hChevron3"/>
    <dgm:cxn modelId="{AE512326-C5F5-4EB8-8573-5A73D7DCAEF4}" type="presParOf" srcId="{A0DABB0E-0797-4789-8FE6-0B6009E8A244}" destId="{24092B00-5A7C-44B6-B766-4DD0CA6ED7A4}" srcOrd="0" destOrd="0" presId="urn:microsoft.com/office/officeart/2005/8/layout/hChevron3"/>
    <dgm:cxn modelId="{5C1A4595-77B2-4253-BBDA-C6248928E539}" type="presParOf" srcId="{A0DABB0E-0797-4789-8FE6-0B6009E8A244}" destId="{8F3A0A36-5C25-4D8C-8AC2-0A6C10175DAD}" srcOrd="1" destOrd="0" presId="urn:microsoft.com/office/officeart/2005/8/layout/hChevron3"/>
    <dgm:cxn modelId="{ED050D16-7969-4D5D-9B43-D516333B4233}" type="presParOf" srcId="{A0DABB0E-0797-4789-8FE6-0B6009E8A244}" destId="{8FCFA17B-5091-4481-891E-D1F83812C87F}" srcOrd="2" destOrd="0" presId="urn:microsoft.com/office/officeart/2005/8/layout/hChevron3"/>
    <dgm:cxn modelId="{44A3A8AF-71AD-4390-AA87-E838E41C9ACD}" type="presParOf" srcId="{A0DABB0E-0797-4789-8FE6-0B6009E8A244}" destId="{12ACC8B0-25D5-4904-BCAF-0B051C89E242}" srcOrd="3" destOrd="0" presId="urn:microsoft.com/office/officeart/2005/8/layout/hChevron3"/>
    <dgm:cxn modelId="{B5FA4571-DFC2-44F9-BC3A-015EB08440BE}" type="presParOf" srcId="{A0DABB0E-0797-4789-8FE6-0B6009E8A244}" destId="{9CA0161D-62BF-4AE3-A7FD-0692BAE8258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B8C18-1B38-4CB5-A20C-AE54C733B478}">
      <dsp:nvSpPr>
        <dsp:cNvPr id="0" name=""/>
        <dsp:cNvSpPr/>
      </dsp:nvSpPr>
      <dsp:spPr>
        <a:xfrm>
          <a:off x="2973525" y="2032000"/>
          <a:ext cx="333186" cy="1775402"/>
        </a:xfrm>
        <a:custGeom>
          <a:avLst/>
          <a:gdLst/>
          <a:ahLst/>
          <a:cxnLst/>
          <a:rect l="0" t="0" r="0" b="0"/>
          <a:pathLst>
            <a:path>
              <a:moveTo>
                <a:pt x="0" y="0"/>
              </a:moveTo>
              <a:lnTo>
                <a:pt x="166593" y="0"/>
              </a:lnTo>
              <a:lnTo>
                <a:pt x="166593" y="1775402"/>
              </a:lnTo>
              <a:lnTo>
                <a:pt x="333186" y="1775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590B87-9813-4FC4-BE2F-6F3F38373306}">
      <dsp:nvSpPr>
        <dsp:cNvPr id="0" name=""/>
        <dsp:cNvSpPr/>
      </dsp:nvSpPr>
      <dsp:spPr>
        <a:xfrm>
          <a:off x="2973525" y="2032000"/>
          <a:ext cx="333186" cy="1074526"/>
        </a:xfrm>
        <a:custGeom>
          <a:avLst/>
          <a:gdLst/>
          <a:ahLst/>
          <a:cxnLst/>
          <a:rect l="0" t="0" r="0" b="0"/>
          <a:pathLst>
            <a:path>
              <a:moveTo>
                <a:pt x="0" y="0"/>
              </a:moveTo>
              <a:lnTo>
                <a:pt x="166593" y="0"/>
              </a:lnTo>
              <a:lnTo>
                <a:pt x="166593" y="1074526"/>
              </a:lnTo>
              <a:lnTo>
                <a:pt x="333186" y="10745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31D231-86F4-4D99-8BD7-B6EC313A0D80}">
      <dsp:nvSpPr>
        <dsp:cNvPr id="0" name=""/>
        <dsp:cNvSpPr/>
      </dsp:nvSpPr>
      <dsp:spPr>
        <a:xfrm>
          <a:off x="2973525" y="2032000"/>
          <a:ext cx="333186" cy="373649"/>
        </a:xfrm>
        <a:custGeom>
          <a:avLst/>
          <a:gdLst/>
          <a:ahLst/>
          <a:cxnLst/>
          <a:rect l="0" t="0" r="0" b="0"/>
          <a:pathLst>
            <a:path>
              <a:moveTo>
                <a:pt x="0" y="0"/>
              </a:moveTo>
              <a:lnTo>
                <a:pt x="166593" y="0"/>
              </a:lnTo>
              <a:lnTo>
                <a:pt x="166593" y="373649"/>
              </a:lnTo>
              <a:lnTo>
                <a:pt x="333186" y="373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519B5D-B15F-4EEA-A6C8-BBB45D7ADAB3}">
      <dsp:nvSpPr>
        <dsp:cNvPr id="0" name=""/>
        <dsp:cNvSpPr/>
      </dsp:nvSpPr>
      <dsp:spPr>
        <a:xfrm>
          <a:off x="2973525" y="1689299"/>
          <a:ext cx="333186" cy="342700"/>
        </a:xfrm>
        <a:custGeom>
          <a:avLst/>
          <a:gdLst/>
          <a:ahLst/>
          <a:cxnLst/>
          <a:rect l="0" t="0" r="0" b="0"/>
          <a:pathLst>
            <a:path>
              <a:moveTo>
                <a:pt x="0" y="342700"/>
              </a:moveTo>
              <a:lnTo>
                <a:pt x="166593" y="342700"/>
              </a:lnTo>
              <a:lnTo>
                <a:pt x="166593" y="0"/>
              </a:lnTo>
              <a:lnTo>
                <a:pt x="3331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4A6FD-14BB-497F-8B01-2FF166705633}">
      <dsp:nvSpPr>
        <dsp:cNvPr id="0" name=""/>
        <dsp:cNvSpPr/>
      </dsp:nvSpPr>
      <dsp:spPr>
        <a:xfrm>
          <a:off x="2973525" y="972948"/>
          <a:ext cx="333186" cy="1059051"/>
        </a:xfrm>
        <a:custGeom>
          <a:avLst/>
          <a:gdLst/>
          <a:ahLst/>
          <a:cxnLst/>
          <a:rect l="0" t="0" r="0" b="0"/>
          <a:pathLst>
            <a:path>
              <a:moveTo>
                <a:pt x="0" y="1059051"/>
              </a:moveTo>
              <a:lnTo>
                <a:pt x="166593" y="1059051"/>
              </a:lnTo>
              <a:lnTo>
                <a:pt x="166593" y="0"/>
              </a:lnTo>
              <a:lnTo>
                <a:pt x="3331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FB055-FEFC-4DBA-B12E-D1ACA5D15FB2}">
      <dsp:nvSpPr>
        <dsp:cNvPr id="0" name=""/>
        <dsp:cNvSpPr/>
      </dsp:nvSpPr>
      <dsp:spPr>
        <a:xfrm>
          <a:off x="2973525" y="256597"/>
          <a:ext cx="333186" cy="1775402"/>
        </a:xfrm>
        <a:custGeom>
          <a:avLst/>
          <a:gdLst/>
          <a:ahLst/>
          <a:cxnLst/>
          <a:rect l="0" t="0" r="0" b="0"/>
          <a:pathLst>
            <a:path>
              <a:moveTo>
                <a:pt x="0" y="1775402"/>
              </a:moveTo>
              <a:lnTo>
                <a:pt x="166593" y="1775402"/>
              </a:lnTo>
              <a:lnTo>
                <a:pt x="166593" y="0"/>
              </a:lnTo>
              <a:lnTo>
                <a:pt x="3331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977C0-9940-4DC6-B14B-7AEF89602309}">
      <dsp:nvSpPr>
        <dsp:cNvPr id="0" name=""/>
        <dsp:cNvSpPr/>
      </dsp:nvSpPr>
      <dsp:spPr>
        <a:xfrm>
          <a:off x="792087" y="1777945"/>
          <a:ext cx="2181438" cy="508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Bexley CAMHS</a:t>
          </a:r>
        </a:p>
      </dsp:txBody>
      <dsp:txXfrm>
        <a:off x="792087" y="1777945"/>
        <a:ext cx="2181438" cy="508109"/>
      </dsp:txXfrm>
    </dsp:sp>
    <dsp:sp modelId="{2B4B21E1-F97A-4C7F-BEEE-2EA3510F3512}">
      <dsp:nvSpPr>
        <dsp:cNvPr id="0" name=""/>
        <dsp:cNvSpPr/>
      </dsp:nvSpPr>
      <dsp:spPr>
        <a:xfrm>
          <a:off x="3306712" y="2542"/>
          <a:ext cx="3462040" cy="508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Adolescent Team</a:t>
          </a:r>
        </a:p>
      </dsp:txBody>
      <dsp:txXfrm>
        <a:off x="3306712" y="2542"/>
        <a:ext cx="3462040" cy="508109"/>
      </dsp:txXfrm>
    </dsp:sp>
    <dsp:sp modelId="{CD4C0CFA-4C3D-4C23-836E-E715213859D1}">
      <dsp:nvSpPr>
        <dsp:cNvPr id="0" name=""/>
        <dsp:cNvSpPr/>
      </dsp:nvSpPr>
      <dsp:spPr>
        <a:xfrm>
          <a:off x="3306712" y="718893"/>
          <a:ext cx="3462040" cy="508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Generic Team</a:t>
          </a:r>
        </a:p>
      </dsp:txBody>
      <dsp:txXfrm>
        <a:off x="3306712" y="718893"/>
        <a:ext cx="3462040" cy="508109"/>
      </dsp:txXfrm>
    </dsp:sp>
    <dsp:sp modelId="{87AB39EF-303B-4163-855D-FC7DE413A5CC}">
      <dsp:nvSpPr>
        <dsp:cNvPr id="0" name=""/>
        <dsp:cNvSpPr/>
      </dsp:nvSpPr>
      <dsp:spPr>
        <a:xfrm>
          <a:off x="3306712" y="1435244"/>
          <a:ext cx="3439150" cy="508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Learning Disabilities &amp; Neurodevelopmental Team (LDND)  </a:t>
          </a:r>
        </a:p>
      </dsp:txBody>
      <dsp:txXfrm>
        <a:off x="3306712" y="1435244"/>
        <a:ext cx="3439150" cy="508109"/>
      </dsp:txXfrm>
    </dsp:sp>
    <dsp:sp modelId="{D1DB48AC-DCBE-47E1-A6BB-F25A76C1B13F}">
      <dsp:nvSpPr>
        <dsp:cNvPr id="0" name=""/>
        <dsp:cNvSpPr/>
      </dsp:nvSpPr>
      <dsp:spPr>
        <a:xfrm>
          <a:off x="3306712" y="2151595"/>
          <a:ext cx="3439150" cy="5081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Children who are looked after (CLA) /Under 5s Team </a:t>
          </a:r>
        </a:p>
      </dsp:txBody>
      <dsp:txXfrm>
        <a:off x="3306712" y="2151595"/>
        <a:ext cx="3439150" cy="508109"/>
      </dsp:txXfrm>
    </dsp:sp>
    <dsp:sp modelId="{1C5F513E-4148-42EC-B238-4FAA3F3DC15A}">
      <dsp:nvSpPr>
        <dsp:cNvPr id="0" name=""/>
        <dsp:cNvSpPr/>
      </dsp:nvSpPr>
      <dsp:spPr>
        <a:xfrm>
          <a:off x="3306712" y="2867946"/>
          <a:ext cx="3439150" cy="47716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Community Health &amp; Wellbeing Service (CHEWS)</a:t>
          </a:r>
        </a:p>
      </dsp:txBody>
      <dsp:txXfrm>
        <a:off x="3306712" y="2867946"/>
        <a:ext cx="3439150" cy="477160"/>
      </dsp:txXfrm>
    </dsp:sp>
    <dsp:sp modelId="{FF2E199B-6E21-45EB-ACB4-AE07A11664AE}">
      <dsp:nvSpPr>
        <dsp:cNvPr id="0" name=""/>
        <dsp:cNvSpPr/>
      </dsp:nvSpPr>
      <dsp:spPr>
        <a:xfrm>
          <a:off x="3306712" y="3553347"/>
          <a:ext cx="3446513" cy="508109"/>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Mental Health Support Teams (MHST) </a:t>
          </a:r>
        </a:p>
      </dsp:txBody>
      <dsp:txXfrm>
        <a:off x="3306712" y="3553347"/>
        <a:ext cx="3446513" cy="508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92B00-5A7C-44B6-B766-4DD0CA6ED7A4}">
      <dsp:nvSpPr>
        <dsp:cNvPr id="0" name=""/>
        <dsp:cNvSpPr/>
      </dsp:nvSpPr>
      <dsp:spPr>
        <a:xfrm>
          <a:off x="2770" y="1722034"/>
          <a:ext cx="2744225" cy="1699390"/>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dirty="0"/>
            <a:t>Prevention and Advice </a:t>
          </a:r>
        </a:p>
        <a:p>
          <a:pPr marL="0" lvl="0" indent="0" algn="ctr" defTabSz="711200">
            <a:lnSpc>
              <a:spcPct val="90000"/>
            </a:lnSpc>
            <a:spcBef>
              <a:spcPct val="0"/>
            </a:spcBef>
            <a:spcAft>
              <a:spcPct val="35000"/>
            </a:spcAft>
            <a:buNone/>
          </a:pPr>
          <a:r>
            <a:rPr lang="en-GB" sz="1600" kern="1200" dirty="0"/>
            <a:t>Thriving, good mental health</a:t>
          </a:r>
        </a:p>
        <a:p>
          <a:pPr marL="0" lvl="0" indent="0" algn="ctr" defTabSz="711200">
            <a:lnSpc>
              <a:spcPct val="90000"/>
            </a:lnSpc>
            <a:spcBef>
              <a:spcPct val="0"/>
            </a:spcBef>
            <a:spcAft>
              <a:spcPct val="35000"/>
            </a:spcAft>
            <a:buNone/>
          </a:pPr>
          <a:endParaRPr lang="en-GB" sz="1600" kern="1200" dirty="0"/>
        </a:p>
      </dsp:txBody>
      <dsp:txXfrm>
        <a:off x="2770" y="1722034"/>
        <a:ext cx="2319378" cy="1699390"/>
      </dsp:txXfrm>
    </dsp:sp>
    <dsp:sp modelId="{8FCFA17B-5091-4481-891E-D1F83812C87F}">
      <dsp:nvSpPr>
        <dsp:cNvPr id="0" name=""/>
        <dsp:cNvSpPr/>
      </dsp:nvSpPr>
      <dsp:spPr>
        <a:xfrm>
          <a:off x="2036881" y="1722039"/>
          <a:ext cx="3118539" cy="1697089"/>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dirty="0"/>
            <a:t>Getting Support</a:t>
          </a:r>
        </a:p>
        <a:p>
          <a:pPr marL="0" lvl="0" indent="0" algn="ctr" defTabSz="711200">
            <a:lnSpc>
              <a:spcPct val="90000"/>
            </a:lnSpc>
            <a:spcBef>
              <a:spcPct val="0"/>
            </a:spcBef>
            <a:spcAft>
              <a:spcPct val="35000"/>
            </a:spcAft>
            <a:buNone/>
          </a:pPr>
          <a:r>
            <a:rPr lang="en-GB" sz="1600" kern="1200" dirty="0"/>
            <a:t>Early signs of impact on well-being and development</a:t>
          </a:r>
        </a:p>
      </dsp:txBody>
      <dsp:txXfrm>
        <a:off x="2885426" y="1722039"/>
        <a:ext cx="1421450" cy="1697089"/>
      </dsp:txXfrm>
    </dsp:sp>
    <dsp:sp modelId="{9CA0161D-62BF-4AE3-A7FD-0692BAE82585}">
      <dsp:nvSpPr>
        <dsp:cNvPr id="0" name=""/>
        <dsp:cNvSpPr/>
      </dsp:nvSpPr>
      <dsp:spPr>
        <a:xfrm>
          <a:off x="4441058" y="1722039"/>
          <a:ext cx="3315340" cy="1697089"/>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kern="1200" dirty="0"/>
            <a:t>Getting more support</a:t>
          </a:r>
        </a:p>
        <a:p>
          <a:pPr marL="0" lvl="0" indent="0" algn="ctr" defTabSz="711200">
            <a:lnSpc>
              <a:spcPct val="90000"/>
            </a:lnSpc>
            <a:spcBef>
              <a:spcPct val="0"/>
            </a:spcBef>
            <a:spcAft>
              <a:spcPct val="35000"/>
            </a:spcAft>
            <a:buNone/>
          </a:pPr>
          <a:r>
            <a:rPr lang="en-GB" sz="1600" kern="1200" dirty="0"/>
            <a:t>Regular or frequent impact on well-being and mental health</a:t>
          </a:r>
          <a:endParaRPr lang="en-GB" sz="1200" kern="1200" dirty="0"/>
        </a:p>
      </dsp:txBody>
      <dsp:txXfrm>
        <a:off x="5289603" y="1722039"/>
        <a:ext cx="1618251" cy="169708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E4C9-0A8E-4DEB-8FDD-700FF1E92BEC}" type="datetimeFigureOut">
              <a:rPr lang="en-GB" smtClean="0"/>
              <a:t>11/10/2021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67324-D094-4B25-9E8E-61F28D40F1AD}" type="slidenum">
              <a:rPr lang="en-GB" smtClean="0"/>
              <a:t>‹#›</a:t>
            </a:fld>
            <a:endParaRPr lang="en-GB"/>
          </a:p>
        </p:txBody>
      </p:sp>
    </p:spTree>
    <p:extLst>
      <p:ext uri="{BB962C8B-B14F-4D97-AF65-F5344CB8AC3E}">
        <p14:creationId xmlns:p14="http://schemas.microsoft.com/office/powerpoint/2010/main" val="103754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Curriculum teaching </a:t>
            </a:r>
            <a:r>
              <a:rPr lang="en-GB" dirty="0"/>
              <a:t>- Teaching about mental health during PSHE</a:t>
            </a:r>
          </a:p>
          <a:p>
            <a:r>
              <a:rPr lang="en-GB" dirty="0"/>
              <a:t>lessons and assemblies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Enabling student voice to influence decision </a:t>
            </a:r>
            <a:r>
              <a:rPr lang="en-GB" dirty="0"/>
              <a:t>In primary and secondary schools children &amp; young people are trained to become wellbeing champions/ambassadors to drive the wellbeing agenda and lead on specific campaigns</a:t>
            </a:r>
          </a:p>
          <a:p>
            <a:r>
              <a:rPr lang="en-GB" b="1" dirty="0"/>
              <a:t>Staff development </a:t>
            </a:r>
            <a:r>
              <a:rPr lang="en-GB" dirty="0"/>
              <a:t>- Workshops2 day course; ad hoc training</a:t>
            </a:r>
          </a:p>
          <a:p>
            <a:r>
              <a:rPr lang="en-GB" b="1" dirty="0"/>
              <a:t>Working with parents and carers </a:t>
            </a:r>
            <a:r>
              <a:rPr lang="en-GB" dirty="0"/>
              <a:t>Achieved through the delivery of workshops on Parents/carers own wellbeing Children and young people’s emotional health</a:t>
            </a:r>
          </a:p>
          <a:p>
            <a:r>
              <a:rPr lang="en-GB" dirty="0"/>
              <a:t>and wellbeing Giving parents strategies to support their children</a:t>
            </a:r>
          </a:p>
          <a:p>
            <a:endParaRPr lang="en-GB" dirty="0"/>
          </a:p>
          <a:p>
            <a:endParaRPr lang="en-GB" dirty="0"/>
          </a:p>
        </p:txBody>
      </p:sp>
      <p:sp>
        <p:nvSpPr>
          <p:cNvPr id="4" name="Slide Number Placeholder 3"/>
          <p:cNvSpPr>
            <a:spLocks noGrp="1"/>
          </p:cNvSpPr>
          <p:nvPr>
            <p:ph type="sldNum" sz="quarter" idx="5"/>
          </p:nvPr>
        </p:nvSpPr>
        <p:spPr/>
        <p:txBody>
          <a:bodyPr/>
          <a:lstStyle/>
          <a:p>
            <a:fld id="{3DF67324-D094-4B25-9E8E-61F28D40F1AD}" type="slidenum">
              <a:rPr lang="en-GB" smtClean="0"/>
              <a:t>3</a:t>
            </a:fld>
            <a:endParaRPr lang="en-GB"/>
          </a:p>
        </p:txBody>
      </p:sp>
    </p:spTree>
    <p:extLst>
      <p:ext uri="{BB962C8B-B14F-4D97-AF65-F5344CB8AC3E}">
        <p14:creationId xmlns:p14="http://schemas.microsoft.com/office/powerpoint/2010/main" val="201195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How to encourage school to prioritise mental health, including as part of an EHCP</a:t>
            </a:r>
          </a:p>
          <a:p>
            <a:r>
              <a:rPr lang="en-GB" dirty="0"/>
              <a:t>Look for Personal Social Health Education/Social Moral Spiritual </a:t>
            </a:r>
            <a:r>
              <a:rPr lang="en-GB" dirty="0" err="1"/>
              <a:t>Cuulture</a:t>
            </a:r>
            <a:r>
              <a:rPr lang="en-GB" dirty="0"/>
              <a:t> policies.</a:t>
            </a:r>
          </a:p>
          <a:p>
            <a:r>
              <a:rPr lang="en-GB" dirty="0"/>
              <a:t>Talk about wellbeing issues in annual review. Ask for this to be included in child’s Plan. if already in plan ask school how they are implanting what Plan says. </a:t>
            </a:r>
          </a:p>
          <a:p>
            <a:r>
              <a:rPr lang="en-GB" dirty="0"/>
              <a:t>2.	Why can’t I get the support I need for my child? Why am I not listened to and made out like this is all in my head? – video situations on phone, home school book, ask school how best to communicate, list concerns and talk through list in a meeting. talk to GP if just home issue.</a:t>
            </a:r>
          </a:p>
          <a:p>
            <a:r>
              <a:rPr lang="en-GB" dirty="0"/>
              <a:t>3.	How do you reassure your child that school is compulsory? My daughter struggles to understand that it’s not optional? How can a schools help children explain why school is important? Work with teacher to make school fun so child wants to go to school. sometimes just have to do things – good lesson for adult life. Identify things child enjoys on a timetable</a:t>
            </a:r>
          </a:p>
        </p:txBody>
      </p:sp>
      <p:sp>
        <p:nvSpPr>
          <p:cNvPr id="4" name="Slide Number Placeholder 3"/>
          <p:cNvSpPr>
            <a:spLocks noGrp="1"/>
          </p:cNvSpPr>
          <p:nvPr>
            <p:ph type="sldNum" sz="quarter" idx="5"/>
          </p:nvPr>
        </p:nvSpPr>
        <p:spPr/>
        <p:txBody>
          <a:bodyPr/>
          <a:lstStyle/>
          <a:p>
            <a:fld id="{3DF67324-D094-4B25-9E8E-61F28D40F1AD}" type="slidenum">
              <a:rPr lang="en-GB" smtClean="0"/>
              <a:t>25</a:t>
            </a:fld>
            <a:endParaRPr lang="en-GB"/>
          </a:p>
        </p:txBody>
      </p:sp>
    </p:spTree>
    <p:extLst>
      <p:ext uri="{BB962C8B-B14F-4D97-AF65-F5344CB8AC3E}">
        <p14:creationId xmlns:p14="http://schemas.microsoft.com/office/powerpoint/2010/main" val="892296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9592" y="2204864"/>
            <a:ext cx="7632848" cy="936104"/>
          </a:xfrm>
        </p:spPr>
        <p:txBody>
          <a:bodyPr anchor="t" anchorCtr="0">
            <a:noAutofit/>
          </a:bodyPr>
          <a:lstStyle>
            <a:lvl1pPr algn="l">
              <a:lnSpc>
                <a:spcPts val="6400"/>
              </a:lnSpc>
              <a:defRPr sz="6000" b="1" spc="-100" baseline="0">
                <a:latin typeface="Rockwell" panose="02060603020205020403" pitchFamily="18" charset="0"/>
                <a:ea typeface="Roboto Slab" pitchFamily="2" charset="0"/>
              </a:defRPr>
            </a:lvl1pPr>
          </a:lstStyle>
          <a:p>
            <a:r>
              <a:rPr lang="en-US" dirty="0"/>
              <a:t>Master title style</a:t>
            </a:r>
            <a:br>
              <a:rPr lang="en-US" dirty="0"/>
            </a:br>
            <a:endParaRPr lang="en-GB" dirty="0"/>
          </a:p>
        </p:txBody>
      </p:sp>
      <p:sp>
        <p:nvSpPr>
          <p:cNvPr id="3" name="Subtitle 2"/>
          <p:cNvSpPr>
            <a:spLocks noGrp="1"/>
          </p:cNvSpPr>
          <p:nvPr>
            <p:ph type="subTitle" idx="1"/>
          </p:nvPr>
        </p:nvSpPr>
        <p:spPr>
          <a:xfrm>
            <a:off x="899592" y="3284984"/>
            <a:ext cx="7632848" cy="1080120"/>
          </a:xfrm>
        </p:spPr>
        <p:txBody>
          <a:bodyPr>
            <a:normAutofit/>
          </a:bodyPr>
          <a:lstStyle>
            <a:lvl1pPr marL="0" indent="0" algn="l">
              <a:buNone/>
              <a:defRPr sz="3200" baseline="0">
                <a:solidFill>
                  <a:schemeClr val="tx1"/>
                </a:solidFill>
                <a:latin typeface="Gill Sans MT Light" panose="020B03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38188"/>
          </a:xfrm>
          <a:prstGeom prst="rect">
            <a:avLst/>
          </a:prstGeom>
        </p:spPr>
      </p:pic>
    </p:spTree>
    <p:extLst>
      <p:ext uri="{BB962C8B-B14F-4D97-AF65-F5344CB8AC3E}">
        <p14:creationId xmlns:p14="http://schemas.microsoft.com/office/powerpoint/2010/main" val="333362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177C3C-0A8F-4965-9700-15B39E125768}"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19882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77C3C-0A8F-4965-9700-15B39E125768}"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3658582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77C3C-0A8F-4965-9700-15B39E125768}"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276620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77C3C-0A8F-4965-9700-15B39E125768}"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280055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77C3C-0A8F-4965-9700-15B39E125768}"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168226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77C3C-0A8F-4965-9700-15B39E125768}"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173706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chor="t" anchorCtr="0"/>
          <a:lstStyle>
            <a:lvl1pPr>
              <a:tabLst/>
              <a:defRPr/>
            </a:lvl1pPr>
          </a:lstStyle>
          <a:p>
            <a:r>
              <a:rPr lang="en-US"/>
              <a:t>Click to edit Master title style</a:t>
            </a:r>
            <a:endParaRPr lang="en-GB" dirty="0"/>
          </a:p>
        </p:txBody>
      </p:sp>
      <p:sp>
        <p:nvSpPr>
          <p:cNvPr id="3" name="Content Placeholder 2"/>
          <p:cNvSpPr>
            <a:spLocks noGrp="1"/>
          </p:cNvSpPr>
          <p:nvPr>
            <p:ph idx="1"/>
          </p:nvPr>
        </p:nvSpPr>
        <p:spPr>
          <a:xfrm>
            <a:off x="457200" y="1844824"/>
            <a:ext cx="8229600" cy="428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userDrawn="1"/>
        </p:nvSpPr>
        <p:spPr>
          <a:xfrm>
            <a:off x="0" y="0"/>
            <a:ext cx="9144000" cy="332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553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8448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8448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0"/>
            <a:ext cx="9144000" cy="332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167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4537"/>
            <a:ext cx="5486400" cy="428600"/>
          </a:xfrm>
        </p:spPr>
        <p:txBody>
          <a:bodyPr anchor="t" anchorCtr="0"/>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792288" y="76470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51926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Rectangle 7"/>
          <p:cNvSpPr/>
          <p:nvPr userDrawn="1"/>
        </p:nvSpPr>
        <p:spPr>
          <a:xfrm>
            <a:off x="0" y="0"/>
            <a:ext cx="9144000" cy="332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2052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177C3C-0A8F-4965-9700-15B39E125768}"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384987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77C3C-0A8F-4965-9700-15B39E125768}"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291191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77C3C-0A8F-4965-9700-15B39E125768}"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380089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77C3C-0A8F-4965-9700-15B39E125768}"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215983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77C3C-0A8F-4965-9700-15B39E125768}"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174BA1-798E-46FB-935C-0C36C50E1F77}" type="slidenum">
              <a:rPr lang="en-GB" smtClean="0"/>
              <a:t>‹#›</a:t>
            </a:fld>
            <a:endParaRPr lang="en-GB"/>
          </a:p>
        </p:txBody>
      </p:sp>
    </p:spTree>
    <p:extLst>
      <p:ext uri="{BB962C8B-B14F-4D97-AF65-F5344CB8AC3E}">
        <p14:creationId xmlns:p14="http://schemas.microsoft.com/office/powerpoint/2010/main" val="743260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0688"/>
            <a:ext cx="8229600" cy="796950"/>
          </a:xfrm>
          <a:prstGeom prst="rect">
            <a:avLst/>
          </a:prstGeom>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7"/>
          <p:cNvSpPr/>
          <p:nvPr/>
        </p:nvSpPr>
        <p:spPr>
          <a:xfrm>
            <a:off x="0" y="0"/>
            <a:ext cx="9144000" cy="332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96316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Lst>
  <p:txStyles>
    <p:titleStyle>
      <a:lvl1pPr algn="l" defTabSz="914400" rtl="0" eaLnBrk="1" latinLnBrk="0" hangingPunct="1">
        <a:spcBef>
          <a:spcPct val="0"/>
        </a:spcBef>
        <a:buNone/>
        <a:defRPr sz="4400" b="1" kern="1200" spc="-100" baseline="0">
          <a:solidFill>
            <a:srgbClr val="454B5C"/>
          </a:solidFill>
          <a:latin typeface="Rockwell" panose="02060603020205020403" pitchFamily="18" charset="0"/>
          <a:ea typeface="Roboto Slab"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Gill Sans MT Light" panose="020B03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Gill Sans MT Light" panose="020B03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Gill Sans MT Light" panose="020B03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ill Sans MT Light" panose="020B03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ill Sans MT Light" panose="020B03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77C3C-0A8F-4965-9700-15B39E125768}" type="datetimeFigureOut">
              <a:rPr lang="en-GB" smtClean="0"/>
              <a:t>11/10/2021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74BA1-798E-46FB-935C-0C36C50E1F77}" type="slidenum">
              <a:rPr lang="en-GB" smtClean="0"/>
              <a:t>‹#›</a:t>
            </a:fld>
            <a:endParaRPr lang="en-GB"/>
          </a:p>
        </p:txBody>
      </p:sp>
    </p:spTree>
    <p:extLst>
      <p:ext uri="{BB962C8B-B14F-4D97-AF65-F5344CB8AC3E}">
        <p14:creationId xmlns:p14="http://schemas.microsoft.com/office/powerpoint/2010/main" val="24883705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solidFill>
                  <a:srgbClr val="00B0F0"/>
                </a:solidFill>
                <a:latin typeface="Segoe UI" panose="020B0502040204020203" pitchFamily="34" charset="0"/>
              </a:rPr>
              <a:t>Bexley Voice SEND Mental Health Focus Day </a:t>
            </a:r>
            <a:endParaRPr lang="en-GB" dirty="0"/>
          </a:p>
        </p:txBody>
      </p:sp>
      <p:sp>
        <p:nvSpPr>
          <p:cNvPr id="3" name="Subtitle 2"/>
          <p:cNvSpPr>
            <a:spLocks noGrp="1"/>
          </p:cNvSpPr>
          <p:nvPr>
            <p:ph type="subTitle" idx="1"/>
          </p:nvPr>
        </p:nvSpPr>
        <p:spPr/>
        <p:txBody>
          <a:bodyPr>
            <a:normAutofit fontScale="92500" lnSpcReduction="20000"/>
          </a:bodyPr>
          <a:lstStyle/>
          <a:p>
            <a:endParaRPr lang="en-GB" b="1" i="0" dirty="0">
              <a:solidFill>
                <a:schemeClr val="tx1"/>
              </a:solidFill>
              <a:effectLst/>
              <a:latin typeface="Segoe UI" panose="020B0502040204020203" pitchFamily="34" charset="0"/>
            </a:endParaRPr>
          </a:p>
          <a:p>
            <a:r>
              <a:rPr lang="en-GB" dirty="0">
                <a:solidFill>
                  <a:schemeClr val="tx1"/>
                </a:solidFill>
                <a:latin typeface="Segoe UI" panose="020B0502040204020203" pitchFamily="34" charset="0"/>
              </a:rPr>
              <a:t>Understanding the range of mental health support for your child in Bexley</a:t>
            </a:r>
            <a:endParaRPr lang="en-GB" i="0" dirty="0">
              <a:solidFill>
                <a:schemeClr val="tx1"/>
              </a:solidFill>
              <a:effectLst/>
              <a:latin typeface="Segoe UI" panose="020B0502040204020203"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768408" y="115986"/>
            <a:ext cx="1524000" cy="81089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17903"/>
            <a:ext cx="204787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252" y="103029"/>
            <a:ext cx="2220491" cy="85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21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1551"/>
            <a:ext cx="6419056" cy="1143000"/>
          </a:xfrm>
        </p:spPr>
        <p:txBody>
          <a:bodyPr>
            <a:noAutofit/>
          </a:bodyPr>
          <a:lstStyle/>
          <a:p>
            <a:pPr lvl="0"/>
            <a:r>
              <a:rPr lang="en-GB" sz="2400" dirty="0"/>
              <a:t>Delivering </a:t>
            </a:r>
            <a:r>
              <a:rPr lang="en-GB" sz="2400" b="1" dirty="0"/>
              <a:t>evidence based interventions </a:t>
            </a:r>
            <a:r>
              <a:rPr lang="en-GB" sz="2400" dirty="0"/>
              <a:t>for those with mild to moderate mental health issues.</a:t>
            </a:r>
            <a:br>
              <a:rPr lang="en-GB" sz="2400" dirty="0"/>
            </a:br>
            <a:endParaRPr lang="en-GB" sz="2400" dirty="0"/>
          </a:p>
        </p:txBody>
      </p:sp>
      <p:sp>
        <p:nvSpPr>
          <p:cNvPr id="4" name="Freeform 3"/>
          <p:cNvSpPr/>
          <p:nvPr/>
        </p:nvSpPr>
        <p:spPr>
          <a:xfrm>
            <a:off x="827584" y="1857972"/>
            <a:ext cx="7416824" cy="4087223"/>
          </a:xfrm>
          <a:custGeom>
            <a:avLst/>
            <a:gdLst>
              <a:gd name="connsiteX0" fmla="*/ 156831 w 2626179"/>
              <a:gd name="connsiteY0" fmla="*/ 0 h 1960387"/>
              <a:gd name="connsiteX1" fmla="*/ 2469348 w 2626179"/>
              <a:gd name="connsiteY1" fmla="*/ 0 h 1960387"/>
              <a:gd name="connsiteX2" fmla="*/ 2626179 w 2626179"/>
              <a:gd name="connsiteY2" fmla="*/ 156831 h 1960387"/>
              <a:gd name="connsiteX3" fmla="*/ 2626179 w 2626179"/>
              <a:gd name="connsiteY3" fmla="*/ 1960387 h 1960387"/>
              <a:gd name="connsiteX4" fmla="*/ 2626179 w 2626179"/>
              <a:gd name="connsiteY4" fmla="*/ 1960387 h 1960387"/>
              <a:gd name="connsiteX5" fmla="*/ 0 w 2626179"/>
              <a:gd name="connsiteY5" fmla="*/ 1960387 h 1960387"/>
              <a:gd name="connsiteX6" fmla="*/ 0 w 2626179"/>
              <a:gd name="connsiteY6" fmla="*/ 1960387 h 1960387"/>
              <a:gd name="connsiteX7" fmla="*/ 0 w 2626179"/>
              <a:gd name="connsiteY7" fmla="*/ 156831 h 1960387"/>
              <a:gd name="connsiteX8" fmla="*/ 156831 w 2626179"/>
              <a:gd name="connsiteY8" fmla="*/ 0 h 19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179" h="1960387">
                <a:moveTo>
                  <a:pt x="156831" y="0"/>
                </a:moveTo>
                <a:lnTo>
                  <a:pt x="2469348" y="0"/>
                </a:lnTo>
                <a:cubicBezTo>
                  <a:pt x="2555963" y="0"/>
                  <a:pt x="2626179" y="70216"/>
                  <a:pt x="2626179" y="156831"/>
                </a:cubicBezTo>
                <a:lnTo>
                  <a:pt x="2626179" y="1960387"/>
                </a:lnTo>
                <a:lnTo>
                  <a:pt x="2626179" y="1960387"/>
                </a:lnTo>
                <a:lnTo>
                  <a:pt x="0" y="1960387"/>
                </a:lnTo>
                <a:lnTo>
                  <a:pt x="0" y="1960387"/>
                </a:lnTo>
                <a:lnTo>
                  <a:pt x="0" y="156831"/>
                </a:lnTo>
                <a:cubicBezTo>
                  <a:pt x="0" y="70216"/>
                  <a:pt x="70216" y="0"/>
                  <a:pt x="15683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554" tIns="68794" rIns="53554" bIns="7620" numCol="1" spcCol="1270" anchor="t" anchorCtr="0">
            <a:noAutofit/>
          </a:bodyPr>
          <a:lstStyle/>
          <a:p>
            <a:pPr marL="0" marR="0" lvl="1" indent="0" algn="ctr" defTabSz="266700" rtl="0" eaLnBrk="1" fontAlgn="auto" latinLnBrk="0" hangingPunct="1">
              <a:lnSpc>
                <a:spcPct val="90000"/>
              </a:lnSpc>
              <a:spcBef>
                <a:spcPct val="0"/>
              </a:spcBef>
              <a:spcAft>
                <a:spcPct val="15000"/>
              </a:spcAft>
              <a:buClrTx/>
              <a:buSzTx/>
              <a:buFontTx/>
              <a:buNone/>
              <a:tabLst/>
              <a:defRPr/>
            </a:pPr>
            <a:endParaRPr kumimoji="0" lang="en-GB" sz="1400" b="0" i="0" u="sng"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1" indent="0" algn="l" defTabSz="266700" rtl="0" eaLnBrk="1" fontAlgn="auto" latinLnBrk="0" hangingPunct="1">
              <a:lnSpc>
                <a:spcPct val="9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1" indent="0" algn="just" defTabSz="266700" rtl="0" eaLnBrk="1" fontAlgn="auto" latinLnBrk="0" hangingPunct="1">
              <a:lnSpc>
                <a:spcPct val="90000"/>
              </a:lnSpc>
              <a:spcBef>
                <a:spcPct val="0"/>
              </a:spcBef>
              <a:spcAft>
                <a:spcPct val="15000"/>
              </a:spcAft>
              <a:buClrTx/>
              <a:buSzTx/>
              <a:buFontTx/>
              <a:buNone/>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The new teams will carry out interventions alongside established provision such as the early intervention in schools team,  counselling, educational psychologists, and school nurses building on the menu of support already available and not replacing it. The MHST will provide:</a:t>
            </a:r>
          </a:p>
          <a:p>
            <a:pPr marL="0" marR="0" lvl="1" indent="0" algn="just" defTabSz="2667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57150" marR="0" lvl="1" indent="-57150" algn="just" defTabSz="266700" rtl="0" eaLnBrk="1" fontAlgn="auto" latinLnBrk="0" hangingPunct="1">
              <a:lnSpc>
                <a:spcPct val="90000"/>
              </a:lnSpc>
              <a:spcBef>
                <a:spcPct val="0"/>
              </a:spcBef>
              <a:spcAft>
                <a:spcPct val="15000"/>
              </a:spcAft>
              <a:buClrTx/>
              <a:buSzTx/>
              <a:buFontTx/>
              <a:buChar char="••"/>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Individual face to face work: e.g. effective brief, guided self-help interventions for children, young people and families experiencing anxiety, low mood, behavioural difficulties.</a:t>
            </a:r>
            <a:endParaRPr kumimoji="0" lang="en-GB" sz="16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1" indent="0" algn="just" defTabSz="266700" rtl="0" eaLnBrk="1" fontAlgn="auto" latinLnBrk="0" hangingPunct="1">
              <a:lnSpc>
                <a:spcPct val="90000"/>
              </a:lnSpc>
              <a:spcBef>
                <a:spcPct val="0"/>
              </a:spcBef>
              <a:spcAft>
                <a:spcPct val="15000"/>
              </a:spcAft>
              <a:buClrTx/>
              <a:buSzTx/>
              <a:buFontTx/>
              <a:buNone/>
              <a:tabLst/>
              <a:defRPr/>
            </a:pPr>
            <a:endParaRPr kumimoji="0" lang="en-GB" sz="16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57150" marR="0" lvl="1" indent="-57150" algn="just" defTabSz="266700" rtl="0" eaLnBrk="1" fontAlgn="auto" latinLnBrk="0" hangingPunct="1">
              <a:lnSpc>
                <a:spcPct val="90000"/>
              </a:lnSpc>
              <a:spcBef>
                <a:spcPct val="0"/>
              </a:spcBef>
              <a:spcAft>
                <a:spcPct val="15000"/>
              </a:spcAft>
              <a:buClrTx/>
              <a:buSzTx/>
              <a:buFontTx/>
              <a:buChar char="••"/>
              <a:tabLst/>
              <a:defRPr/>
            </a:pPr>
            <a:r>
              <a:rPr kumimoji="0" lang="en-GB" sz="16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Group work for pupils or parents: e.g. CBT informed groups for young people presenting with anxiety, low mood, low </a:t>
            </a:r>
            <a:r>
              <a:rPr kumimoji="0" lang="en-GB" sz="1600" b="0" i="0" u="none" strike="noStrike" kern="1200" cap="none" spc="0" normalizeH="0" baseline="0" noProof="0" dirty="0" err="1">
                <a:ln>
                  <a:noFill/>
                </a:ln>
                <a:solidFill>
                  <a:prstClr val="black">
                    <a:hueOff val="0"/>
                    <a:satOff val="0"/>
                    <a:lumOff val="0"/>
                    <a:alphaOff val="0"/>
                  </a:prstClr>
                </a:solidFill>
                <a:effectLst/>
                <a:uLnTx/>
                <a:uFillTx/>
                <a:latin typeface="Calibri"/>
                <a:ea typeface="+mn-ea"/>
                <a:cs typeface="+mn-cs"/>
              </a:rPr>
              <a:t>self esteem</a:t>
            </a: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t>
            </a:r>
          </a:p>
          <a:p>
            <a:pPr marL="0" marR="0" lvl="1" indent="0" algn="just" defTabSz="2667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57150" marR="0" lvl="1" indent="-57150" algn="just" defTabSz="266700" rtl="0" eaLnBrk="1" fontAlgn="auto" latinLnBrk="0" hangingPunct="1">
              <a:lnSpc>
                <a:spcPct val="90000"/>
              </a:lnSpc>
              <a:spcBef>
                <a:spcPct val="0"/>
              </a:spcBef>
              <a:spcAft>
                <a:spcPct val="15000"/>
              </a:spcAft>
              <a:buClrTx/>
              <a:buSzTx/>
              <a:buFontTx/>
              <a:buChar char="••"/>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Group parenting classes: e.g. groups with a focus on behaviour and communication difficulties</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48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2828"/>
            <a:ext cx="6275040" cy="1143000"/>
          </a:xfrm>
        </p:spPr>
        <p:txBody>
          <a:bodyPr>
            <a:normAutofit fontScale="90000"/>
          </a:bodyPr>
          <a:lstStyle/>
          <a:p>
            <a:r>
              <a:rPr lang="en-GB" dirty="0"/>
              <a:t>Remit of support from MHST</a:t>
            </a:r>
          </a:p>
        </p:txBody>
      </p:sp>
      <p:graphicFrame>
        <p:nvGraphicFramePr>
          <p:cNvPr id="3" name="Table 2"/>
          <p:cNvGraphicFramePr>
            <a:graphicFrameLocks noGrp="1"/>
          </p:cNvGraphicFramePr>
          <p:nvPr/>
        </p:nvGraphicFramePr>
        <p:xfrm>
          <a:off x="453724" y="2348880"/>
          <a:ext cx="7886700" cy="3440438"/>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446096">
                <a:tc>
                  <a:txBody>
                    <a:bodyPr/>
                    <a:lstStyle/>
                    <a:p>
                      <a:r>
                        <a:rPr lang="en-GB" sz="1600" dirty="0"/>
                        <a:t>Health Need</a:t>
                      </a:r>
                    </a:p>
                  </a:txBody>
                  <a:tcPr marL="87765" marR="87765"/>
                </a:tc>
                <a:tc>
                  <a:txBody>
                    <a:bodyPr/>
                    <a:lstStyle/>
                    <a:p>
                      <a:r>
                        <a:rPr lang="en-GB" sz="1600" dirty="0"/>
                        <a:t>Offer</a:t>
                      </a:r>
                    </a:p>
                  </a:txBody>
                  <a:tcPr marL="87765" marR="87765"/>
                </a:tc>
                <a:extLst>
                  <a:ext uri="{0D108BD9-81ED-4DB2-BD59-A6C34878D82A}">
                    <a16:rowId xmlns:a16="http://schemas.microsoft.com/office/drawing/2014/main" val="10000"/>
                  </a:ext>
                </a:extLst>
              </a:tr>
              <a:tr h="446096">
                <a:tc>
                  <a:txBody>
                    <a:bodyPr/>
                    <a:lstStyle/>
                    <a:p>
                      <a:r>
                        <a:rPr lang="en-GB" sz="1600" dirty="0"/>
                        <a:t>Anxiety (child</a:t>
                      </a:r>
                      <a:r>
                        <a:rPr lang="en-GB" sz="1600" baseline="0" dirty="0"/>
                        <a:t> up to 11 y/o)</a:t>
                      </a:r>
                      <a:endParaRPr lang="en-GB" sz="1600" dirty="0"/>
                    </a:p>
                  </a:txBody>
                  <a:tcPr marL="87765" marR="87765"/>
                </a:tc>
                <a:tc>
                  <a:txBody>
                    <a:bodyPr/>
                    <a:lstStyle/>
                    <a:p>
                      <a:r>
                        <a:rPr lang="en-GB" sz="1600" dirty="0"/>
                        <a:t>Guided self help via parents/carers</a:t>
                      </a:r>
                    </a:p>
                  </a:txBody>
                  <a:tcPr marL="87765" marR="87765"/>
                </a:tc>
                <a:extLst>
                  <a:ext uri="{0D108BD9-81ED-4DB2-BD59-A6C34878D82A}">
                    <a16:rowId xmlns:a16="http://schemas.microsoft.com/office/drawing/2014/main" val="10001"/>
                  </a:ext>
                </a:extLst>
              </a:tr>
              <a:tr h="446096">
                <a:tc>
                  <a:txBody>
                    <a:bodyPr/>
                    <a:lstStyle/>
                    <a:p>
                      <a:r>
                        <a:rPr lang="en-GB" sz="1600" dirty="0"/>
                        <a:t>Anxiety (adolescent)</a:t>
                      </a:r>
                    </a:p>
                  </a:txBody>
                  <a:tcPr marL="87765" marR="87765"/>
                </a:tc>
                <a:tc>
                  <a:txBody>
                    <a:bodyPr/>
                    <a:lstStyle/>
                    <a:p>
                      <a:r>
                        <a:rPr lang="en-GB" sz="1600" dirty="0"/>
                        <a:t>Guided self help</a:t>
                      </a:r>
                    </a:p>
                  </a:txBody>
                  <a:tcPr marL="87765" marR="87765"/>
                </a:tc>
                <a:extLst>
                  <a:ext uri="{0D108BD9-81ED-4DB2-BD59-A6C34878D82A}">
                    <a16:rowId xmlns:a16="http://schemas.microsoft.com/office/drawing/2014/main" val="10002"/>
                  </a:ext>
                </a:extLst>
              </a:tr>
              <a:tr h="446096">
                <a:tc>
                  <a:txBody>
                    <a:bodyPr/>
                    <a:lstStyle/>
                    <a:p>
                      <a:r>
                        <a:rPr lang="en-GB" sz="1600" dirty="0"/>
                        <a:t>Low mood (adolescent)</a:t>
                      </a:r>
                    </a:p>
                  </a:txBody>
                  <a:tcPr marL="87765" marR="87765"/>
                </a:tc>
                <a:tc>
                  <a:txBody>
                    <a:bodyPr/>
                    <a:lstStyle/>
                    <a:p>
                      <a:r>
                        <a:rPr lang="en-GB" sz="1600" dirty="0"/>
                        <a:t>Guided</a:t>
                      </a:r>
                      <a:r>
                        <a:rPr lang="en-GB" sz="1600" baseline="0" dirty="0"/>
                        <a:t> self help</a:t>
                      </a:r>
                      <a:endParaRPr lang="en-GB" sz="1600" dirty="0"/>
                    </a:p>
                  </a:txBody>
                  <a:tcPr marL="87765" marR="87765"/>
                </a:tc>
                <a:extLst>
                  <a:ext uri="{0D108BD9-81ED-4DB2-BD59-A6C34878D82A}">
                    <a16:rowId xmlns:a16="http://schemas.microsoft.com/office/drawing/2014/main" val="10003"/>
                  </a:ext>
                </a:extLst>
              </a:tr>
              <a:tr h="446096">
                <a:tc>
                  <a:txBody>
                    <a:bodyPr/>
                    <a:lstStyle/>
                    <a:p>
                      <a:r>
                        <a:rPr lang="en-GB" sz="1600" dirty="0"/>
                        <a:t>Challenging behaviour</a:t>
                      </a:r>
                      <a:r>
                        <a:rPr lang="en-GB" sz="1600" baseline="0" dirty="0"/>
                        <a:t> (child 4-8 y/o)</a:t>
                      </a:r>
                      <a:endParaRPr lang="en-GB" sz="1600" dirty="0"/>
                    </a:p>
                  </a:txBody>
                  <a:tcPr marL="87765" marR="87765"/>
                </a:tc>
                <a:tc>
                  <a:txBody>
                    <a:bodyPr/>
                    <a:lstStyle/>
                    <a:p>
                      <a:r>
                        <a:rPr lang="en-GB" sz="1600" dirty="0"/>
                        <a:t>Guided self help</a:t>
                      </a:r>
                      <a:r>
                        <a:rPr lang="en-GB" sz="1600" baseline="0" dirty="0"/>
                        <a:t> via parents/carers</a:t>
                      </a:r>
                      <a:endParaRPr lang="en-GB" sz="1600" dirty="0"/>
                    </a:p>
                  </a:txBody>
                  <a:tcPr marL="87765" marR="87765"/>
                </a:tc>
                <a:extLst>
                  <a:ext uri="{0D108BD9-81ED-4DB2-BD59-A6C34878D82A}">
                    <a16:rowId xmlns:a16="http://schemas.microsoft.com/office/drawing/2014/main" val="10004"/>
                  </a:ext>
                </a:extLst>
              </a:tr>
              <a:tr h="604979">
                <a:tc>
                  <a:txBody>
                    <a:bodyPr/>
                    <a:lstStyle/>
                    <a:p>
                      <a:r>
                        <a:rPr lang="en-GB" sz="1600" dirty="0"/>
                        <a:t>Stress (due</a:t>
                      </a:r>
                      <a:r>
                        <a:rPr lang="en-GB" sz="1600" baseline="0" dirty="0"/>
                        <a:t> to common adverse experiences (bullying/social pressures/transitions/exams))</a:t>
                      </a:r>
                      <a:endParaRPr lang="en-GB" sz="1600" dirty="0"/>
                    </a:p>
                  </a:txBody>
                  <a:tcPr marL="87765" marR="87765"/>
                </a:tc>
                <a:tc>
                  <a:txBody>
                    <a:bodyPr/>
                    <a:lstStyle/>
                    <a:p>
                      <a:r>
                        <a:rPr lang="en-GB" sz="1600" dirty="0"/>
                        <a:t>Health promotion</a:t>
                      </a:r>
                      <a:r>
                        <a:rPr lang="en-GB" sz="1600" baseline="0" dirty="0"/>
                        <a:t> via individual and groups</a:t>
                      </a:r>
                      <a:endParaRPr lang="en-GB" sz="1600" dirty="0"/>
                    </a:p>
                  </a:txBody>
                  <a:tcPr marL="87765" marR="87765"/>
                </a:tc>
                <a:extLst>
                  <a:ext uri="{0D108BD9-81ED-4DB2-BD59-A6C34878D82A}">
                    <a16:rowId xmlns:a16="http://schemas.microsoft.com/office/drawing/2014/main" val="10005"/>
                  </a:ext>
                </a:extLst>
              </a:tr>
              <a:tr h="604979">
                <a:tc>
                  <a:txBody>
                    <a:bodyPr/>
                    <a:lstStyle/>
                    <a:p>
                      <a:r>
                        <a:rPr lang="en-GB" sz="1600" dirty="0"/>
                        <a:t>Developing resilience and wellbeing</a:t>
                      </a:r>
                    </a:p>
                  </a:txBody>
                  <a:tcPr marL="87765" marR="87765"/>
                </a:tc>
                <a:tc>
                  <a:txBody>
                    <a:bodyPr/>
                    <a:lstStyle/>
                    <a:p>
                      <a:r>
                        <a:rPr lang="en-GB" sz="1600" dirty="0"/>
                        <a:t>Health promotion</a:t>
                      </a:r>
                      <a:r>
                        <a:rPr lang="en-GB" sz="1600" baseline="0" dirty="0"/>
                        <a:t> via groups, parents/carers and peer monitoring</a:t>
                      </a:r>
                      <a:endParaRPr lang="en-GB" sz="1600" dirty="0"/>
                    </a:p>
                  </a:txBody>
                  <a:tcPr marL="87765" marR="87765"/>
                </a:tc>
                <a:extLst>
                  <a:ext uri="{0D108BD9-81ED-4DB2-BD59-A6C34878D82A}">
                    <a16:rowId xmlns:a16="http://schemas.microsoft.com/office/drawing/2014/main" val="10006"/>
                  </a:ext>
                </a:extLst>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22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553"/>
            <a:ext cx="6563072" cy="1228998"/>
          </a:xfrm>
        </p:spPr>
        <p:txBody>
          <a:bodyPr>
            <a:normAutofit fontScale="90000"/>
          </a:bodyPr>
          <a:lstStyle/>
          <a:p>
            <a:pPr lvl="0"/>
            <a:r>
              <a:rPr lang="en-GB" sz="2400" dirty="0"/>
              <a:t>Supporting the senior mental health lead in each education setting to introduce or develop a </a:t>
            </a:r>
            <a:r>
              <a:rPr lang="en-GB" sz="2400" b="1" dirty="0"/>
              <a:t>whole school or college approach </a:t>
            </a:r>
            <a:r>
              <a:rPr lang="en-GB" sz="2400" dirty="0"/>
              <a:t>to mental health and wellbeing.</a:t>
            </a:r>
            <a:br>
              <a:rPr lang="en-GB" sz="2400" dirty="0"/>
            </a:br>
            <a:endParaRPr lang="en-GB" sz="2400" dirty="0"/>
          </a:p>
        </p:txBody>
      </p:sp>
      <p:sp>
        <p:nvSpPr>
          <p:cNvPr id="3" name="Freeform 2"/>
          <p:cNvSpPr/>
          <p:nvPr/>
        </p:nvSpPr>
        <p:spPr>
          <a:xfrm>
            <a:off x="707219" y="1885677"/>
            <a:ext cx="7966707" cy="4468402"/>
          </a:xfrm>
          <a:custGeom>
            <a:avLst/>
            <a:gdLst>
              <a:gd name="connsiteX0" fmla="*/ 156831 w 2626179"/>
              <a:gd name="connsiteY0" fmla="*/ 0 h 1960387"/>
              <a:gd name="connsiteX1" fmla="*/ 2469348 w 2626179"/>
              <a:gd name="connsiteY1" fmla="*/ 0 h 1960387"/>
              <a:gd name="connsiteX2" fmla="*/ 2626179 w 2626179"/>
              <a:gd name="connsiteY2" fmla="*/ 156831 h 1960387"/>
              <a:gd name="connsiteX3" fmla="*/ 2626179 w 2626179"/>
              <a:gd name="connsiteY3" fmla="*/ 1960387 h 1960387"/>
              <a:gd name="connsiteX4" fmla="*/ 2626179 w 2626179"/>
              <a:gd name="connsiteY4" fmla="*/ 1960387 h 1960387"/>
              <a:gd name="connsiteX5" fmla="*/ 0 w 2626179"/>
              <a:gd name="connsiteY5" fmla="*/ 1960387 h 1960387"/>
              <a:gd name="connsiteX6" fmla="*/ 0 w 2626179"/>
              <a:gd name="connsiteY6" fmla="*/ 1960387 h 1960387"/>
              <a:gd name="connsiteX7" fmla="*/ 0 w 2626179"/>
              <a:gd name="connsiteY7" fmla="*/ 156831 h 1960387"/>
              <a:gd name="connsiteX8" fmla="*/ 156831 w 2626179"/>
              <a:gd name="connsiteY8" fmla="*/ 0 h 19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179" h="1960387">
                <a:moveTo>
                  <a:pt x="156831" y="0"/>
                </a:moveTo>
                <a:lnTo>
                  <a:pt x="2469348" y="0"/>
                </a:lnTo>
                <a:cubicBezTo>
                  <a:pt x="2555963" y="0"/>
                  <a:pt x="2626179" y="70216"/>
                  <a:pt x="2626179" y="156831"/>
                </a:cubicBezTo>
                <a:lnTo>
                  <a:pt x="2626179" y="1960387"/>
                </a:lnTo>
                <a:lnTo>
                  <a:pt x="2626179" y="1960387"/>
                </a:lnTo>
                <a:lnTo>
                  <a:pt x="0" y="1960387"/>
                </a:lnTo>
                <a:lnTo>
                  <a:pt x="0" y="1960387"/>
                </a:lnTo>
                <a:lnTo>
                  <a:pt x="0" y="156831"/>
                </a:lnTo>
                <a:cubicBezTo>
                  <a:pt x="0" y="70216"/>
                  <a:pt x="70216" y="0"/>
                  <a:pt x="15683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554" tIns="68794" rIns="53554" bIns="7620" numCol="1" spcCol="1270" anchor="t" anchorCtr="0">
            <a:noAutofit/>
          </a:bodyPr>
          <a:lstStyle/>
          <a:p>
            <a:pPr marL="0" marR="0" lvl="1" indent="0" algn="ctr" defTabSz="266700" rtl="0" eaLnBrk="1" fontAlgn="auto" latinLnBrk="0" hangingPunct="1">
              <a:lnSpc>
                <a:spcPct val="90000"/>
              </a:lnSpc>
              <a:spcBef>
                <a:spcPct val="0"/>
              </a:spcBef>
              <a:spcAft>
                <a:spcPct val="15000"/>
              </a:spcAft>
              <a:buClrTx/>
              <a:buSzTx/>
              <a:buFontTx/>
              <a:buNone/>
              <a:tabLst/>
              <a:defRPr/>
            </a:pPr>
            <a:endParaRPr kumimoji="0" lang="en-GB" sz="1400" b="0" i="0" u="sng"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1" indent="0" algn="l" defTabSz="266700" rtl="0" eaLnBrk="1" fontAlgn="auto" latinLnBrk="0" hangingPunct="1">
              <a:lnSpc>
                <a:spcPct val="9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1" indent="0" algn="l" defTabSz="266700" rtl="0" eaLnBrk="1" fontAlgn="auto" latinLnBrk="0" hangingPunct="1">
              <a:lnSpc>
                <a:spcPct val="90000"/>
              </a:lnSpc>
              <a:spcBef>
                <a:spcPct val="0"/>
              </a:spcBef>
              <a:spcAft>
                <a:spcPct val="15000"/>
              </a:spcAft>
              <a:buClrTx/>
              <a:buSzTx/>
              <a:buFontTx/>
              <a:buNone/>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The teams will support the senior mental health lead in each school to introduce or develop their whole school approach by:</a:t>
            </a:r>
          </a:p>
          <a:p>
            <a:pPr marL="0" marR="0" lvl="1" indent="0" algn="l" defTabSz="2667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1" indent="-285750" algn="l" defTabSz="2667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Working with the senior mental health lead and existing service providers, to map what provision is already in place in settings and where the gaps are.</a:t>
            </a:r>
          </a:p>
          <a:p>
            <a:pPr marL="0" marR="0" lvl="1" indent="0" algn="l" defTabSz="2667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1" indent="-285750" algn="l" defTabSz="2667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Providing targeted help as agreed with the lead, e.g. to support monitoring of well being across the schools and colleges, teaching about mental health (in the context of health education becoming compulsory from September 2020)</a:t>
            </a:r>
          </a:p>
          <a:p>
            <a:pPr marL="0" marR="0" lvl="1" indent="0" algn="l" defTabSz="2667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1" indent="-285750" algn="l" defTabSz="2667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Sharing understanding how peer support and interpersonal relationships impact on children and young people’s wellbeing and mental health.</a:t>
            </a:r>
          </a:p>
          <a:p>
            <a:pPr marL="0" marR="0" lvl="1" indent="0" algn="l" defTabSz="266700" rtl="0" eaLnBrk="1" fontAlgn="auto" latinLnBrk="0" hangingPunct="1">
              <a:lnSpc>
                <a:spcPct val="90000"/>
              </a:lnSpc>
              <a:spcBef>
                <a:spcPct val="0"/>
              </a:spcBef>
              <a:spcAft>
                <a:spcPct val="15000"/>
              </a:spcAft>
              <a:buClrTx/>
              <a:buSzTx/>
              <a:buFontTx/>
              <a:buNone/>
              <a:tabLst/>
              <a:defRPr/>
            </a:pPr>
            <a:endPar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1" indent="-285750" algn="l" defTabSz="2667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Delivering training on how to help children and young people, parents/carers and teachers to identify and manage stress and anxiety.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99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552728" cy="648072"/>
          </a:xfrm>
        </p:spPr>
        <p:txBody>
          <a:bodyPr>
            <a:normAutofit fontScale="90000"/>
          </a:bodyPr>
          <a:lstStyle/>
          <a:p>
            <a:br>
              <a:rPr lang="en-GB" sz="2700" dirty="0"/>
            </a:br>
            <a:r>
              <a:rPr lang="en-GB" sz="2700" dirty="0"/>
              <a:t>8 Guiding Principles of Whole School Approach</a:t>
            </a:r>
            <a:br>
              <a:rPr lang="en-GB" dirty="0"/>
            </a:br>
            <a:endParaRPr lang="en-GB"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88" t="18453" r="29721" b="9127"/>
          <a:stretch/>
        </p:blipFill>
        <p:spPr bwMode="auto">
          <a:xfrm>
            <a:off x="1043608" y="836712"/>
            <a:ext cx="6840760" cy="602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40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48" y="484169"/>
            <a:ext cx="6419056" cy="1143000"/>
          </a:xfrm>
        </p:spPr>
        <p:txBody>
          <a:bodyPr>
            <a:noAutofit/>
          </a:bodyPr>
          <a:lstStyle/>
          <a:p>
            <a:pPr lvl="0"/>
            <a:r>
              <a:rPr lang="en-GB" sz="2000" dirty="0"/>
              <a:t>Giving </a:t>
            </a:r>
            <a:r>
              <a:rPr lang="en-GB" sz="2000" b="1" dirty="0"/>
              <a:t>timely advice </a:t>
            </a:r>
            <a:r>
              <a:rPr lang="en-GB" sz="2000" dirty="0"/>
              <a:t>to school and college staff, and </a:t>
            </a:r>
            <a:r>
              <a:rPr lang="en-GB" sz="2000" b="1" dirty="0"/>
              <a:t>liaising with external specialist services</a:t>
            </a:r>
            <a:r>
              <a:rPr lang="en-GB" sz="2000" dirty="0"/>
              <a:t>, to help children and young people get the right support and stay in education</a:t>
            </a:r>
            <a:br>
              <a:rPr lang="en-GB" sz="2000" dirty="0"/>
            </a:br>
            <a:endParaRPr lang="en-GB"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467544" y="1832962"/>
            <a:ext cx="7966707" cy="4468402"/>
          </a:xfrm>
          <a:custGeom>
            <a:avLst/>
            <a:gdLst>
              <a:gd name="connsiteX0" fmla="*/ 156831 w 2626179"/>
              <a:gd name="connsiteY0" fmla="*/ 0 h 1960387"/>
              <a:gd name="connsiteX1" fmla="*/ 2469348 w 2626179"/>
              <a:gd name="connsiteY1" fmla="*/ 0 h 1960387"/>
              <a:gd name="connsiteX2" fmla="*/ 2626179 w 2626179"/>
              <a:gd name="connsiteY2" fmla="*/ 156831 h 1960387"/>
              <a:gd name="connsiteX3" fmla="*/ 2626179 w 2626179"/>
              <a:gd name="connsiteY3" fmla="*/ 1960387 h 1960387"/>
              <a:gd name="connsiteX4" fmla="*/ 2626179 w 2626179"/>
              <a:gd name="connsiteY4" fmla="*/ 1960387 h 1960387"/>
              <a:gd name="connsiteX5" fmla="*/ 0 w 2626179"/>
              <a:gd name="connsiteY5" fmla="*/ 1960387 h 1960387"/>
              <a:gd name="connsiteX6" fmla="*/ 0 w 2626179"/>
              <a:gd name="connsiteY6" fmla="*/ 1960387 h 1960387"/>
              <a:gd name="connsiteX7" fmla="*/ 0 w 2626179"/>
              <a:gd name="connsiteY7" fmla="*/ 156831 h 1960387"/>
              <a:gd name="connsiteX8" fmla="*/ 156831 w 2626179"/>
              <a:gd name="connsiteY8" fmla="*/ 0 h 19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179" h="1960387">
                <a:moveTo>
                  <a:pt x="156831" y="0"/>
                </a:moveTo>
                <a:lnTo>
                  <a:pt x="2469348" y="0"/>
                </a:lnTo>
                <a:cubicBezTo>
                  <a:pt x="2555963" y="0"/>
                  <a:pt x="2626179" y="70216"/>
                  <a:pt x="2626179" y="156831"/>
                </a:cubicBezTo>
                <a:lnTo>
                  <a:pt x="2626179" y="1960387"/>
                </a:lnTo>
                <a:lnTo>
                  <a:pt x="2626179" y="1960387"/>
                </a:lnTo>
                <a:lnTo>
                  <a:pt x="0" y="1960387"/>
                </a:lnTo>
                <a:lnTo>
                  <a:pt x="0" y="1960387"/>
                </a:lnTo>
                <a:lnTo>
                  <a:pt x="0" y="156831"/>
                </a:lnTo>
                <a:cubicBezTo>
                  <a:pt x="0" y="70216"/>
                  <a:pt x="70216" y="0"/>
                  <a:pt x="15683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554" tIns="68794" rIns="53554" bIns="7620" numCol="1" spcCol="1270" anchor="t" anchorCtr="0">
            <a:noAutofit/>
          </a:bodyPr>
          <a:lstStyle/>
          <a:p>
            <a:pPr marL="0" marR="0" lvl="1" indent="0" algn="l" defTabSz="266700" rtl="0" eaLnBrk="1" fontAlgn="auto" latinLnBrk="0" hangingPunct="1">
              <a:lnSpc>
                <a:spcPct val="90000"/>
              </a:lnSpc>
              <a:spcBef>
                <a:spcPct val="0"/>
              </a:spcBef>
              <a:spcAft>
                <a:spcPct val="1500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The MHST Team will  provide responsive directly accessible advice which promotes good mental health and well-being. We will support the school community by active and timely signposting to other services including to specialist clinic based CAMHS.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To join up and simplify processes for children and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Learning from children and young people most at risk of health and educational inequalities and changing how we think and what we do because of this on-going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To help education and mental health professionals to plan together more easily so that children get the support they need when they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Early signs of change include school specific referral protocols, increase in quality and consistency of referrals, frequent and effective communication between health and education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Being a consistent presence and link into schools and an effective link out of schools to other sources of support and treatment for children, young people and families</a:t>
            </a:r>
          </a:p>
        </p:txBody>
      </p:sp>
    </p:spTree>
    <p:extLst>
      <p:ext uri="{BB962C8B-B14F-4D97-AF65-F5344CB8AC3E}">
        <p14:creationId xmlns:p14="http://schemas.microsoft.com/office/powerpoint/2010/main" val="86265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r>
              <a:rPr lang="en-GB" dirty="0"/>
              <a:t>Levels of need &amp; support</a:t>
            </a:r>
          </a:p>
        </p:txBody>
      </p:sp>
      <p:graphicFrame>
        <p:nvGraphicFramePr>
          <p:cNvPr id="7" name="Content Placeholder 20"/>
          <p:cNvGraphicFramePr>
            <a:graphicFrameLocks noGrp="1"/>
          </p:cNvGraphicFramePr>
          <p:nvPr>
            <p:ph idx="4294967295"/>
          </p:nvPr>
        </p:nvGraphicFramePr>
        <p:xfrm>
          <a:off x="467544" y="482828"/>
          <a:ext cx="8229600"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p:nvPr/>
        </p:nvPicPr>
        <p:blipFill>
          <a:blip r:embed="rId7">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3727957" y="4023066"/>
            <a:ext cx="3178220" cy="468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Mild &gt; Moderate &gt; Severe</a:t>
            </a:r>
          </a:p>
        </p:txBody>
      </p:sp>
      <p:sp>
        <p:nvSpPr>
          <p:cNvPr id="9" name="Rounded Rectangle 8"/>
          <p:cNvSpPr/>
          <p:nvPr/>
        </p:nvSpPr>
        <p:spPr>
          <a:xfrm>
            <a:off x="477468" y="4584147"/>
            <a:ext cx="5040560" cy="468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Public Health/ MHST Intervention</a:t>
            </a:r>
          </a:p>
        </p:txBody>
      </p:sp>
      <p:sp>
        <p:nvSpPr>
          <p:cNvPr id="10" name="Rounded Rectangle 9"/>
          <p:cNvSpPr/>
          <p:nvPr/>
        </p:nvSpPr>
        <p:spPr>
          <a:xfrm>
            <a:off x="4178713" y="5049180"/>
            <a:ext cx="2230443" cy="468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EIT advice/input </a:t>
            </a:r>
          </a:p>
        </p:txBody>
      </p:sp>
      <p:sp>
        <p:nvSpPr>
          <p:cNvPr id="11" name="Rounded Rectangle 10"/>
          <p:cNvSpPr/>
          <p:nvPr/>
        </p:nvSpPr>
        <p:spPr>
          <a:xfrm>
            <a:off x="5363346" y="5517232"/>
            <a:ext cx="29523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CAMHS specialist support</a:t>
            </a:r>
          </a:p>
        </p:txBody>
      </p:sp>
    </p:spTree>
    <p:extLst>
      <p:ext uri="{BB962C8B-B14F-4D97-AF65-F5344CB8AC3E}">
        <p14:creationId xmlns:p14="http://schemas.microsoft.com/office/powerpoint/2010/main" val="145000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44" name="Picture 4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Pentagon 33"/>
          <p:cNvSpPr/>
          <p:nvPr/>
        </p:nvSpPr>
        <p:spPr>
          <a:xfrm>
            <a:off x="318875" y="3720531"/>
            <a:ext cx="8501275" cy="360040"/>
          </a:xfrm>
          <a:prstGeom prst="homePlate">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9"/>
          <p:cNvGrpSpPr/>
          <p:nvPr/>
        </p:nvGrpSpPr>
        <p:grpSpPr>
          <a:xfrm>
            <a:off x="321584" y="3830318"/>
            <a:ext cx="1440000" cy="2582137"/>
            <a:chOff x="349509" y="3812854"/>
            <a:chExt cx="1440000" cy="2582137"/>
          </a:xfrm>
        </p:grpSpPr>
        <p:sp>
          <p:nvSpPr>
            <p:cNvPr id="2" name="TextBox 1"/>
            <p:cNvSpPr txBox="1"/>
            <p:nvPr/>
          </p:nvSpPr>
          <p:spPr>
            <a:xfrm>
              <a:off x="349509" y="4440610"/>
              <a:ext cx="1440000" cy="1954381"/>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Jun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Bid successful for two MHST teams within Bexley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Jul – Sep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Participating schools identified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Oct-Dec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Recruitment of staff to team</a:t>
              </a:r>
            </a:p>
          </p:txBody>
        </p:sp>
        <p:sp>
          <p:nvSpPr>
            <p:cNvPr id="18" name="Oval 17"/>
            <p:cNvSpPr/>
            <p:nvPr/>
          </p:nvSpPr>
          <p:spPr>
            <a:xfrm>
              <a:off x="482660" y="3812854"/>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cxnSp>
          <p:nvCxnSpPr>
            <p:cNvPr id="20" name="Straight Connector 19"/>
            <p:cNvCxnSpPr/>
            <p:nvPr/>
          </p:nvCxnSpPr>
          <p:spPr>
            <a:xfrm>
              <a:off x="565013" y="4028878"/>
              <a:ext cx="0" cy="43204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1301987" y="2403550"/>
            <a:ext cx="1440000" cy="1626480"/>
            <a:chOff x="1946998" y="2403550"/>
            <a:chExt cx="1440000" cy="1626480"/>
          </a:xfrm>
        </p:grpSpPr>
        <p:cxnSp>
          <p:nvCxnSpPr>
            <p:cNvPr id="30" name="Straight Connector 29"/>
            <p:cNvCxnSpPr>
              <a:stCxn id="29" idx="4"/>
              <a:endCxn id="28" idx="2"/>
            </p:cNvCxnSpPr>
            <p:nvPr/>
          </p:nvCxnSpPr>
          <p:spPr>
            <a:xfrm flipV="1">
              <a:off x="2663409" y="3003714"/>
              <a:ext cx="3589" cy="102631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946998" y="2403550"/>
              <a:ext cx="1440000" cy="600164"/>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21</a:t>
              </a:r>
              <a:r>
                <a:rPr kumimoji="0" lang="en-GB" sz="11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st</a:t>
              </a: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Jan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MHST Launch to phase 1 schools</a:t>
              </a:r>
            </a:p>
          </p:txBody>
        </p:sp>
        <p:sp>
          <p:nvSpPr>
            <p:cNvPr id="29" name="Oval 28"/>
            <p:cNvSpPr/>
            <p:nvPr/>
          </p:nvSpPr>
          <p:spPr>
            <a:xfrm>
              <a:off x="2555397" y="3814006"/>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grpSp>
      <p:grpSp>
        <p:nvGrpSpPr>
          <p:cNvPr id="9" name="Group 8"/>
          <p:cNvGrpSpPr/>
          <p:nvPr/>
        </p:nvGrpSpPr>
        <p:grpSpPr>
          <a:xfrm>
            <a:off x="7437132" y="3792539"/>
            <a:ext cx="1599364" cy="1586790"/>
            <a:chOff x="7437132" y="3792539"/>
            <a:chExt cx="1599364" cy="1586790"/>
          </a:xfrm>
        </p:grpSpPr>
        <p:sp>
          <p:nvSpPr>
            <p:cNvPr id="31" name="TextBox 30"/>
            <p:cNvSpPr txBox="1"/>
            <p:nvPr/>
          </p:nvSpPr>
          <p:spPr>
            <a:xfrm>
              <a:off x="7437132" y="4440610"/>
              <a:ext cx="1599364" cy="938719"/>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Jan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End of the MHST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National evaluation undertaken</a:t>
              </a:r>
            </a:p>
          </p:txBody>
        </p:sp>
        <p:sp>
          <p:nvSpPr>
            <p:cNvPr id="32" name="Oval 31"/>
            <p:cNvSpPr/>
            <p:nvPr/>
          </p:nvSpPr>
          <p:spPr>
            <a:xfrm>
              <a:off x="8134587" y="3792539"/>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cxnSp>
          <p:nvCxnSpPr>
            <p:cNvPr id="33" name="Straight Connector 32"/>
            <p:cNvCxnSpPr>
              <a:stCxn id="32" idx="4"/>
              <a:endCxn id="31" idx="0"/>
            </p:cNvCxnSpPr>
            <p:nvPr/>
          </p:nvCxnSpPr>
          <p:spPr>
            <a:xfrm flipH="1">
              <a:off x="8236814" y="4008563"/>
              <a:ext cx="5785" cy="43204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grpSp>
      <p:pic>
        <p:nvPicPr>
          <p:cNvPr id="21" name="Picture 2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1520" y="2531366"/>
            <a:ext cx="712693" cy="1049538"/>
          </a:xfrm>
          <a:prstGeom prst="rect">
            <a:avLst/>
          </a:prstGeom>
        </p:spPr>
      </p:pic>
      <p:sp>
        <p:nvSpPr>
          <p:cNvPr id="38" name="Rounded Rectangle 37"/>
          <p:cNvSpPr/>
          <p:nvPr/>
        </p:nvSpPr>
        <p:spPr>
          <a:xfrm>
            <a:off x="2632906" y="482828"/>
            <a:ext cx="3124246" cy="1185170"/>
          </a:xfrm>
          <a:prstGeom prst="round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The MHST Pilot runs for 2 years</a:t>
            </a:r>
          </a:p>
          <a:p>
            <a:pPr marL="182563" marR="0" lvl="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Year 1: Jan 2021- Jan 2022</a:t>
            </a:r>
          </a:p>
          <a:p>
            <a:pPr marL="182563" marR="0" lvl="0" indent="-1825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Year 2: Jan 2022 – Jan 2023</a:t>
            </a:r>
          </a:p>
        </p:txBody>
      </p:sp>
      <p:cxnSp>
        <p:nvCxnSpPr>
          <p:cNvPr id="40" name="Straight Connector 39"/>
          <p:cNvCxnSpPr>
            <a:stCxn id="39" idx="2"/>
            <a:endCxn id="25" idx="0"/>
          </p:cNvCxnSpPr>
          <p:nvPr/>
        </p:nvCxnSpPr>
        <p:spPr>
          <a:xfrm flipH="1">
            <a:off x="1140918" y="2073478"/>
            <a:ext cx="10557" cy="173652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031027" y="3810003"/>
            <a:ext cx="219782" cy="212708"/>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sp>
        <p:nvSpPr>
          <p:cNvPr id="39" name="TextBox 38"/>
          <p:cNvSpPr txBox="1"/>
          <p:nvPr/>
        </p:nvSpPr>
        <p:spPr>
          <a:xfrm>
            <a:off x="418948" y="1473314"/>
            <a:ext cx="1465053" cy="600164"/>
          </a:xfrm>
          <a:prstGeom prst="rect">
            <a:avLst/>
          </a:prstGeom>
          <a:solidFill>
            <a:schemeClr val="bg1"/>
          </a:solid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Jan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Start of the 2 year MHST pilot</a:t>
            </a:r>
          </a:p>
        </p:txBody>
      </p:sp>
      <p:grpSp>
        <p:nvGrpSpPr>
          <p:cNvPr id="13" name="Group 12"/>
          <p:cNvGrpSpPr/>
          <p:nvPr/>
        </p:nvGrpSpPr>
        <p:grpSpPr>
          <a:xfrm>
            <a:off x="2930276" y="2396851"/>
            <a:ext cx="1440000" cy="1611712"/>
            <a:chOff x="4087785" y="2396851"/>
            <a:chExt cx="1440000" cy="1611712"/>
          </a:xfrm>
        </p:grpSpPr>
        <p:sp>
          <p:nvSpPr>
            <p:cNvPr id="41" name="TextBox 40"/>
            <p:cNvSpPr txBox="1"/>
            <p:nvPr/>
          </p:nvSpPr>
          <p:spPr>
            <a:xfrm>
              <a:off x="4087785" y="2396851"/>
              <a:ext cx="1440000" cy="954107"/>
            </a:xfrm>
            <a:prstGeom prst="rect">
              <a:avLst/>
            </a:prstGeom>
            <a:solidFill>
              <a:schemeClr val="bg1"/>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March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Arial" pitchFamily="34" charset="0"/>
                  <a:ea typeface="+mn-ea"/>
                  <a:cs typeface="Arial" pitchFamily="34" charset="0"/>
                </a:rPr>
                <a:t>Go live </a:t>
              </a: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of full MHSTs in all Schools involved in MHST phase 1</a:t>
              </a:r>
            </a:p>
          </p:txBody>
        </p:sp>
        <p:sp>
          <p:nvSpPr>
            <p:cNvPr id="42" name="Oval 41"/>
            <p:cNvSpPr/>
            <p:nvPr/>
          </p:nvSpPr>
          <p:spPr>
            <a:xfrm>
              <a:off x="4680092" y="3792539"/>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cxnSp>
          <p:nvCxnSpPr>
            <p:cNvPr id="43" name="Straight Connector 42"/>
            <p:cNvCxnSpPr>
              <a:endCxn id="42" idx="0"/>
            </p:cNvCxnSpPr>
            <p:nvPr/>
          </p:nvCxnSpPr>
          <p:spPr>
            <a:xfrm>
              <a:off x="4788104" y="3378066"/>
              <a:ext cx="0" cy="41447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3610267" y="3792539"/>
            <a:ext cx="1599364" cy="1265699"/>
            <a:chOff x="3448282" y="3792539"/>
            <a:chExt cx="1599364" cy="1265699"/>
          </a:xfrm>
        </p:grpSpPr>
        <p:cxnSp>
          <p:nvCxnSpPr>
            <p:cNvPr id="61" name="Straight Connector 60"/>
            <p:cNvCxnSpPr>
              <a:stCxn id="60" idx="0"/>
              <a:endCxn id="59" idx="2"/>
            </p:cNvCxnSpPr>
            <p:nvPr/>
          </p:nvCxnSpPr>
          <p:spPr>
            <a:xfrm>
              <a:off x="4247964" y="3792539"/>
              <a:ext cx="0" cy="1265699"/>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448282" y="4458074"/>
              <a:ext cx="1599364" cy="600164"/>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OCT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Local evaluation with Phase 1 schools</a:t>
              </a:r>
            </a:p>
          </p:txBody>
        </p:sp>
        <p:sp>
          <p:nvSpPr>
            <p:cNvPr id="60" name="Oval 59"/>
            <p:cNvSpPr/>
            <p:nvPr/>
          </p:nvSpPr>
          <p:spPr>
            <a:xfrm>
              <a:off x="4139952" y="3792539"/>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grpSp>
      <p:grpSp>
        <p:nvGrpSpPr>
          <p:cNvPr id="8" name="Group 7"/>
          <p:cNvGrpSpPr/>
          <p:nvPr/>
        </p:nvGrpSpPr>
        <p:grpSpPr>
          <a:xfrm>
            <a:off x="1931972" y="3792539"/>
            <a:ext cx="1266383" cy="1550893"/>
            <a:chOff x="1707362" y="3907541"/>
            <a:chExt cx="1266383" cy="1550893"/>
          </a:xfrm>
        </p:grpSpPr>
        <p:cxnSp>
          <p:nvCxnSpPr>
            <p:cNvPr id="36" name="Straight Connector 35"/>
            <p:cNvCxnSpPr>
              <a:stCxn id="35" idx="0"/>
              <a:endCxn id="27" idx="2"/>
            </p:cNvCxnSpPr>
            <p:nvPr/>
          </p:nvCxnSpPr>
          <p:spPr>
            <a:xfrm flipH="1">
              <a:off x="2340554" y="3907541"/>
              <a:ext cx="67742" cy="155089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707362" y="4519715"/>
              <a:ext cx="1266383" cy="938719"/>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25</a:t>
              </a:r>
              <a:r>
                <a:rPr kumimoji="0" lang="en-GB" sz="1100" b="1"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th</a:t>
              </a: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Jan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EMHP course starts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Supervisor course starts</a:t>
              </a:r>
            </a:p>
          </p:txBody>
        </p:sp>
        <p:sp>
          <p:nvSpPr>
            <p:cNvPr id="35" name="Oval 34"/>
            <p:cNvSpPr/>
            <p:nvPr/>
          </p:nvSpPr>
          <p:spPr>
            <a:xfrm>
              <a:off x="2300284" y="3907541"/>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grpSp>
      <p:grpSp>
        <p:nvGrpSpPr>
          <p:cNvPr id="6" name="Group 5"/>
          <p:cNvGrpSpPr/>
          <p:nvPr/>
        </p:nvGrpSpPr>
        <p:grpSpPr>
          <a:xfrm>
            <a:off x="5528293" y="3821430"/>
            <a:ext cx="1440000" cy="1406085"/>
            <a:chOff x="5918186" y="3792539"/>
            <a:chExt cx="1440000" cy="1406085"/>
          </a:xfrm>
        </p:grpSpPr>
        <p:cxnSp>
          <p:nvCxnSpPr>
            <p:cNvPr id="47" name="Straight Connector 46"/>
            <p:cNvCxnSpPr/>
            <p:nvPr/>
          </p:nvCxnSpPr>
          <p:spPr>
            <a:xfrm flipH="1">
              <a:off x="6549655" y="3900551"/>
              <a:ext cx="12830" cy="608204"/>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918186" y="4259905"/>
              <a:ext cx="1440000" cy="938719"/>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Jan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MHST becomes operational in remaining 12 schools</a:t>
              </a:r>
            </a:p>
          </p:txBody>
        </p:sp>
        <p:sp>
          <p:nvSpPr>
            <p:cNvPr id="48" name="Oval 47"/>
            <p:cNvSpPr/>
            <p:nvPr/>
          </p:nvSpPr>
          <p:spPr>
            <a:xfrm>
              <a:off x="6441643" y="3792539"/>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grpSp>
      <p:grpSp>
        <p:nvGrpSpPr>
          <p:cNvPr id="49" name="Group 48"/>
          <p:cNvGrpSpPr/>
          <p:nvPr/>
        </p:nvGrpSpPr>
        <p:grpSpPr>
          <a:xfrm>
            <a:off x="4662457" y="2301450"/>
            <a:ext cx="1266383" cy="1717233"/>
            <a:chOff x="2749048" y="2291330"/>
            <a:chExt cx="1266383" cy="1717233"/>
          </a:xfrm>
        </p:grpSpPr>
        <p:cxnSp>
          <p:nvCxnSpPr>
            <p:cNvPr id="52" name="Straight Connector 51"/>
            <p:cNvCxnSpPr>
              <a:stCxn id="51" idx="0"/>
              <a:endCxn id="50" idx="2"/>
            </p:cNvCxnSpPr>
            <p:nvPr/>
          </p:nvCxnSpPr>
          <p:spPr>
            <a:xfrm flipV="1">
              <a:off x="3382240" y="3060771"/>
              <a:ext cx="0" cy="731768"/>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749048" y="2291330"/>
              <a:ext cx="1266383" cy="769441"/>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Nov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Induction of MHST to phase 2 schools</a:t>
              </a:r>
              <a:endPar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1" name="Oval 50"/>
            <p:cNvSpPr/>
            <p:nvPr/>
          </p:nvSpPr>
          <p:spPr>
            <a:xfrm>
              <a:off x="3274228" y="3792539"/>
              <a:ext cx="216024" cy="216024"/>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grpSp>
      <p:grpSp>
        <p:nvGrpSpPr>
          <p:cNvPr id="53" name="Group 52"/>
          <p:cNvGrpSpPr/>
          <p:nvPr/>
        </p:nvGrpSpPr>
        <p:grpSpPr>
          <a:xfrm>
            <a:off x="6248293" y="2046529"/>
            <a:ext cx="1266383" cy="1965440"/>
            <a:chOff x="2749047" y="2306283"/>
            <a:chExt cx="1266383" cy="1702279"/>
          </a:xfrm>
        </p:grpSpPr>
        <p:sp>
          <p:nvSpPr>
            <p:cNvPr id="54" name="TextBox 53"/>
            <p:cNvSpPr txBox="1"/>
            <p:nvPr/>
          </p:nvSpPr>
          <p:spPr>
            <a:xfrm>
              <a:off x="2749047" y="2306283"/>
              <a:ext cx="1266383" cy="959642"/>
            </a:xfrm>
            <a:prstGeom prst="rect">
              <a:avLst/>
            </a:prstGeom>
            <a:solidFill>
              <a:schemeClr val="bg1"/>
            </a:solidFill>
            <a:ln w="19050">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Jan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EMHPs and Supervising practitioners complete university course</a:t>
              </a:r>
            </a:p>
          </p:txBody>
        </p:sp>
        <p:sp>
          <p:nvSpPr>
            <p:cNvPr id="55" name="Oval 54"/>
            <p:cNvSpPr/>
            <p:nvPr/>
          </p:nvSpPr>
          <p:spPr>
            <a:xfrm>
              <a:off x="3274228" y="3833637"/>
              <a:ext cx="216024" cy="174925"/>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lumMod val="20000"/>
                    <a:lumOff val="80000"/>
                  </a:srgbClr>
                </a:solidFill>
                <a:effectLst/>
                <a:uLnTx/>
                <a:uFillTx/>
                <a:latin typeface="Calibri"/>
                <a:ea typeface="+mn-ea"/>
                <a:cs typeface="+mn-cs"/>
              </a:endParaRPr>
            </a:p>
          </p:txBody>
        </p:sp>
        <p:cxnSp>
          <p:nvCxnSpPr>
            <p:cNvPr id="56" name="Straight Connector 55"/>
            <p:cNvCxnSpPr>
              <a:stCxn id="55" idx="0"/>
              <a:endCxn id="54" idx="2"/>
            </p:cNvCxnSpPr>
            <p:nvPr/>
          </p:nvCxnSpPr>
          <p:spPr>
            <a:xfrm flipH="1" flipV="1">
              <a:off x="3382239" y="3265925"/>
              <a:ext cx="1" cy="567712"/>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2482852" y="5461017"/>
            <a:ext cx="4485441" cy="517632"/>
            <a:chOff x="2546834" y="5976538"/>
            <a:chExt cx="4567697" cy="517632"/>
          </a:xfrm>
        </p:grpSpPr>
        <p:sp>
          <p:nvSpPr>
            <p:cNvPr id="105" name="Left Brace 104"/>
            <p:cNvSpPr/>
            <p:nvPr/>
          </p:nvSpPr>
          <p:spPr>
            <a:xfrm rot="16200000">
              <a:off x="4563799" y="5463888"/>
              <a:ext cx="506391" cy="1531691"/>
            </a:xfrm>
            <a:prstGeom prst="leftBrace">
              <a:avLst>
                <a:gd name="adj1" fmla="val 53637"/>
                <a:gd name="adj2" fmla="val 48756"/>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Left Brace 108"/>
            <p:cNvSpPr/>
            <p:nvPr/>
          </p:nvSpPr>
          <p:spPr>
            <a:xfrm rot="16200000">
              <a:off x="3059484" y="5475129"/>
              <a:ext cx="506391" cy="1531691"/>
            </a:xfrm>
            <a:prstGeom prst="leftBrace">
              <a:avLst>
                <a:gd name="adj1" fmla="val 53637"/>
                <a:gd name="adj2" fmla="val 48756"/>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Left Brace 109"/>
            <p:cNvSpPr/>
            <p:nvPr/>
          </p:nvSpPr>
          <p:spPr>
            <a:xfrm rot="16200000">
              <a:off x="6095490" y="5463889"/>
              <a:ext cx="506391" cy="1531691"/>
            </a:xfrm>
            <a:prstGeom prst="leftBrace">
              <a:avLst>
                <a:gd name="adj1" fmla="val 53637"/>
                <a:gd name="adj2" fmla="val 48756"/>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TextBox 111"/>
          <p:cNvSpPr txBox="1"/>
          <p:nvPr/>
        </p:nvSpPr>
        <p:spPr>
          <a:xfrm>
            <a:off x="2524894" y="6382546"/>
            <a:ext cx="1526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7" name="Group 116"/>
          <p:cNvGrpSpPr/>
          <p:nvPr/>
        </p:nvGrpSpPr>
        <p:grpSpPr>
          <a:xfrm>
            <a:off x="2473806" y="5978649"/>
            <a:ext cx="4535409" cy="461665"/>
            <a:chOff x="2473806" y="5978649"/>
            <a:chExt cx="4535409" cy="461665"/>
          </a:xfrm>
        </p:grpSpPr>
        <p:sp>
          <p:nvSpPr>
            <p:cNvPr id="113" name="TextBox 112"/>
            <p:cNvSpPr txBox="1"/>
            <p:nvPr/>
          </p:nvSpPr>
          <p:spPr>
            <a:xfrm>
              <a:off x="2473806" y="5978649"/>
              <a:ext cx="1513361"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Term 1 – EMHPS in university 3 days</a:t>
              </a:r>
            </a:p>
          </p:txBody>
        </p:sp>
        <p:sp>
          <p:nvSpPr>
            <p:cNvPr id="115" name="TextBox 114"/>
            <p:cNvSpPr txBox="1"/>
            <p:nvPr/>
          </p:nvSpPr>
          <p:spPr>
            <a:xfrm>
              <a:off x="3983892" y="5978649"/>
              <a:ext cx="1513361"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Term 2 – EMHPS in university 2 days</a:t>
              </a:r>
            </a:p>
          </p:txBody>
        </p:sp>
        <p:sp>
          <p:nvSpPr>
            <p:cNvPr id="116" name="TextBox 115"/>
            <p:cNvSpPr txBox="1"/>
            <p:nvPr/>
          </p:nvSpPr>
          <p:spPr>
            <a:xfrm>
              <a:off x="5495854" y="5978649"/>
              <a:ext cx="1513361"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Term 3 – EMHPS in university 1 day</a:t>
              </a:r>
            </a:p>
          </p:txBody>
        </p:sp>
      </p:grpSp>
    </p:spTree>
    <p:extLst>
      <p:ext uri="{BB962C8B-B14F-4D97-AF65-F5344CB8AC3E}">
        <p14:creationId xmlns:p14="http://schemas.microsoft.com/office/powerpoint/2010/main" val="10830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55556E-7 -1.85185E-6 L 0.84323 0.00185 " pathEditMode="relative" rAng="0" ptsTypes="AA">
                                      <p:cBhvr>
                                        <p:cTn id="6" dur="2000" fill="hold"/>
                                        <p:tgtEl>
                                          <p:spTgt spid="21"/>
                                        </p:tgtEl>
                                        <p:attrNameLst>
                                          <p:attrName>ppt_x</p:attrName>
                                          <p:attrName>ppt_y</p:attrName>
                                        </p:attrNameLst>
                                      </p:cBhvr>
                                      <p:rCtr x="4215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57473"/>
            <a:ext cx="8229600" cy="4525963"/>
          </a:xfrm>
        </p:spPr>
        <p:txBody>
          <a:bodyPr/>
          <a:lstStyle/>
          <a:p>
            <a:pPr marL="0" indent="0">
              <a:buNone/>
            </a:pPr>
            <a:endParaRPr lang="en-GB" sz="2400" dirty="0"/>
          </a:p>
          <a:p>
            <a:pPr marL="0" indent="0">
              <a:buNone/>
            </a:pP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95536" y="173513"/>
          <a:ext cx="5400600" cy="6675833"/>
        </p:xfrm>
        <a:graphic>
          <a:graphicData uri="http://schemas.openxmlformats.org/drawingml/2006/table">
            <a:tbl>
              <a:tblPr firstRow="1" bandRow="1">
                <a:tableStyleId>{5C22544A-7EE6-4342-B048-85BDC9FD1C3A}</a:tableStyleId>
              </a:tblPr>
              <a:tblGrid>
                <a:gridCol w="2679336">
                  <a:extLst>
                    <a:ext uri="{9D8B030D-6E8A-4147-A177-3AD203B41FA5}">
                      <a16:colId xmlns:a16="http://schemas.microsoft.com/office/drawing/2014/main" val="20000"/>
                    </a:ext>
                  </a:extLst>
                </a:gridCol>
                <a:gridCol w="2721264">
                  <a:extLst>
                    <a:ext uri="{9D8B030D-6E8A-4147-A177-3AD203B41FA5}">
                      <a16:colId xmlns:a16="http://schemas.microsoft.com/office/drawing/2014/main" val="20001"/>
                    </a:ext>
                  </a:extLst>
                </a:gridCol>
              </a:tblGrid>
              <a:tr h="464254">
                <a:tc>
                  <a:txBody>
                    <a:bodyPr/>
                    <a:lstStyle/>
                    <a:p>
                      <a:r>
                        <a:rPr lang="en-GB" dirty="0"/>
                        <a:t>Phase 1 Schools – Jan</a:t>
                      </a:r>
                      <a:r>
                        <a:rPr lang="en-GB" baseline="0" dirty="0"/>
                        <a:t> 2021</a:t>
                      </a:r>
                      <a:endParaRPr lang="en-GB" dirty="0"/>
                    </a:p>
                  </a:txBody>
                  <a:tcPr/>
                </a:tc>
                <a:tc>
                  <a:txBody>
                    <a:bodyPr/>
                    <a:lstStyle/>
                    <a:p>
                      <a:r>
                        <a:rPr lang="en-GB" dirty="0"/>
                        <a:t>Phase 2  Schools– Jan 2022</a:t>
                      </a:r>
                    </a:p>
                  </a:txBody>
                  <a:tcPr/>
                </a:tc>
                <a:extLst>
                  <a:ext uri="{0D108BD9-81ED-4DB2-BD59-A6C34878D82A}">
                    <a16:rowId xmlns:a16="http://schemas.microsoft.com/office/drawing/2014/main" val="10000"/>
                  </a:ext>
                </a:extLst>
              </a:tr>
              <a:tr h="339982">
                <a:tc>
                  <a:txBody>
                    <a:bodyPr/>
                    <a:lstStyle/>
                    <a:p>
                      <a:r>
                        <a:rPr lang="en-GB" dirty="0">
                          <a:solidFill>
                            <a:schemeClr val="tx1"/>
                          </a:solidFill>
                        </a:rPr>
                        <a:t>Belvedere Infant</a:t>
                      </a:r>
                      <a:r>
                        <a:rPr lang="en-GB" baseline="0" dirty="0">
                          <a:solidFill>
                            <a:schemeClr val="tx1"/>
                          </a:solidFill>
                        </a:rPr>
                        <a:t> </a:t>
                      </a:r>
                      <a:endParaRPr lang="en-GB" dirty="0">
                        <a:solidFill>
                          <a:schemeClr val="tx1"/>
                        </a:solidFill>
                      </a:endParaRPr>
                    </a:p>
                  </a:txBody>
                  <a:tcPr/>
                </a:tc>
                <a:tc>
                  <a:txBody>
                    <a:bodyPr/>
                    <a:lstStyle/>
                    <a:p>
                      <a:r>
                        <a:rPr lang="en-GB" dirty="0"/>
                        <a:t>Willow Bank Primary </a:t>
                      </a:r>
                    </a:p>
                  </a:txBody>
                  <a:tcPr/>
                </a:tc>
                <a:extLst>
                  <a:ext uri="{0D108BD9-81ED-4DB2-BD59-A6C34878D82A}">
                    <a16:rowId xmlns:a16="http://schemas.microsoft.com/office/drawing/2014/main" val="10001"/>
                  </a:ext>
                </a:extLst>
              </a:tr>
              <a:tr h="339982">
                <a:tc>
                  <a:txBody>
                    <a:bodyPr/>
                    <a:lstStyle/>
                    <a:p>
                      <a:r>
                        <a:rPr lang="en-GB" dirty="0">
                          <a:solidFill>
                            <a:schemeClr val="tx1"/>
                          </a:solidFill>
                        </a:rPr>
                        <a:t>Belvedere Junior</a:t>
                      </a:r>
                      <a:r>
                        <a:rPr lang="en-GB" baseline="0" dirty="0">
                          <a:solidFill>
                            <a:schemeClr val="tx1"/>
                          </a:solidFill>
                        </a:rPr>
                        <a:t> </a:t>
                      </a:r>
                      <a:endParaRPr lang="en-GB" dirty="0">
                        <a:solidFill>
                          <a:schemeClr val="tx1"/>
                        </a:solidFill>
                      </a:endParaRPr>
                    </a:p>
                  </a:txBody>
                  <a:tcPr/>
                </a:tc>
                <a:tc>
                  <a:txBody>
                    <a:bodyPr/>
                    <a:lstStyle/>
                    <a:p>
                      <a:r>
                        <a:rPr lang="en-GB" dirty="0" err="1"/>
                        <a:t>Peareswood</a:t>
                      </a:r>
                      <a:r>
                        <a:rPr lang="en-GB" dirty="0"/>
                        <a:t> Primary </a:t>
                      </a:r>
                    </a:p>
                  </a:txBody>
                  <a:tcPr/>
                </a:tc>
                <a:extLst>
                  <a:ext uri="{0D108BD9-81ED-4DB2-BD59-A6C34878D82A}">
                    <a16:rowId xmlns:a16="http://schemas.microsoft.com/office/drawing/2014/main" val="10002"/>
                  </a:ext>
                </a:extLst>
              </a:tr>
              <a:tr h="594969">
                <a:tc>
                  <a:txBody>
                    <a:bodyPr/>
                    <a:lstStyle/>
                    <a:p>
                      <a:r>
                        <a:rPr lang="en-GB" dirty="0"/>
                        <a:t>St Paul’s (Slade Green) </a:t>
                      </a:r>
                      <a:r>
                        <a:rPr lang="en-GB" dirty="0" err="1"/>
                        <a:t>CoE</a:t>
                      </a:r>
                      <a:r>
                        <a:rPr lang="en-GB" dirty="0"/>
                        <a:t> Primary </a:t>
                      </a:r>
                    </a:p>
                  </a:txBody>
                  <a:tcPr/>
                </a:tc>
                <a:tc>
                  <a:txBody>
                    <a:bodyPr/>
                    <a:lstStyle/>
                    <a:p>
                      <a:r>
                        <a:rPr lang="en-GB" dirty="0" err="1"/>
                        <a:t>Lessness</a:t>
                      </a:r>
                      <a:r>
                        <a:rPr lang="en-GB" dirty="0"/>
                        <a:t> Heath Primary </a:t>
                      </a:r>
                    </a:p>
                  </a:txBody>
                  <a:tcPr/>
                </a:tc>
                <a:extLst>
                  <a:ext uri="{0D108BD9-81ED-4DB2-BD59-A6C34878D82A}">
                    <a16:rowId xmlns:a16="http://schemas.microsoft.com/office/drawing/2014/main" val="10003"/>
                  </a:ext>
                </a:extLst>
              </a:tr>
              <a:tr h="594969">
                <a:tc>
                  <a:txBody>
                    <a:bodyPr/>
                    <a:lstStyle/>
                    <a:p>
                      <a:r>
                        <a:rPr lang="en-GB" dirty="0"/>
                        <a:t>St Augustine of</a:t>
                      </a:r>
                      <a:r>
                        <a:rPr lang="en-GB" baseline="0" dirty="0"/>
                        <a:t> Canterbury </a:t>
                      </a:r>
                      <a:r>
                        <a:rPr lang="en-GB" baseline="0" dirty="0" err="1"/>
                        <a:t>CoE</a:t>
                      </a:r>
                      <a:r>
                        <a:rPr lang="en-GB" baseline="0" dirty="0"/>
                        <a:t> Primary </a:t>
                      </a:r>
                      <a:endParaRPr lang="en-GB" dirty="0"/>
                    </a:p>
                  </a:txBody>
                  <a:tcPr/>
                </a:tc>
                <a:tc>
                  <a:txBody>
                    <a:bodyPr/>
                    <a:lstStyle/>
                    <a:p>
                      <a:r>
                        <a:rPr lang="en-GB" dirty="0" err="1"/>
                        <a:t>Bedonwell</a:t>
                      </a:r>
                      <a:r>
                        <a:rPr lang="en-GB" dirty="0"/>
                        <a:t> Junior </a:t>
                      </a:r>
                    </a:p>
                  </a:txBody>
                  <a:tcPr/>
                </a:tc>
                <a:extLst>
                  <a:ext uri="{0D108BD9-81ED-4DB2-BD59-A6C34878D82A}">
                    <a16:rowId xmlns:a16="http://schemas.microsoft.com/office/drawing/2014/main" val="10004"/>
                  </a:ext>
                </a:extLst>
              </a:tr>
              <a:tr h="594969">
                <a:tc>
                  <a:txBody>
                    <a:bodyPr/>
                    <a:lstStyle/>
                    <a:p>
                      <a:r>
                        <a:rPr lang="en-GB" dirty="0">
                          <a:solidFill>
                            <a:schemeClr val="tx1"/>
                          </a:solidFill>
                        </a:rPr>
                        <a:t>Christ Church</a:t>
                      </a:r>
                      <a:r>
                        <a:rPr lang="en-GB" baseline="0" dirty="0">
                          <a:solidFill>
                            <a:schemeClr val="tx1"/>
                          </a:solidFill>
                        </a:rPr>
                        <a:t> (Erith) </a:t>
                      </a:r>
                      <a:r>
                        <a:rPr lang="en-GB" baseline="0" dirty="0" err="1">
                          <a:solidFill>
                            <a:schemeClr val="tx1"/>
                          </a:solidFill>
                        </a:rPr>
                        <a:t>CoE</a:t>
                      </a:r>
                      <a:r>
                        <a:rPr lang="en-GB" baseline="0" dirty="0">
                          <a:solidFill>
                            <a:schemeClr val="tx1"/>
                          </a:solidFill>
                        </a:rPr>
                        <a:t> </a:t>
                      </a:r>
                      <a:r>
                        <a:rPr lang="en-GB" dirty="0">
                          <a:solidFill>
                            <a:schemeClr val="tx1"/>
                          </a:solidFill>
                        </a:rPr>
                        <a:t>Primary </a:t>
                      </a:r>
                    </a:p>
                  </a:txBody>
                  <a:tcPr/>
                </a:tc>
                <a:tc>
                  <a:txBody>
                    <a:bodyPr/>
                    <a:lstStyle/>
                    <a:p>
                      <a:r>
                        <a:rPr lang="en-GB" dirty="0"/>
                        <a:t>Northumberland Heath Primary </a:t>
                      </a:r>
                    </a:p>
                  </a:txBody>
                  <a:tcPr/>
                </a:tc>
                <a:extLst>
                  <a:ext uri="{0D108BD9-81ED-4DB2-BD59-A6C34878D82A}">
                    <a16:rowId xmlns:a16="http://schemas.microsoft.com/office/drawing/2014/main" val="10005"/>
                  </a:ext>
                </a:extLst>
              </a:tr>
              <a:tr h="366473">
                <a:tc>
                  <a:txBody>
                    <a:bodyPr/>
                    <a:lstStyle/>
                    <a:p>
                      <a:r>
                        <a:rPr lang="en-GB" dirty="0"/>
                        <a:t>St Fidelis Catholic Primary </a:t>
                      </a:r>
                    </a:p>
                  </a:txBody>
                  <a:tcPr/>
                </a:tc>
                <a:tc>
                  <a:txBody>
                    <a:bodyPr/>
                    <a:lstStyle/>
                    <a:p>
                      <a:r>
                        <a:rPr lang="en-GB" dirty="0"/>
                        <a:t>Pelham Primary School</a:t>
                      </a:r>
                    </a:p>
                  </a:txBody>
                  <a:tcPr/>
                </a:tc>
                <a:extLst>
                  <a:ext uri="{0D108BD9-81ED-4DB2-BD59-A6C34878D82A}">
                    <a16:rowId xmlns:a16="http://schemas.microsoft.com/office/drawing/2014/main" val="10006"/>
                  </a:ext>
                </a:extLst>
              </a:tr>
              <a:tr h="366473">
                <a:tc>
                  <a:txBody>
                    <a:bodyPr/>
                    <a:lstStyle/>
                    <a:p>
                      <a:r>
                        <a:rPr lang="en-GB" dirty="0"/>
                        <a:t>Trinity</a:t>
                      </a:r>
                      <a:r>
                        <a:rPr lang="en-GB" baseline="0" dirty="0"/>
                        <a:t> Church of England </a:t>
                      </a:r>
                      <a:endParaRPr lang="en-GB" dirty="0"/>
                    </a:p>
                  </a:txBody>
                  <a:tcPr/>
                </a:tc>
                <a:tc>
                  <a:txBody>
                    <a:bodyPr/>
                    <a:lstStyle/>
                    <a:p>
                      <a:r>
                        <a:rPr lang="en-GB" dirty="0"/>
                        <a:t>St Joseph’s Catholic Primary </a:t>
                      </a:r>
                    </a:p>
                  </a:txBody>
                  <a:tcPr/>
                </a:tc>
                <a:extLst>
                  <a:ext uri="{0D108BD9-81ED-4DB2-BD59-A6C34878D82A}">
                    <a16:rowId xmlns:a16="http://schemas.microsoft.com/office/drawing/2014/main" val="10007"/>
                  </a:ext>
                </a:extLst>
              </a:tr>
              <a:tr h="594969">
                <a:tc>
                  <a:txBody>
                    <a:bodyPr/>
                    <a:lstStyle/>
                    <a:p>
                      <a:r>
                        <a:rPr lang="en-GB" dirty="0"/>
                        <a:t>Harris </a:t>
                      </a:r>
                      <a:r>
                        <a:rPr lang="en-GB" dirty="0" err="1"/>
                        <a:t>Garrard</a:t>
                      </a:r>
                      <a:r>
                        <a:rPr lang="en-GB" dirty="0"/>
                        <a:t> Academy </a:t>
                      </a:r>
                    </a:p>
                  </a:txBody>
                  <a:tcPr/>
                </a:tc>
                <a:tc>
                  <a:txBody>
                    <a:bodyPr/>
                    <a:lstStyle/>
                    <a:p>
                      <a:r>
                        <a:rPr lang="en-GB" dirty="0"/>
                        <a:t>St Thomas</a:t>
                      </a:r>
                      <a:r>
                        <a:rPr lang="en-GB" baseline="0" dirty="0"/>
                        <a:t> More Catholic Primary </a:t>
                      </a:r>
                      <a:endParaRPr lang="en-GB" dirty="0"/>
                    </a:p>
                  </a:txBody>
                  <a:tcPr/>
                </a:tc>
                <a:extLst>
                  <a:ext uri="{0D108BD9-81ED-4DB2-BD59-A6C34878D82A}">
                    <a16:rowId xmlns:a16="http://schemas.microsoft.com/office/drawing/2014/main" val="10008"/>
                  </a:ext>
                </a:extLst>
              </a:tr>
              <a:tr h="339982">
                <a:tc>
                  <a:txBody>
                    <a:bodyPr/>
                    <a:lstStyle/>
                    <a:p>
                      <a:endParaRPr lang="en-GB" dirty="0"/>
                    </a:p>
                  </a:txBody>
                  <a:tcPr/>
                </a:tc>
                <a:tc>
                  <a:txBody>
                    <a:bodyPr/>
                    <a:lstStyle/>
                    <a:p>
                      <a:r>
                        <a:rPr lang="en-GB" dirty="0"/>
                        <a:t>Barrington Primary </a:t>
                      </a:r>
                    </a:p>
                  </a:txBody>
                  <a:tcPr/>
                </a:tc>
                <a:extLst>
                  <a:ext uri="{0D108BD9-81ED-4DB2-BD59-A6C34878D82A}">
                    <a16:rowId xmlns:a16="http://schemas.microsoft.com/office/drawing/2014/main" val="10009"/>
                  </a:ext>
                </a:extLst>
              </a:tr>
              <a:tr h="594969">
                <a:tc>
                  <a:txBody>
                    <a:bodyPr/>
                    <a:lstStyle/>
                    <a:p>
                      <a:endParaRPr lang="en-GB"/>
                    </a:p>
                  </a:txBody>
                  <a:tcPr/>
                </a:tc>
                <a:tc>
                  <a:txBody>
                    <a:bodyPr/>
                    <a:lstStyle/>
                    <a:p>
                      <a:r>
                        <a:rPr lang="en-GB" dirty="0"/>
                        <a:t>Haberdashers’ Aske’s Slade Green Temple Grove </a:t>
                      </a:r>
                    </a:p>
                  </a:txBody>
                  <a:tcPr/>
                </a:tc>
                <a:extLst>
                  <a:ext uri="{0D108BD9-81ED-4DB2-BD59-A6C34878D82A}">
                    <a16:rowId xmlns:a16="http://schemas.microsoft.com/office/drawing/2014/main" val="10010"/>
                  </a:ext>
                </a:extLst>
              </a:tr>
              <a:tr h="339982">
                <a:tc>
                  <a:txBody>
                    <a:bodyPr/>
                    <a:lstStyle/>
                    <a:p>
                      <a:endParaRPr lang="en-GB"/>
                    </a:p>
                  </a:txBody>
                  <a:tcPr/>
                </a:tc>
                <a:tc>
                  <a:txBody>
                    <a:bodyPr/>
                    <a:lstStyle/>
                    <a:p>
                      <a:r>
                        <a:rPr lang="en-GB" dirty="0"/>
                        <a:t>Welling </a:t>
                      </a:r>
                    </a:p>
                  </a:txBody>
                  <a:tcPr/>
                </a:tc>
                <a:extLst>
                  <a:ext uri="{0D108BD9-81ED-4DB2-BD59-A6C34878D82A}">
                    <a16:rowId xmlns:a16="http://schemas.microsoft.com/office/drawing/2014/main" val="10011"/>
                  </a:ext>
                </a:extLst>
              </a:tr>
              <a:tr h="339982">
                <a:tc>
                  <a:txBody>
                    <a:bodyPr/>
                    <a:lstStyle/>
                    <a:p>
                      <a:endParaRPr lang="en-GB"/>
                    </a:p>
                  </a:txBody>
                  <a:tcPr/>
                </a:tc>
                <a:tc>
                  <a:txBody>
                    <a:bodyPr/>
                    <a:lstStyle/>
                    <a:p>
                      <a:r>
                        <a:rPr lang="en-GB" dirty="0"/>
                        <a:t>Bexleyheath Academy</a:t>
                      </a:r>
                      <a:r>
                        <a:rPr lang="en-GB" baseline="0" dirty="0"/>
                        <a:t> </a:t>
                      </a:r>
                      <a:endParaRPr lang="en-GB"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9071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8393"/>
            <a:ext cx="8229600" cy="701278"/>
          </a:xfrm>
        </p:spPr>
        <p:txBody>
          <a:bodyPr>
            <a:normAutofit fontScale="90000"/>
          </a:bodyPr>
          <a:lstStyle/>
          <a:p>
            <a:br>
              <a:rPr lang="en-GB" dirty="0"/>
            </a:br>
            <a:br>
              <a:rPr lang="en-GB" dirty="0"/>
            </a:br>
            <a:br>
              <a:rPr lang="en-GB" dirty="0"/>
            </a:br>
            <a:br>
              <a:rPr lang="en-GB" dirty="0"/>
            </a:br>
            <a:br>
              <a:rPr lang="en-GB" dirty="0"/>
            </a:br>
            <a:r>
              <a:rPr lang="en-GB" dirty="0"/>
              <a:t>Contacts</a:t>
            </a:r>
            <a:br>
              <a:rPr lang="en-GB" dirty="0"/>
            </a:br>
            <a:br>
              <a:rPr lang="en-GB" dirty="0"/>
            </a:br>
            <a:r>
              <a:rPr lang="en-GB" dirty="0"/>
              <a:t> </a:t>
            </a:r>
            <a:br>
              <a:rPr lang="en-GB" dirty="0"/>
            </a:br>
            <a:r>
              <a:rPr lang="en-GB" dirty="0"/>
              <a:t>  </a:t>
            </a:r>
            <a:br>
              <a:rPr lang="en-GB" dirty="0"/>
            </a:br>
            <a:endParaRPr lang="en-GB" dirty="0"/>
          </a:p>
        </p:txBody>
      </p:sp>
      <p:graphicFrame>
        <p:nvGraphicFramePr>
          <p:cNvPr id="3" name="Table 2"/>
          <p:cNvGraphicFramePr>
            <a:graphicFrameLocks noGrp="1"/>
          </p:cNvGraphicFramePr>
          <p:nvPr/>
        </p:nvGraphicFramePr>
        <p:xfrm>
          <a:off x="323010" y="1052736"/>
          <a:ext cx="8599230" cy="5296232"/>
        </p:xfrm>
        <a:graphic>
          <a:graphicData uri="http://schemas.openxmlformats.org/drawingml/2006/table">
            <a:tbl>
              <a:tblPr firstRow="1" bandRow="1">
                <a:tableStyleId>{5940675A-B579-460E-94D1-54222C63F5DA}</a:tableStyleId>
              </a:tblPr>
              <a:tblGrid>
                <a:gridCol w="2866410">
                  <a:extLst>
                    <a:ext uri="{9D8B030D-6E8A-4147-A177-3AD203B41FA5}">
                      <a16:colId xmlns:a16="http://schemas.microsoft.com/office/drawing/2014/main" val="20000"/>
                    </a:ext>
                  </a:extLst>
                </a:gridCol>
                <a:gridCol w="2390175">
                  <a:extLst>
                    <a:ext uri="{9D8B030D-6E8A-4147-A177-3AD203B41FA5}">
                      <a16:colId xmlns:a16="http://schemas.microsoft.com/office/drawing/2014/main" val="20001"/>
                    </a:ext>
                  </a:extLst>
                </a:gridCol>
                <a:gridCol w="3342645">
                  <a:extLst>
                    <a:ext uri="{9D8B030D-6E8A-4147-A177-3AD203B41FA5}">
                      <a16:colId xmlns:a16="http://schemas.microsoft.com/office/drawing/2014/main" val="20002"/>
                    </a:ext>
                  </a:extLst>
                </a:gridCol>
              </a:tblGrid>
              <a:tr h="448936">
                <a:tc>
                  <a:txBody>
                    <a:bodyPr/>
                    <a:lstStyle/>
                    <a:p>
                      <a:r>
                        <a:rPr lang="en-GB" sz="1400" b="1" dirty="0"/>
                        <a:t>Name / Organisation</a:t>
                      </a:r>
                      <a:r>
                        <a:rPr lang="en-GB" sz="1400" b="1" baseline="0" dirty="0"/>
                        <a:t> </a:t>
                      </a:r>
                      <a:endParaRPr lang="en-GB" sz="1400" b="1" dirty="0"/>
                    </a:p>
                  </a:txBody>
                  <a:tcPr/>
                </a:tc>
                <a:tc>
                  <a:txBody>
                    <a:bodyPr/>
                    <a:lstStyle/>
                    <a:p>
                      <a:r>
                        <a:rPr lang="en-GB" sz="1400" b="1" dirty="0"/>
                        <a:t>Role</a:t>
                      </a:r>
                    </a:p>
                  </a:txBody>
                  <a:tcPr/>
                </a:tc>
                <a:tc>
                  <a:txBody>
                    <a:bodyPr/>
                    <a:lstStyle/>
                    <a:p>
                      <a:r>
                        <a:rPr lang="en-GB" sz="1400" b="1" dirty="0"/>
                        <a:t>Email</a:t>
                      </a:r>
                    </a:p>
                  </a:txBody>
                  <a:tcPr/>
                </a:tc>
                <a:extLst>
                  <a:ext uri="{0D108BD9-81ED-4DB2-BD59-A6C34878D82A}">
                    <a16:rowId xmlns:a16="http://schemas.microsoft.com/office/drawing/2014/main" val="10000"/>
                  </a:ext>
                </a:extLst>
              </a:tr>
              <a:tr h="667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err="1"/>
                        <a:t>Shamara</a:t>
                      </a:r>
                      <a:r>
                        <a:rPr lang="en-GB" sz="1400" b="0" baseline="0" dirty="0"/>
                        <a:t> Bailey</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t>Oxleas</a:t>
                      </a:r>
                      <a:r>
                        <a:rPr lang="en-GB" sz="1400" b="0" baseline="0" dirty="0"/>
                        <a:t> NHS Trust </a:t>
                      </a:r>
                      <a:endParaRPr lang="en-GB" sz="1400" b="0" dirty="0"/>
                    </a:p>
                  </a:txBody>
                  <a:tcPr/>
                </a:tc>
                <a:tc>
                  <a:txBody>
                    <a:bodyPr/>
                    <a:lstStyle/>
                    <a:p>
                      <a:r>
                        <a:rPr lang="en-GB" sz="1400" dirty="0"/>
                        <a:t>Bexley</a:t>
                      </a:r>
                      <a:r>
                        <a:rPr lang="en-GB" sz="1400" baseline="0" dirty="0"/>
                        <a:t> CAMHS Interim Operational Manager </a:t>
                      </a:r>
                      <a:endParaRPr lang="en-GB" sz="1400" dirty="0"/>
                    </a:p>
                  </a:txBody>
                  <a:tcPr/>
                </a:tc>
                <a:tc>
                  <a:txBody>
                    <a:bodyPr/>
                    <a:lstStyle/>
                    <a:p>
                      <a:r>
                        <a:rPr lang="en-GB" sz="1400" dirty="0"/>
                        <a:t>shamara.bailey@nhs.net</a:t>
                      </a:r>
                    </a:p>
                  </a:txBody>
                  <a:tcPr/>
                </a:tc>
                <a:extLst>
                  <a:ext uri="{0D108BD9-81ED-4DB2-BD59-A6C34878D82A}">
                    <a16:rowId xmlns:a16="http://schemas.microsoft.com/office/drawing/2014/main" val="10001"/>
                  </a:ext>
                </a:extLst>
              </a:tr>
              <a:tr h="539880">
                <a:tc>
                  <a:txBody>
                    <a:bodyPr/>
                    <a:lstStyle/>
                    <a:p>
                      <a:r>
                        <a:rPr lang="en-GB" sz="1400" b="0" dirty="0"/>
                        <a:t>Jenny</a:t>
                      </a:r>
                      <a:r>
                        <a:rPr lang="en-GB" sz="1400" b="0" baseline="0" dirty="0"/>
                        <a:t> Eldred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t>Oxleas</a:t>
                      </a:r>
                      <a:r>
                        <a:rPr lang="en-GB" sz="1400" b="0" baseline="0" dirty="0"/>
                        <a:t> NHS Trust </a:t>
                      </a:r>
                      <a:endParaRPr lang="en-GB" sz="1400" b="0" dirty="0"/>
                    </a:p>
                  </a:txBody>
                  <a:tcPr/>
                </a:tc>
                <a:tc>
                  <a:txBody>
                    <a:bodyPr/>
                    <a:lstStyle/>
                    <a:p>
                      <a:r>
                        <a:rPr lang="en-GB" sz="1400" baseline="0" dirty="0"/>
                        <a:t>Bexley CAMHS MHST  Team Manager  </a:t>
                      </a:r>
                      <a:endParaRPr lang="en-GB" sz="1400" dirty="0"/>
                    </a:p>
                  </a:txBody>
                  <a:tcPr/>
                </a:tc>
                <a:tc>
                  <a:txBody>
                    <a:bodyPr/>
                    <a:lstStyle/>
                    <a:p>
                      <a:r>
                        <a:rPr lang="en-GB" sz="1400" dirty="0"/>
                        <a:t>jenny.eldred@nhs.net</a:t>
                      </a:r>
                    </a:p>
                  </a:txBody>
                  <a:tcPr/>
                </a:tc>
                <a:extLst>
                  <a:ext uri="{0D108BD9-81ED-4DB2-BD59-A6C34878D82A}">
                    <a16:rowId xmlns:a16="http://schemas.microsoft.com/office/drawing/2014/main" val="10002"/>
                  </a:ext>
                </a:extLst>
              </a:tr>
              <a:tr h="504056">
                <a:tc>
                  <a:txBody>
                    <a:bodyPr/>
                    <a:lstStyle/>
                    <a:p>
                      <a:r>
                        <a:rPr lang="en-GB" sz="1400" b="0" dirty="0" err="1"/>
                        <a:t>Nidhi</a:t>
                      </a:r>
                      <a:r>
                        <a:rPr lang="en-GB" sz="1400" b="0" baseline="0" dirty="0"/>
                        <a:t> </a:t>
                      </a:r>
                      <a:r>
                        <a:rPr lang="en-GB" sz="1400" b="0" baseline="0" dirty="0" err="1"/>
                        <a:t>Dholakia</a:t>
                      </a:r>
                      <a:r>
                        <a:rPr lang="en-GB" sz="1400" b="0" baseline="0" dirty="0"/>
                        <a:t> </a:t>
                      </a:r>
                      <a:r>
                        <a:rPr lang="en-GB" sz="1400" b="0" baseline="0" dirty="0" err="1"/>
                        <a:t>Wellens</a:t>
                      </a:r>
                      <a:endParaRPr lang="en-GB" sz="14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err="1"/>
                        <a:t>Oxleas</a:t>
                      </a:r>
                      <a:r>
                        <a:rPr lang="en-GB" sz="1400" b="0" baseline="0" dirty="0"/>
                        <a:t> NHS Trust </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Bexley</a:t>
                      </a:r>
                      <a:r>
                        <a:rPr lang="en-GB" sz="1400" baseline="0" dirty="0"/>
                        <a:t> </a:t>
                      </a:r>
                      <a:r>
                        <a:rPr lang="en-GB" sz="1400" baseline="0"/>
                        <a:t>CAMHS CHEWS </a:t>
                      </a:r>
                      <a:r>
                        <a:rPr lang="en-GB" sz="1400" baseline="0" dirty="0"/>
                        <a:t>Clinical Lead </a:t>
                      </a:r>
                      <a:endParaRPr lang="en-GB" sz="1400" dirty="0"/>
                    </a:p>
                  </a:txBody>
                  <a:tcPr/>
                </a:tc>
                <a:tc>
                  <a:txBody>
                    <a:bodyPr/>
                    <a:lstStyle/>
                    <a:p>
                      <a:r>
                        <a:rPr lang="en-GB" sz="1400" dirty="0"/>
                        <a:t>nidhi.dholakia-wellens@nhs.net</a:t>
                      </a:r>
                    </a:p>
                  </a:txBody>
                  <a:tcPr/>
                </a:tc>
                <a:extLst>
                  <a:ext uri="{0D108BD9-81ED-4DB2-BD59-A6C34878D82A}">
                    <a16:rowId xmlns:a16="http://schemas.microsoft.com/office/drawing/2014/main" val="10003"/>
                  </a:ext>
                </a:extLst>
              </a:tr>
              <a:tr h="667368">
                <a:tc>
                  <a:txBody>
                    <a:bodyPr/>
                    <a:lstStyle/>
                    <a:p>
                      <a:pPr fontAlgn="base"/>
                      <a:r>
                        <a:rPr lang="en-GB" sz="1400" dirty="0">
                          <a:effectLst/>
                        </a:rPr>
                        <a:t>John Miller</a:t>
                      </a:r>
                    </a:p>
                    <a:p>
                      <a:pPr fontAlgn="base"/>
                      <a:r>
                        <a:rPr lang="en-GB" sz="1400" dirty="0">
                          <a:effectLst/>
                        </a:rPr>
                        <a:t>London Borough of Bexley</a:t>
                      </a:r>
                    </a:p>
                    <a:p>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effectLst/>
                        </a:rPr>
                        <a:t>Head of EIT, Specialist Teacher Service and Principal Educational Psychologist</a:t>
                      </a:r>
                    </a:p>
                  </a:txBody>
                  <a:tcPr/>
                </a:tc>
                <a:tc>
                  <a:txBody>
                    <a:bodyPr/>
                    <a:lstStyle/>
                    <a:p>
                      <a:r>
                        <a:rPr lang="en-GB" sz="1400" dirty="0"/>
                        <a:t>John.Miller@bexley.gov.uk</a:t>
                      </a:r>
                    </a:p>
                  </a:txBody>
                  <a:tcPr/>
                </a:tc>
                <a:extLst>
                  <a:ext uri="{0D108BD9-81ED-4DB2-BD59-A6C34878D82A}">
                    <a16:rowId xmlns:a16="http://schemas.microsoft.com/office/drawing/2014/main" val="10004"/>
                  </a:ext>
                </a:extLst>
              </a:tr>
              <a:tr h="622528">
                <a:tc>
                  <a:txBody>
                    <a:bodyPr/>
                    <a:lstStyle/>
                    <a:p>
                      <a:pPr fontAlgn="base"/>
                      <a:r>
                        <a:rPr lang="en-GB" sz="1400" dirty="0">
                          <a:effectLst/>
                        </a:rPr>
                        <a:t>Ursula Millwood</a:t>
                      </a:r>
                    </a:p>
                    <a:p>
                      <a:pPr marL="0" marR="0" indent="0" algn="l" defTabSz="914400" rtl="0" eaLnBrk="1" fontAlgn="base" latinLnBrk="0" hangingPunct="1">
                        <a:lnSpc>
                          <a:spcPct val="100000"/>
                        </a:lnSpc>
                        <a:spcBef>
                          <a:spcPts val="0"/>
                        </a:spcBef>
                        <a:spcAft>
                          <a:spcPts val="0"/>
                        </a:spcAft>
                        <a:buClrTx/>
                        <a:buSzTx/>
                        <a:buFontTx/>
                        <a:buNone/>
                        <a:tabLst/>
                        <a:defRPr/>
                      </a:pPr>
                      <a:r>
                        <a:rPr lang="en-GB" sz="1400" dirty="0">
                          <a:effectLst/>
                        </a:rPr>
                        <a:t>London Borough of Bexley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effectLst/>
                        </a:rPr>
                        <a:t>Senior Educational Psychologist</a:t>
                      </a:r>
                    </a:p>
                  </a:txBody>
                  <a:tcPr/>
                </a:tc>
                <a:tc>
                  <a:txBody>
                    <a:bodyPr/>
                    <a:lstStyle/>
                    <a:p>
                      <a:r>
                        <a:rPr lang="en-GB" sz="1400" dirty="0"/>
                        <a:t>Ursula.Millwood@bexley.gov.uk</a:t>
                      </a:r>
                    </a:p>
                  </a:txBody>
                  <a:tcPr/>
                </a:tc>
                <a:extLst>
                  <a:ext uri="{0D108BD9-81ED-4DB2-BD59-A6C34878D82A}">
                    <a16:rowId xmlns:a16="http://schemas.microsoft.com/office/drawing/2014/main" val="10005"/>
                  </a:ext>
                </a:extLst>
              </a:tr>
              <a:tr h="611088">
                <a:tc>
                  <a:txBody>
                    <a:bodyPr/>
                    <a:lstStyle/>
                    <a:p>
                      <a:pPr fontAlgn="base"/>
                      <a:r>
                        <a:rPr lang="en-GB" sz="1400" kern="1200" dirty="0">
                          <a:solidFill>
                            <a:schemeClr val="tx1"/>
                          </a:solidFill>
                          <a:effectLst/>
                          <a:latin typeface="+mn-lt"/>
                          <a:ea typeface="+mn-ea"/>
                          <a:cs typeface="+mn-cs"/>
                        </a:rPr>
                        <a:t>Pascale </a:t>
                      </a:r>
                      <a:r>
                        <a:rPr lang="en-GB" sz="1400" kern="1200" dirty="0" err="1">
                          <a:solidFill>
                            <a:schemeClr val="tx1"/>
                          </a:solidFill>
                          <a:effectLst/>
                          <a:latin typeface="+mn-lt"/>
                          <a:ea typeface="+mn-ea"/>
                          <a:cs typeface="+mn-cs"/>
                        </a:rPr>
                        <a:t>Berthellet</a:t>
                      </a:r>
                      <a:endParaRPr lang="en-GB" sz="1400" dirty="0">
                        <a:effectLst/>
                      </a:endParaRPr>
                    </a:p>
                    <a:p>
                      <a:pPr marL="0" marR="0" indent="0" algn="l" defTabSz="914400" rtl="0" eaLnBrk="1" fontAlgn="base" latinLnBrk="0" hangingPunct="1">
                        <a:lnSpc>
                          <a:spcPct val="100000"/>
                        </a:lnSpc>
                        <a:spcBef>
                          <a:spcPts val="0"/>
                        </a:spcBef>
                        <a:spcAft>
                          <a:spcPts val="0"/>
                        </a:spcAft>
                        <a:buClrTx/>
                        <a:buSzTx/>
                        <a:buFontTx/>
                        <a:buNone/>
                        <a:tabLst/>
                        <a:defRPr/>
                      </a:pPr>
                      <a:r>
                        <a:rPr lang="en-GB" sz="1400" dirty="0">
                          <a:effectLst/>
                        </a:rPr>
                        <a:t>London Borough of Bexley</a:t>
                      </a:r>
                    </a:p>
                    <a:p>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Public Health Advisor for Children and Young People</a:t>
                      </a:r>
                      <a:endParaRPr lang="en-GB" sz="1400" b="0" dirty="0">
                        <a:effectLst/>
                      </a:endParaRPr>
                    </a:p>
                  </a:txBody>
                  <a:tcPr/>
                </a:tc>
                <a:tc>
                  <a:txBody>
                    <a:bodyPr/>
                    <a:lstStyle/>
                    <a:p>
                      <a:r>
                        <a:rPr lang="en-GB" sz="1400" dirty="0"/>
                        <a:t>Pascale.Berthellet@bexley.gov.uk</a:t>
                      </a:r>
                    </a:p>
                  </a:txBody>
                  <a:tcPr/>
                </a:tc>
                <a:extLst>
                  <a:ext uri="{0D108BD9-81ED-4DB2-BD59-A6C34878D82A}">
                    <a16:rowId xmlns:a16="http://schemas.microsoft.com/office/drawing/2014/main" val="10006"/>
                  </a:ext>
                </a:extLst>
              </a:tr>
              <a:tr h="448936">
                <a:tc>
                  <a:txBody>
                    <a:bodyPr/>
                    <a:lstStyle/>
                    <a:p>
                      <a:r>
                        <a:rPr lang="en-GB" sz="1400" b="0" dirty="0" err="1"/>
                        <a:t>Jessany</a:t>
                      </a:r>
                      <a:r>
                        <a:rPr lang="en-GB" sz="1400" b="0" dirty="0"/>
                        <a:t> Wooding</a:t>
                      </a:r>
                      <a:r>
                        <a:rPr lang="en-GB" sz="1400" b="0" baseline="0" dirty="0"/>
                        <a:t>  </a:t>
                      </a:r>
                    </a:p>
                    <a:p>
                      <a:r>
                        <a:rPr lang="en-GB" sz="1400" b="0" baseline="0" dirty="0"/>
                        <a:t>SEL CCG Bexley</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CYP Commissioning Manager </a:t>
                      </a:r>
                    </a:p>
                  </a:txBody>
                  <a:tcPr/>
                </a:tc>
                <a:tc>
                  <a:txBody>
                    <a:bodyPr/>
                    <a:lstStyle/>
                    <a:p>
                      <a:r>
                        <a:rPr lang="en-GB" sz="1400" dirty="0"/>
                        <a:t>j.wooding@nhs.net</a:t>
                      </a:r>
                    </a:p>
                  </a:txBody>
                  <a:tcPr/>
                </a:tc>
                <a:extLst>
                  <a:ext uri="{0D108BD9-81ED-4DB2-BD59-A6C34878D82A}">
                    <a16:rowId xmlns:a16="http://schemas.microsoft.com/office/drawing/2014/main" val="10007"/>
                  </a:ext>
                </a:extLst>
              </a:tr>
              <a:tr h="448936">
                <a:tc>
                  <a:txBody>
                    <a:bodyPr/>
                    <a:lstStyle/>
                    <a:p>
                      <a:r>
                        <a:rPr lang="en-GB" sz="1400" b="0" dirty="0"/>
                        <a:t>Mary Dos Santos Justo </a:t>
                      </a:r>
                    </a:p>
                    <a:p>
                      <a:r>
                        <a:rPr lang="en-GB" sz="1400" b="0" dirty="0"/>
                        <a:t>SEL CCG Bexley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Interim AD Integrated Commissioning CYP </a:t>
                      </a:r>
                    </a:p>
                  </a:txBody>
                  <a:tcPr/>
                </a:tc>
                <a:tc>
                  <a:txBody>
                    <a:bodyPr/>
                    <a:lstStyle/>
                    <a:p>
                      <a:r>
                        <a:rPr lang="en-GB" sz="1400" dirty="0"/>
                        <a:t>mary.dossantos-justo@nhs.net</a:t>
                      </a:r>
                    </a:p>
                  </a:txBody>
                  <a:tcPr/>
                </a:tc>
                <a:extLst>
                  <a:ext uri="{0D108BD9-81ED-4DB2-BD59-A6C34878D82A}">
                    <a16:rowId xmlns:a16="http://schemas.microsoft.com/office/drawing/2014/main" val="10008"/>
                  </a:ext>
                </a:extLst>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013E-79C7-4075-8FCC-C86F9042FCF3}"/>
              </a:ext>
            </a:extLst>
          </p:cNvPr>
          <p:cNvSpPr>
            <a:spLocks noGrp="1"/>
          </p:cNvSpPr>
          <p:nvPr>
            <p:ph type="ctrTitle"/>
          </p:nvPr>
        </p:nvSpPr>
        <p:spPr>
          <a:xfrm>
            <a:off x="755576" y="980728"/>
            <a:ext cx="7632848" cy="2448272"/>
          </a:xfrm>
        </p:spPr>
        <p:txBody>
          <a:bodyPr/>
          <a:lstStyle/>
          <a:p>
            <a:pPr algn="ctr"/>
            <a:r>
              <a:rPr lang="en-GB" sz="3600" dirty="0"/>
              <a:t>Early Intervention and Specialist Advice Service </a:t>
            </a:r>
          </a:p>
        </p:txBody>
      </p:sp>
      <p:sp>
        <p:nvSpPr>
          <p:cNvPr id="3" name="Subtitle 2">
            <a:extLst>
              <a:ext uri="{FF2B5EF4-FFF2-40B4-BE49-F238E27FC236}">
                <a16:creationId xmlns:a16="http://schemas.microsoft.com/office/drawing/2014/main" id="{8E5F6BD8-F83A-4BC2-A0ED-3B58E8ACB03C}"/>
              </a:ext>
            </a:extLst>
          </p:cNvPr>
          <p:cNvSpPr>
            <a:spLocks noGrp="1"/>
          </p:cNvSpPr>
          <p:nvPr>
            <p:ph type="subTitle" idx="1"/>
          </p:nvPr>
        </p:nvSpPr>
        <p:spPr>
          <a:xfrm>
            <a:off x="1187624" y="3140968"/>
            <a:ext cx="7632848" cy="1944216"/>
          </a:xfrm>
        </p:spPr>
        <p:txBody>
          <a:bodyPr>
            <a:normAutofit/>
          </a:bodyPr>
          <a:lstStyle/>
          <a:p>
            <a:r>
              <a:rPr lang="en-GB" dirty="0"/>
              <a:t>John Miller Head of Early Intervention and Specialist Advice Service (EISAS) and Principal Educational Psychologist</a:t>
            </a:r>
          </a:p>
        </p:txBody>
      </p:sp>
    </p:spTree>
    <p:extLst>
      <p:ext uri="{BB962C8B-B14F-4D97-AF65-F5344CB8AC3E}">
        <p14:creationId xmlns:p14="http://schemas.microsoft.com/office/powerpoint/2010/main" val="335500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F731-FC9B-4AF5-B826-AB0B113418FB}"/>
              </a:ext>
            </a:extLst>
          </p:cNvPr>
          <p:cNvSpPr>
            <a:spLocks noGrp="1"/>
          </p:cNvSpPr>
          <p:nvPr>
            <p:ph type="title"/>
          </p:nvPr>
        </p:nvSpPr>
        <p:spPr/>
        <p:txBody>
          <a:bodyPr/>
          <a:lstStyle/>
          <a:p>
            <a:r>
              <a:rPr lang="en-GB" dirty="0"/>
              <a:t>Overview of session</a:t>
            </a:r>
          </a:p>
        </p:txBody>
      </p:sp>
      <p:sp>
        <p:nvSpPr>
          <p:cNvPr id="3" name="Content Placeholder 2">
            <a:extLst>
              <a:ext uri="{FF2B5EF4-FFF2-40B4-BE49-F238E27FC236}">
                <a16:creationId xmlns:a16="http://schemas.microsoft.com/office/drawing/2014/main" id="{0264A41E-5F7B-45D3-9428-C42C5A093742}"/>
              </a:ext>
            </a:extLst>
          </p:cNvPr>
          <p:cNvSpPr>
            <a:spLocks noGrp="1"/>
          </p:cNvSpPr>
          <p:nvPr>
            <p:ph idx="1"/>
          </p:nvPr>
        </p:nvSpPr>
        <p:spPr/>
        <p:txBody>
          <a:bodyPr>
            <a:normAutofit fontScale="92500"/>
          </a:bodyPr>
          <a:lstStyle/>
          <a:p>
            <a:r>
              <a:rPr lang="en-GB" dirty="0"/>
              <a:t>1.	Public Health whole school and within school approaches</a:t>
            </a:r>
          </a:p>
          <a:p>
            <a:r>
              <a:rPr lang="en-GB" dirty="0"/>
              <a:t>2.	</a:t>
            </a:r>
            <a:r>
              <a:rPr lang="en-GB" dirty="0" err="1"/>
              <a:t>Kooth</a:t>
            </a:r>
            <a:endParaRPr lang="en-GB" dirty="0"/>
          </a:p>
          <a:p>
            <a:r>
              <a:rPr lang="en-GB" dirty="0"/>
              <a:t>3.	Mental Health Support Teams in schools</a:t>
            </a:r>
          </a:p>
          <a:p>
            <a:r>
              <a:rPr lang="en-GB" dirty="0"/>
              <a:t>4.	Early Intervention and Specialist Advice 	Service</a:t>
            </a:r>
          </a:p>
          <a:p>
            <a:r>
              <a:rPr lang="en-GB" dirty="0"/>
              <a:t>5.	Child and Adolescent Mental Health Team</a:t>
            </a:r>
          </a:p>
          <a:p>
            <a:r>
              <a:rPr lang="en-GB" dirty="0"/>
              <a:t>6.   Bexley Community Learning Disability Team</a:t>
            </a:r>
          </a:p>
          <a:p>
            <a:endParaRPr lang="en-GB" dirty="0"/>
          </a:p>
        </p:txBody>
      </p:sp>
    </p:spTree>
    <p:extLst>
      <p:ext uri="{BB962C8B-B14F-4D97-AF65-F5344CB8AC3E}">
        <p14:creationId xmlns:p14="http://schemas.microsoft.com/office/powerpoint/2010/main" val="52541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EIT </a:t>
            </a:r>
            <a:r>
              <a:rPr lang="en-GB" sz="4000" b="0" dirty="0"/>
              <a:t>Early Intervention Team. </a:t>
            </a:r>
          </a:p>
        </p:txBody>
      </p:sp>
      <p:sp>
        <p:nvSpPr>
          <p:cNvPr id="3" name="Content Placeholder 2"/>
          <p:cNvSpPr>
            <a:spLocks noGrp="1"/>
          </p:cNvSpPr>
          <p:nvPr>
            <p:ph idx="1"/>
          </p:nvPr>
        </p:nvSpPr>
        <p:spPr/>
        <p:txBody>
          <a:bodyPr>
            <a:normAutofit/>
          </a:bodyPr>
          <a:lstStyle/>
          <a:p>
            <a:r>
              <a:rPr lang="en-GB" sz="2800" dirty="0"/>
              <a:t>Educational Psychologists *</a:t>
            </a:r>
          </a:p>
          <a:p>
            <a:r>
              <a:rPr lang="en-GB" sz="2800" dirty="0"/>
              <a:t>Social, Emotional and Mental Health (SEMH) Support Partners*</a:t>
            </a:r>
          </a:p>
          <a:p>
            <a:r>
              <a:rPr lang="en-GB" sz="2800" dirty="0"/>
              <a:t>Early Intervention Social Worker *</a:t>
            </a:r>
          </a:p>
          <a:p>
            <a:r>
              <a:rPr lang="en-GB" sz="2800" dirty="0"/>
              <a:t>AEN/SEN Support Partner</a:t>
            </a:r>
          </a:p>
          <a:p>
            <a:r>
              <a:rPr lang="en-GB" sz="2800" dirty="0"/>
              <a:t>SEN Strategic Support Partner</a:t>
            </a:r>
          </a:p>
          <a:p>
            <a:pPr marL="0" indent="0">
              <a:buNone/>
            </a:pPr>
            <a:endParaRPr lang="en-GB" sz="2800" dirty="0"/>
          </a:p>
          <a:p>
            <a:pPr marL="0" indent="0">
              <a:buNone/>
            </a:pPr>
            <a:r>
              <a:rPr lang="en-GB" sz="2000" dirty="0"/>
              <a:t>(*= schools buy these teams in )</a:t>
            </a:r>
          </a:p>
        </p:txBody>
      </p:sp>
    </p:spTree>
    <p:extLst>
      <p:ext uri="{BB962C8B-B14F-4D97-AF65-F5344CB8AC3E}">
        <p14:creationId xmlns:p14="http://schemas.microsoft.com/office/powerpoint/2010/main" val="98319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52128"/>
          </a:xfrm>
        </p:spPr>
        <p:txBody>
          <a:bodyPr>
            <a:normAutofit/>
          </a:bodyPr>
          <a:lstStyle/>
          <a:p>
            <a:r>
              <a:rPr lang="en-GB" sz="3600" b="0" dirty="0"/>
              <a:t>Specialist Advice Teams</a:t>
            </a:r>
          </a:p>
        </p:txBody>
      </p:sp>
      <p:sp>
        <p:nvSpPr>
          <p:cNvPr id="3" name="Content Placeholder 2"/>
          <p:cNvSpPr>
            <a:spLocks noGrp="1"/>
          </p:cNvSpPr>
          <p:nvPr>
            <p:ph idx="1"/>
          </p:nvPr>
        </p:nvSpPr>
        <p:spPr/>
        <p:txBody>
          <a:bodyPr>
            <a:normAutofit lnSpcReduction="10000"/>
          </a:bodyPr>
          <a:lstStyle/>
          <a:p>
            <a:pPr marL="0" indent="0">
              <a:buNone/>
            </a:pPr>
            <a:r>
              <a:rPr lang="en-GB" dirty="0"/>
              <a:t>The service consists of staff supporting the following areas:</a:t>
            </a:r>
          </a:p>
          <a:p>
            <a:r>
              <a:rPr lang="en-GB" dirty="0"/>
              <a:t>Autism Advisory Team </a:t>
            </a:r>
          </a:p>
          <a:p>
            <a:r>
              <a:rPr lang="en-GB" dirty="0"/>
              <a:t>Bexley Early Autism Service (BEAS)</a:t>
            </a:r>
          </a:p>
          <a:p>
            <a:r>
              <a:rPr lang="en-GB" dirty="0"/>
              <a:t>Hearing Impairment (HI)</a:t>
            </a:r>
          </a:p>
          <a:p>
            <a:r>
              <a:rPr lang="en-GB" dirty="0"/>
              <a:t>Visual Impairment (VI)</a:t>
            </a:r>
          </a:p>
          <a:p>
            <a:r>
              <a:rPr lang="en-GB" dirty="0"/>
              <a:t>Speech and Language</a:t>
            </a:r>
            <a:endParaRPr lang="en-GB" sz="2400" dirty="0"/>
          </a:p>
          <a:p>
            <a:r>
              <a:rPr lang="en-GB" dirty="0"/>
              <a:t>Portage home visiting </a:t>
            </a:r>
          </a:p>
        </p:txBody>
      </p:sp>
    </p:spTree>
    <p:extLst>
      <p:ext uri="{BB962C8B-B14F-4D97-AF65-F5344CB8AC3E}">
        <p14:creationId xmlns:p14="http://schemas.microsoft.com/office/powerpoint/2010/main" val="14035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1F06-23C3-46A2-A685-44944E317B64}"/>
              </a:ext>
            </a:extLst>
          </p:cNvPr>
          <p:cNvSpPr>
            <a:spLocks noGrp="1"/>
          </p:cNvSpPr>
          <p:nvPr>
            <p:ph type="title"/>
          </p:nvPr>
        </p:nvSpPr>
        <p:spPr>
          <a:xfrm>
            <a:off x="457200" y="548680"/>
            <a:ext cx="8229600" cy="792088"/>
          </a:xfrm>
        </p:spPr>
        <p:txBody>
          <a:bodyPr>
            <a:normAutofit/>
          </a:bodyPr>
          <a:lstStyle/>
          <a:p>
            <a:r>
              <a:rPr lang="en-GB" dirty="0"/>
              <a:t>Wellbeing work that  EPs do:</a:t>
            </a:r>
          </a:p>
        </p:txBody>
      </p:sp>
      <p:sp>
        <p:nvSpPr>
          <p:cNvPr id="3" name="Content Placeholder 2">
            <a:extLst>
              <a:ext uri="{FF2B5EF4-FFF2-40B4-BE49-F238E27FC236}">
                <a16:creationId xmlns:a16="http://schemas.microsoft.com/office/drawing/2014/main" id="{5154AE44-E71D-4DB2-AEE0-F9D563E54181}"/>
              </a:ext>
            </a:extLst>
          </p:cNvPr>
          <p:cNvSpPr>
            <a:spLocks noGrp="1"/>
          </p:cNvSpPr>
          <p:nvPr>
            <p:ph idx="1"/>
          </p:nvPr>
        </p:nvSpPr>
        <p:spPr/>
        <p:txBody>
          <a:bodyPr>
            <a:normAutofit fontScale="77500" lnSpcReduction="20000"/>
          </a:bodyPr>
          <a:lstStyle/>
          <a:p>
            <a:r>
              <a:rPr lang="en-GB" dirty="0"/>
              <a:t>Work with children to assess their levels of anger, self esteem, anxiety, low mood and resiliency. </a:t>
            </a:r>
          </a:p>
          <a:p>
            <a:r>
              <a:rPr lang="en-GB" dirty="0"/>
              <a:t>Finding out from children what they think.</a:t>
            </a:r>
          </a:p>
          <a:p>
            <a:r>
              <a:rPr lang="en-GB" dirty="0"/>
              <a:t>Observations in school.</a:t>
            </a:r>
          </a:p>
          <a:p>
            <a:r>
              <a:rPr lang="en-GB" dirty="0"/>
              <a:t>Advice to school and parents and reviews of progress. </a:t>
            </a:r>
          </a:p>
          <a:p>
            <a:r>
              <a:rPr lang="en-GB" dirty="0"/>
              <a:t>resiliency programmes  with pupils and training staff. </a:t>
            </a:r>
          </a:p>
          <a:p>
            <a:r>
              <a:rPr lang="en-GB" dirty="0"/>
              <a:t>Therapeutic Play - training and supervision of teaching assistants</a:t>
            </a:r>
          </a:p>
          <a:p>
            <a:r>
              <a:rPr lang="en-GB" dirty="0"/>
              <a:t>Video Interactive Guidance</a:t>
            </a:r>
          </a:p>
          <a:p>
            <a:r>
              <a:rPr lang="en-GB" dirty="0"/>
              <a:t>Therapeutic interventions</a:t>
            </a:r>
          </a:p>
          <a:p>
            <a:r>
              <a:rPr lang="en-GB" dirty="0"/>
              <a:t>training to schools re pupil and staff strategies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21616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8AF0-A1C8-4B4C-AAA4-53145378442A}"/>
              </a:ext>
            </a:extLst>
          </p:cNvPr>
          <p:cNvSpPr>
            <a:spLocks noGrp="1"/>
          </p:cNvSpPr>
          <p:nvPr>
            <p:ph type="title"/>
          </p:nvPr>
        </p:nvSpPr>
        <p:spPr/>
        <p:txBody>
          <a:bodyPr/>
          <a:lstStyle/>
          <a:p>
            <a:r>
              <a:rPr lang="en-GB" dirty="0" err="1"/>
              <a:t>Semh</a:t>
            </a:r>
            <a:r>
              <a:rPr lang="en-GB" dirty="0"/>
              <a:t> support partners</a:t>
            </a:r>
          </a:p>
        </p:txBody>
      </p:sp>
      <p:sp>
        <p:nvSpPr>
          <p:cNvPr id="3" name="Content Placeholder 2">
            <a:extLst>
              <a:ext uri="{FF2B5EF4-FFF2-40B4-BE49-F238E27FC236}">
                <a16:creationId xmlns:a16="http://schemas.microsoft.com/office/drawing/2014/main" id="{8151DC15-CB1F-4386-90A2-6D3684D50DEF}"/>
              </a:ext>
            </a:extLst>
          </p:cNvPr>
          <p:cNvSpPr>
            <a:spLocks noGrp="1"/>
          </p:cNvSpPr>
          <p:nvPr>
            <p:ph idx="1"/>
          </p:nvPr>
        </p:nvSpPr>
        <p:spPr/>
        <p:txBody>
          <a:bodyPr>
            <a:normAutofit fontScale="92500" lnSpcReduction="10000"/>
          </a:bodyPr>
          <a:lstStyle/>
          <a:p>
            <a:r>
              <a:rPr lang="en-GB" dirty="0"/>
              <a:t>Mild, moderate and sometimes severe needs</a:t>
            </a:r>
          </a:p>
          <a:p>
            <a:r>
              <a:rPr lang="en-GB" dirty="0"/>
              <a:t>Individual work with pupils, parents </a:t>
            </a:r>
            <a:r>
              <a:rPr lang="en-GB" u="sng" dirty="0"/>
              <a:t>over time</a:t>
            </a:r>
          </a:p>
          <a:p>
            <a:r>
              <a:rPr lang="en-GB" dirty="0"/>
              <a:t>Behaviour management advice to teacher and TAs and parents. </a:t>
            </a:r>
          </a:p>
          <a:p>
            <a:r>
              <a:rPr lang="en-GB" dirty="0"/>
              <a:t>Social skills groups</a:t>
            </a:r>
          </a:p>
          <a:p>
            <a:r>
              <a:rPr lang="en-GB" dirty="0"/>
              <a:t>Training school staff on social, emotional or mental health skills </a:t>
            </a:r>
          </a:p>
          <a:p>
            <a:r>
              <a:rPr lang="en-GB" dirty="0"/>
              <a:t>Time bought in by schools so not all schools have SEMH partner input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78299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DACA-E0D9-4ED7-A150-804DA8D4E358}"/>
              </a:ext>
            </a:extLst>
          </p:cNvPr>
          <p:cNvSpPr>
            <a:spLocks noGrp="1"/>
          </p:cNvSpPr>
          <p:nvPr>
            <p:ph type="title"/>
          </p:nvPr>
        </p:nvSpPr>
        <p:spPr/>
        <p:txBody>
          <a:bodyPr>
            <a:normAutofit fontScale="90000"/>
          </a:bodyPr>
          <a:lstStyle/>
          <a:p>
            <a:r>
              <a:rPr lang="en-GB" dirty="0"/>
              <a:t>Early Intervention Social Worker </a:t>
            </a:r>
          </a:p>
        </p:txBody>
      </p:sp>
      <p:sp>
        <p:nvSpPr>
          <p:cNvPr id="3" name="Content Placeholder 2">
            <a:extLst>
              <a:ext uri="{FF2B5EF4-FFF2-40B4-BE49-F238E27FC236}">
                <a16:creationId xmlns:a16="http://schemas.microsoft.com/office/drawing/2014/main" id="{FDD9F311-7929-41DF-81EF-CA33D6748037}"/>
              </a:ext>
            </a:extLst>
          </p:cNvPr>
          <p:cNvSpPr>
            <a:spLocks noGrp="1"/>
          </p:cNvSpPr>
          <p:nvPr>
            <p:ph idx="1"/>
          </p:nvPr>
        </p:nvSpPr>
        <p:spPr/>
        <p:txBody>
          <a:bodyPr/>
          <a:lstStyle/>
          <a:p>
            <a:r>
              <a:rPr lang="en-GB" dirty="0"/>
              <a:t>Focus on family issues but not at Child in Need level or higher. </a:t>
            </a:r>
          </a:p>
          <a:p>
            <a:r>
              <a:rPr lang="en-GB" dirty="0"/>
              <a:t>Direct work with parents</a:t>
            </a:r>
          </a:p>
          <a:p>
            <a:r>
              <a:rPr lang="en-GB" dirty="0"/>
              <a:t>Liaising between parents and schools</a:t>
            </a:r>
          </a:p>
          <a:p>
            <a:r>
              <a:rPr lang="en-GB" dirty="0"/>
              <a:t>Time purchased by schools, so not in every school</a:t>
            </a:r>
          </a:p>
          <a:p>
            <a:endParaRPr lang="en-GB" dirty="0"/>
          </a:p>
          <a:p>
            <a:endParaRPr lang="en-GB" dirty="0"/>
          </a:p>
        </p:txBody>
      </p:sp>
    </p:spTree>
    <p:extLst>
      <p:ext uri="{BB962C8B-B14F-4D97-AF65-F5344CB8AC3E}">
        <p14:creationId xmlns:p14="http://schemas.microsoft.com/office/powerpoint/2010/main" val="404255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5141-5EBA-4A94-A919-2F31ABAA7942}"/>
              </a:ext>
            </a:extLst>
          </p:cNvPr>
          <p:cNvSpPr>
            <a:spLocks noGrp="1"/>
          </p:cNvSpPr>
          <p:nvPr>
            <p:ph type="title"/>
          </p:nvPr>
        </p:nvSpPr>
        <p:spPr/>
        <p:txBody>
          <a:bodyPr>
            <a:normAutofit fontScale="90000"/>
          </a:bodyPr>
          <a:lstStyle/>
          <a:p>
            <a:r>
              <a:rPr lang="en-GB" dirty="0"/>
              <a:t>ASD Advisory Teams – wellbeing activities</a:t>
            </a:r>
            <a:br>
              <a:rPr lang="en-GB" dirty="0"/>
            </a:br>
            <a:endParaRPr lang="en-GB" dirty="0"/>
          </a:p>
        </p:txBody>
      </p:sp>
      <p:sp>
        <p:nvSpPr>
          <p:cNvPr id="3" name="Content Placeholder 2">
            <a:extLst>
              <a:ext uri="{FF2B5EF4-FFF2-40B4-BE49-F238E27FC236}">
                <a16:creationId xmlns:a16="http://schemas.microsoft.com/office/drawing/2014/main" id="{3B9D4C4D-3C37-45B4-B891-1BD944BE9BAF}"/>
              </a:ext>
            </a:extLst>
          </p:cNvPr>
          <p:cNvSpPr>
            <a:spLocks noGrp="1"/>
          </p:cNvSpPr>
          <p:nvPr>
            <p:ph idx="1"/>
          </p:nvPr>
        </p:nvSpPr>
        <p:spPr>
          <a:xfrm>
            <a:off x="683568" y="2132856"/>
            <a:ext cx="8229600" cy="4281339"/>
          </a:xfrm>
        </p:spPr>
        <p:txBody>
          <a:bodyPr>
            <a:normAutofit fontScale="77500" lnSpcReduction="20000"/>
          </a:bodyPr>
          <a:lstStyle/>
          <a:p>
            <a:pPr marL="0" indent="0">
              <a:buNone/>
            </a:pPr>
            <a:r>
              <a:rPr lang="en-GB" dirty="0"/>
              <a:t>School aged advisory team:  </a:t>
            </a:r>
          </a:p>
          <a:p>
            <a:r>
              <a:rPr lang="en-GB" dirty="0"/>
              <a:t>121 work with </a:t>
            </a:r>
            <a:r>
              <a:rPr lang="en-GB" dirty="0" err="1"/>
              <a:t>asd</a:t>
            </a:r>
            <a:r>
              <a:rPr lang="en-GB" dirty="0"/>
              <a:t> pupils re understanding diagnosis, preventing placement  breakdown, reducing risk of exclusions. </a:t>
            </a:r>
          </a:p>
          <a:p>
            <a:r>
              <a:rPr lang="en-GB" dirty="0"/>
              <a:t>Primary secondary transition support – 121s for all pupils where concerns re transition, attending transition planning meetings, 121s overtime to help child develop coping skills</a:t>
            </a:r>
          </a:p>
          <a:p>
            <a:r>
              <a:rPr lang="en-GB" dirty="0"/>
              <a:t>Parenting programmes – Living with Autism, Teen Life.</a:t>
            </a:r>
          </a:p>
          <a:p>
            <a:pPr marL="0" indent="0">
              <a:buNone/>
            </a:pPr>
            <a:r>
              <a:rPr lang="en-GB" dirty="0"/>
              <a:t>Bexley Early Years Autism Service:</a:t>
            </a:r>
          </a:p>
          <a:p>
            <a:r>
              <a:rPr lang="en-GB" dirty="0"/>
              <a:t>Supporting preschool children prior to transferring into Reception class. </a:t>
            </a:r>
          </a:p>
          <a:p>
            <a:endParaRPr lang="en-GB" dirty="0"/>
          </a:p>
        </p:txBody>
      </p:sp>
    </p:spTree>
    <p:extLst>
      <p:ext uri="{BB962C8B-B14F-4D97-AF65-F5344CB8AC3E}">
        <p14:creationId xmlns:p14="http://schemas.microsoft.com/office/powerpoint/2010/main" val="118808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9E7C7-2F35-40EF-B96C-077C4C1B592F}"/>
              </a:ext>
            </a:extLst>
          </p:cNvPr>
          <p:cNvPicPr>
            <a:picLocks noChangeAspect="1"/>
          </p:cNvPicPr>
          <p:nvPr/>
        </p:nvPicPr>
        <p:blipFill>
          <a:blip r:embed="rId3"/>
          <a:stretch>
            <a:fillRect/>
          </a:stretch>
        </p:blipFill>
        <p:spPr>
          <a:xfrm>
            <a:off x="1115616" y="362978"/>
            <a:ext cx="6696745" cy="6470745"/>
          </a:xfrm>
          <a:prstGeom prst="rect">
            <a:avLst/>
          </a:prstGeom>
        </p:spPr>
      </p:pic>
      <p:sp>
        <p:nvSpPr>
          <p:cNvPr id="2" name="TextBox 1">
            <a:extLst>
              <a:ext uri="{FF2B5EF4-FFF2-40B4-BE49-F238E27FC236}">
                <a16:creationId xmlns:a16="http://schemas.microsoft.com/office/drawing/2014/main" id="{61BB0FF3-8820-4020-918E-37C741D95555}"/>
              </a:ext>
            </a:extLst>
          </p:cNvPr>
          <p:cNvSpPr txBox="1"/>
          <p:nvPr/>
        </p:nvSpPr>
        <p:spPr>
          <a:xfrm>
            <a:off x="7092280" y="404664"/>
            <a:ext cx="2051720" cy="1569660"/>
          </a:xfrm>
          <a:prstGeom prst="rect">
            <a:avLst/>
          </a:prstGeom>
          <a:noFill/>
        </p:spPr>
        <p:txBody>
          <a:bodyPr wrap="square" rtlCol="0">
            <a:spAutoFit/>
          </a:bodyPr>
          <a:lstStyle/>
          <a:p>
            <a:r>
              <a:rPr lang="en-GB" sz="2400" b="1" dirty="0"/>
              <a:t>Whole school approach to mental health and wellbeing</a:t>
            </a:r>
          </a:p>
        </p:txBody>
      </p:sp>
    </p:spTree>
    <p:extLst>
      <p:ext uri="{BB962C8B-B14F-4D97-AF65-F5344CB8AC3E}">
        <p14:creationId xmlns:p14="http://schemas.microsoft.com/office/powerpoint/2010/main" val="244082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9F00-E1C4-4A86-8EC2-B62485E4018C}"/>
              </a:ext>
            </a:extLst>
          </p:cNvPr>
          <p:cNvSpPr>
            <a:spLocks noGrp="1"/>
          </p:cNvSpPr>
          <p:nvPr>
            <p:ph type="title"/>
          </p:nvPr>
        </p:nvSpPr>
        <p:spPr/>
        <p:txBody>
          <a:bodyPr>
            <a:normAutofit fontScale="90000"/>
          </a:bodyPr>
          <a:lstStyle/>
          <a:p>
            <a:r>
              <a:rPr lang="en-GB" b="0" dirty="0"/>
              <a:t>Bexley Public Health Advisor for Children and Young People </a:t>
            </a:r>
            <a:br>
              <a:rPr lang="en-GB" b="0" dirty="0"/>
            </a:br>
            <a:endParaRPr lang="en-GB" dirty="0"/>
          </a:p>
        </p:txBody>
      </p:sp>
      <p:sp>
        <p:nvSpPr>
          <p:cNvPr id="3" name="Content Placeholder 2">
            <a:extLst>
              <a:ext uri="{FF2B5EF4-FFF2-40B4-BE49-F238E27FC236}">
                <a16:creationId xmlns:a16="http://schemas.microsoft.com/office/drawing/2014/main" id="{2FD11F89-2A3D-4A53-928B-9340C0778816}"/>
              </a:ext>
            </a:extLst>
          </p:cNvPr>
          <p:cNvSpPr>
            <a:spLocks noGrp="1"/>
          </p:cNvSpPr>
          <p:nvPr>
            <p:ph idx="1"/>
          </p:nvPr>
        </p:nvSpPr>
        <p:spPr/>
        <p:txBody>
          <a:bodyPr>
            <a:normAutofit fontScale="55000" lnSpcReduction="20000"/>
          </a:bodyPr>
          <a:lstStyle/>
          <a:p>
            <a:endParaRPr lang="en-GB" b="1" dirty="0"/>
          </a:p>
          <a:p>
            <a:pPr marL="0" indent="0">
              <a:buNone/>
            </a:pPr>
            <a:r>
              <a:rPr lang="en-GB" sz="4400" b="1" dirty="0"/>
              <a:t>Pascale Berthellet</a:t>
            </a:r>
          </a:p>
          <a:p>
            <a:pPr marL="0" indent="0">
              <a:buNone/>
            </a:pPr>
            <a:endParaRPr lang="en-GB" b="1" dirty="0"/>
          </a:p>
          <a:p>
            <a:pPr marL="0" indent="0">
              <a:buNone/>
            </a:pPr>
            <a:r>
              <a:rPr lang="en-GB" b="1" dirty="0"/>
              <a:t>supporting the whole school community to promote positive mental health &amp; build resilience</a:t>
            </a:r>
            <a:br>
              <a:rPr lang="en-GB" b="1" dirty="0"/>
            </a:br>
            <a:endParaRPr lang="en-GB" b="1" dirty="0"/>
          </a:p>
          <a:p>
            <a:r>
              <a:rPr lang="en-GB" b="1" dirty="0"/>
              <a:t>Curriculum teaching </a:t>
            </a:r>
            <a:r>
              <a:rPr lang="en-GB" dirty="0"/>
              <a:t>- Teaching about mental health during PSHE</a:t>
            </a:r>
          </a:p>
          <a:p>
            <a:r>
              <a:rPr lang="en-GB" dirty="0"/>
              <a:t>lessons and assemblies</a:t>
            </a:r>
          </a:p>
          <a:p>
            <a:r>
              <a:rPr lang="en-GB" b="1" dirty="0"/>
              <a:t>Enabling student voice </a:t>
            </a:r>
            <a:r>
              <a:rPr lang="en-GB" dirty="0"/>
              <a:t>to influence decision In primary and secondary schools children &amp; young people are trained to become wellbeing champions/ambassadors to drive the wellbeing agenda and lead on specific campaigns</a:t>
            </a:r>
          </a:p>
          <a:p>
            <a:r>
              <a:rPr lang="en-GB" b="1" dirty="0"/>
              <a:t>Staff development </a:t>
            </a:r>
            <a:r>
              <a:rPr lang="en-GB" dirty="0"/>
              <a:t>– Workshops; 2 day course; ad hoc training</a:t>
            </a:r>
          </a:p>
          <a:p>
            <a:r>
              <a:rPr lang="en-GB" b="1" dirty="0"/>
              <a:t>Working with parents and carers </a:t>
            </a:r>
            <a:r>
              <a:rPr lang="en-GB" dirty="0"/>
              <a:t>Achieved through the delivery of workshops on Parents/carers own wellbeing Children and young people’s emotional health and wellbeing. Giving parents strategies to support their children</a:t>
            </a:r>
          </a:p>
          <a:p>
            <a:endParaRPr lang="en-GB" dirty="0"/>
          </a:p>
        </p:txBody>
      </p:sp>
    </p:spTree>
    <p:extLst>
      <p:ext uri="{BB962C8B-B14F-4D97-AF65-F5344CB8AC3E}">
        <p14:creationId xmlns:p14="http://schemas.microsoft.com/office/powerpoint/2010/main" val="6477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Mental Health Support Teams in Schools - Bexley</a:t>
            </a:r>
          </a:p>
        </p:txBody>
      </p:sp>
      <p:sp>
        <p:nvSpPr>
          <p:cNvPr id="3" name="Subtitle 2"/>
          <p:cNvSpPr>
            <a:spLocks noGrp="1"/>
          </p:cNvSpPr>
          <p:nvPr>
            <p:ph type="subTitle" idx="1"/>
          </p:nvPr>
        </p:nvSpPr>
        <p:spPr/>
        <p:txBody>
          <a:bodyPr>
            <a:normAutofit fontScale="77500" lnSpcReduction="20000"/>
          </a:bodyPr>
          <a:lstStyle/>
          <a:p>
            <a:endParaRPr lang="en-GB" b="1" i="0" dirty="0">
              <a:solidFill>
                <a:srgbClr val="323130"/>
              </a:solidFill>
              <a:effectLst/>
              <a:latin typeface="Segoe UI" panose="020B0502040204020203" pitchFamily="34" charset="0"/>
            </a:endParaRPr>
          </a:p>
          <a:p>
            <a:r>
              <a:rPr lang="en-GB" dirty="0">
                <a:solidFill>
                  <a:srgbClr val="00B0F0"/>
                </a:solidFill>
                <a:latin typeface="Segoe UI" panose="020B0502040204020203" pitchFamily="34" charset="0"/>
              </a:rPr>
              <a:t>Bexley Voice </a:t>
            </a:r>
            <a:r>
              <a:rPr lang="en-GB" i="0" dirty="0">
                <a:solidFill>
                  <a:srgbClr val="00B0F0"/>
                </a:solidFill>
                <a:effectLst/>
                <a:latin typeface="Segoe UI" panose="020B0502040204020203" pitchFamily="34" charset="0"/>
              </a:rPr>
              <a:t>SEND Mental Health Focus Day </a:t>
            </a:r>
          </a:p>
          <a:p>
            <a:endParaRPr lang="en-GB" i="0" dirty="0">
              <a:solidFill>
                <a:srgbClr val="00B0F0"/>
              </a:solidFill>
              <a:effectLst/>
              <a:latin typeface="Segoe UI" panose="020B0502040204020203" pitchFamily="34" charset="0"/>
            </a:endParaRPr>
          </a:p>
          <a:p>
            <a:r>
              <a:rPr lang="en-GB" i="0" dirty="0">
                <a:solidFill>
                  <a:srgbClr val="00B0F0"/>
                </a:solidFill>
                <a:effectLst/>
                <a:latin typeface="Segoe UI" panose="020B0502040204020203" pitchFamily="34" charset="0"/>
              </a:rPr>
              <a:t>12th October 2021</a:t>
            </a:r>
            <a:endParaRPr lang="en-GB" dirty="0">
              <a:solidFill>
                <a:srgbClr val="00B0F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768408" y="115986"/>
            <a:ext cx="1524000" cy="81089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17903"/>
            <a:ext cx="204787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252" y="103029"/>
            <a:ext cx="2220491" cy="85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4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Bexley CAMHS </a:t>
            </a:r>
          </a:p>
        </p:txBody>
      </p:sp>
      <p:sp>
        <p:nvSpPr>
          <p:cNvPr id="3" name="Content Placeholder 2"/>
          <p:cNvSpPr>
            <a:spLocks noGrp="1"/>
          </p:cNvSpPr>
          <p:nvPr>
            <p:ph idx="1"/>
          </p:nvPr>
        </p:nvSpPr>
        <p:spPr/>
        <p:txBody>
          <a:bodyPr/>
          <a:lstStyle/>
          <a:p>
            <a:r>
              <a:rPr lang="en-GB" dirty="0"/>
              <a:t>Overview of teams/structure locally</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683568" y="2348880"/>
          <a:ext cx="756084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6355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Key Principles of MHST   </a:t>
            </a:r>
          </a:p>
        </p:txBody>
      </p:sp>
      <p:sp>
        <p:nvSpPr>
          <p:cNvPr id="3" name="Content Placeholder 2"/>
          <p:cNvSpPr>
            <a:spLocks noGrp="1"/>
          </p:cNvSpPr>
          <p:nvPr>
            <p:ph idx="1"/>
          </p:nvPr>
        </p:nvSpPr>
        <p:spPr>
          <a:xfrm>
            <a:off x="467544" y="1857972"/>
            <a:ext cx="8229600" cy="4525963"/>
          </a:xfrm>
        </p:spPr>
        <p:txBody>
          <a:bodyPr>
            <a:normAutofit fontScale="85000" lnSpcReduction="20000"/>
          </a:bodyPr>
          <a:lstStyle/>
          <a:p>
            <a:pPr lvl="0"/>
            <a:r>
              <a:rPr lang="en-GB" dirty="0"/>
              <a:t>Involving young people, schools and families in shaping the support they receive</a:t>
            </a:r>
          </a:p>
          <a:p>
            <a:pPr lvl="0"/>
            <a:r>
              <a:rPr lang="en-GB" dirty="0"/>
              <a:t>Improving the links between education and mental health services and working in partnership</a:t>
            </a:r>
          </a:p>
          <a:p>
            <a:pPr lvl="0"/>
            <a:r>
              <a:rPr lang="en-GB" dirty="0"/>
              <a:t>Enabling equal access for all young people</a:t>
            </a:r>
          </a:p>
          <a:p>
            <a:pPr lvl="0"/>
            <a:r>
              <a:rPr lang="en-GB" dirty="0"/>
              <a:t>Supporting young people and families at times of transition</a:t>
            </a:r>
          </a:p>
          <a:p>
            <a:pPr lvl="0"/>
            <a:r>
              <a:rPr lang="en-GB" dirty="0"/>
              <a:t>Evaluating effectiveness to inform practice and future development</a:t>
            </a:r>
          </a:p>
          <a:p>
            <a:r>
              <a:rPr lang="en-GB" dirty="0"/>
              <a:t>Supporting a whole school approach to Mental Health and Wellbeing </a:t>
            </a:r>
          </a:p>
          <a:p>
            <a:pPr marL="457200" lvl="1" indent="0">
              <a:buNone/>
            </a:pPr>
            <a:endParaRPr lang="en-GB" dirty="0"/>
          </a:p>
          <a:p>
            <a:pPr marL="0" lvl="0" indent="0">
              <a:buNone/>
            </a:pPr>
            <a:endParaRPr lang="en-GB" dirty="0"/>
          </a:p>
          <a:p>
            <a:pPr marL="0" lvl="0" indent="0">
              <a:buNone/>
            </a:pPr>
            <a:endParaRPr lang="en-GB" dirty="0"/>
          </a:p>
          <a:p>
            <a:pPr marL="0" lvl="0" indent="0">
              <a:buNone/>
            </a:pPr>
            <a:endParaRPr lang="en-GB" dirty="0"/>
          </a:p>
          <a:p>
            <a:pPr marL="457200" lvl="1" indent="0">
              <a:buNone/>
            </a:pPr>
            <a:endParaRPr lang="en-GB" dirty="0"/>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97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4866123" y="1186433"/>
            <a:ext cx="1512168"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Jayne Maynard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Team Admin</a:t>
            </a:r>
          </a:p>
        </p:txBody>
      </p:sp>
      <p:sp>
        <p:nvSpPr>
          <p:cNvPr id="75" name="TextBox 74"/>
          <p:cNvSpPr txBox="1"/>
          <p:nvPr/>
        </p:nvSpPr>
        <p:spPr>
          <a:xfrm>
            <a:off x="678476" y="4293096"/>
            <a:ext cx="7988129"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Educational Mental Health Practitioners (EMHP)</a:t>
            </a:r>
          </a:p>
        </p:txBody>
      </p:sp>
      <p:sp>
        <p:nvSpPr>
          <p:cNvPr id="76" name="TextBox 75"/>
          <p:cNvSpPr txBox="1"/>
          <p:nvPr/>
        </p:nvSpPr>
        <p:spPr>
          <a:xfrm>
            <a:off x="7134626" y="4940858"/>
            <a:ext cx="1658564"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VACANT</a:t>
            </a:r>
          </a:p>
        </p:txBody>
      </p:sp>
      <p:sp>
        <p:nvSpPr>
          <p:cNvPr id="77" name="TextBox 76"/>
          <p:cNvSpPr txBox="1"/>
          <p:nvPr/>
        </p:nvSpPr>
        <p:spPr>
          <a:xfrm>
            <a:off x="5397133" y="4940857"/>
            <a:ext cx="1512168"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Calibri"/>
                <a:ea typeface="+mn-ea"/>
                <a:cs typeface="+mn-cs"/>
              </a:rPr>
              <a:t>Carine</a:t>
            </a:r>
            <a:r>
              <a:rPr kumimoji="0" lang="en-GB" sz="1400" b="0" i="0" u="none" strike="noStrike" kern="1200" cap="none" spc="0" normalizeH="0" baseline="0" noProof="0" dirty="0">
                <a:ln>
                  <a:noFill/>
                </a:ln>
                <a:solidFill>
                  <a:prstClr val="white"/>
                </a:solidFill>
                <a:effectLst/>
                <a:uLnTx/>
                <a:uFillTx/>
                <a:latin typeface="Calibri"/>
                <a:ea typeface="+mn-ea"/>
                <a:cs typeface="+mn-cs"/>
              </a:rPr>
              <a:t> Samba</a:t>
            </a:r>
          </a:p>
        </p:txBody>
      </p:sp>
      <p:sp>
        <p:nvSpPr>
          <p:cNvPr id="78" name="TextBox 77"/>
          <p:cNvSpPr txBox="1"/>
          <p:nvPr/>
        </p:nvSpPr>
        <p:spPr>
          <a:xfrm>
            <a:off x="2339752" y="4940858"/>
            <a:ext cx="1512168"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Jade West</a:t>
            </a:r>
          </a:p>
        </p:txBody>
      </p:sp>
      <p:sp>
        <p:nvSpPr>
          <p:cNvPr id="79" name="TextBox 78"/>
          <p:cNvSpPr txBox="1"/>
          <p:nvPr/>
        </p:nvSpPr>
        <p:spPr>
          <a:xfrm>
            <a:off x="613939" y="4928214"/>
            <a:ext cx="1512168"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Katie </a:t>
            </a:r>
            <a:r>
              <a:rPr kumimoji="0" lang="en-GB" sz="1400" b="0" i="0" u="none" strike="noStrike" kern="1200" cap="none" spc="0" normalizeH="0" baseline="0" noProof="0" dirty="0" err="1">
                <a:ln>
                  <a:noFill/>
                </a:ln>
                <a:solidFill>
                  <a:prstClr val="white"/>
                </a:solidFill>
                <a:effectLst/>
                <a:uLnTx/>
                <a:uFillTx/>
                <a:latin typeface="Calibri"/>
                <a:ea typeface="+mn-ea"/>
                <a:cs typeface="+mn-cs"/>
              </a:rPr>
              <a:t>Debonis</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TextBox 79"/>
          <p:cNvSpPr txBox="1"/>
          <p:nvPr/>
        </p:nvSpPr>
        <p:spPr>
          <a:xfrm>
            <a:off x="7157817" y="5485201"/>
            <a:ext cx="1512168"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Calibri"/>
                <a:ea typeface="+mn-ea"/>
                <a:cs typeface="+mn-cs"/>
              </a:rPr>
              <a:t>Anusha</a:t>
            </a:r>
            <a:r>
              <a:rPr kumimoji="0" lang="en-GB" sz="1400" b="0" i="0" u="none" strike="noStrike" kern="1200" cap="none" spc="0" normalizeH="0" baseline="0" noProof="0" dirty="0">
                <a:ln>
                  <a:noFill/>
                </a:ln>
                <a:solidFill>
                  <a:prstClr val="white"/>
                </a:solidFill>
                <a:effectLst/>
                <a:uLnTx/>
                <a:uFillTx/>
                <a:latin typeface="Calibri"/>
                <a:ea typeface="+mn-ea"/>
                <a:cs typeface="+mn-cs"/>
              </a:rPr>
              <a:t> Pau</a:t>
            </a:r>
          </a:p>
        </p:txBody>
      </p:sp>
      <p:sp>
        <p:nvSpPr>
          <p:cNvPr id="81" name="TextBox 80"/>
          <p:cNvSpPr txBox="1"/>
          <p:nvPr/>
        </p:nvSpPr>
        <p:spPr>
          <a:xfrm>
            <a:off x="5397133" y="5515638"/>
            <a:ext cx="1512168"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Calibri"/>
                <a:ea typeface="+mn-ea"/>
                <a:cs typeface="+mn-cs"/>
              </a:rPr>
              <a:t>Vertrice</a:t>
            </a:r>
            <a:r>
              <a:rPr kumimoji="0" lang="en-GB" sz="1400" b="0" i="0" u="none" strike="noStrike" kern="1200" cap="none" spc="0" normalizeH="0" baseline="0" noProof="0" dirty="0">
                <a:ln>
                  <a:noFill/>
                </a:ln>
                <a:solidFill>
                  <a:prstClr val="white"/>
                </a:solidFill>
                <a:effectLst/>
                <a:uLnTx/>
                <a:uFillTx/>
                <a:latin typeface="Calibri"/>
                <a:ea typeface="+mn-ea"/>
                <a:cs typeface="+mn-cs"/>
              </a:rPr>
              <a:t> Baillie</a:t>
            </a:r>
          </a:p>
        </p:txBody>
      </p:sp>
      <p:sp>
        <p:nvSpPr>
          <p:cNvPr id="82" name="TextBox 81"/>
          <p:cNvSpPr txBox="1"/>
          <p:nvPr/>
        </p:nvSpPr>
        <p:spPr>
          <a:xfrm>
            <a:off x="2339752" y="5515638"/>
            <a:ext cx="1512168"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Comfort </a:t>
            </a:r>
            <a:r>
              <a:rPr kumimoji="0" lang="en-GB" sz="1400" b="0" i="0" u="none" strike="noStrike" kern="1200" cap="none" spc="0" normalizeH="0" baseline="0" noProof="0" dirty="0" err="1">
                <a:ln>
                  <a:noFill/>
                </a:ln>
                <a:solidFill>
                  <a:prstClr val="white"/>
                </a:solidFill>
                <a:effectLst/>
                <a:uLnTx/>
                <a:uFillTx/>
                <a:latin typeface="Calibri"/>
                <a:ea typeface="+mn-ea"/>
                <a:cs typeface="+mn-cs"/>
              </a:rPr>
              <a:t>Anwuzia</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TextBox 82"/>
          <p:cNvSpPr txBox="1"/>
          <p:nvPr/>
        </p:nvSpPr>
        <p:spPr>
          <a:xfrm>
            <a:off x="594028" y="5513672"/>
            <a:ext cx="1512168" cy="307777"/>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Calibri"/>
                <a:ea typeface="+mn-ea"/>
                <a:cs typeface="+mn-cs"/>
              </a:rPr>
              <a:t>Bengi</a:t>
            </a:r>
            <a:r>
              <a:rPr kumimoji="0" lang="en-GB" sz="1400" b="0" i="0" u="none" strike="noStrike" kern="1200" cap="none" spc="0" normalizeH="0" baseline="0" noProof="0" dirty="0">
                <a:ln>
                  <a:noFill/>
                </a:ln>
                <a:solidFill>
                  <a:prstClr val="white"/>
                </a:solidFill>
                <a:effectLst/>
                <a:uLnTx/>
                <a:uFillTx/>
                <a:latin typeface="Calibri"/>
                <a:ea typeface="+mn-ea"/>
                <a:cs typeface="+mn-cs"/>
              </a:rPr>
              <a:t> </a:t>
            </a:r>
            <a:r>
              <a:rPr kumimoji="0" lang="en-GB" sz="1400" b="0" i="0" u="none" strike="noStrike" kern="1200" cap="none" spc="0" normalizeH="0" baseline="0" noProof="0" dirty="0" err="1">
                <a:ln>
                  <a:noFill/>
                </a:ln>
                <a:solidFill>
                  <a:prstClr val="white"/>
                </a:solidFill>
                <a:effectLst/>
                <a:uLnTx/>
                <a:uFillTx/>
                <a:latin typeface="Calibri"/>
                <a:ea typeface="+mn-ea"/>
                <a:cs typeface="+mn-cs"/>
              </a:rPr>
              <a:t>Biskin</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8" name="Straight Connector 97"/>
          <p:cNvCxnSpPr>
            <a:stCxn id="52" idx="2"/>
            <a:endCxn id="58" idx="0"/>
          </p:cNvCxnSpPr>
          <p:nvPr/>
        </p:nvCxnSpPr>
        <p:spPr>
          <a:xfrm flipH="1">
            <a:off x="5698387" y="3036995"/>
            <a:ext cx="990585" cy="519559"/>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678476" y="1189654"/>
            <a:ext cx="7977361" cy="2890120"/>
            <a:chOff x="613939" y="630052"/>
            <a:chExt cx="7977361" cy="2890120"/>
          </a:xfrm>
        </p:grpSpPr>
        <p:sp>
          <p:nvSpPr>
            <p:cNvPr id="49" name="TextBox 48"/>
            <p:cNvSpPr txBox="1"/>
            <p:nvPr/>
          </p:nvSpPr>
          <p:spPr>
            <a:xfrm>
              <a:off x="2983994" y="630052"/>
              <a:ext cx="1512168"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Jenny Eldred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Team Manager</a:t>
              </a:r>
            </a:p>
          </p:txBody>
        </p:sp>
        <p:cxnSp>
          <p:nvCxnSpPr>
            <p:cNvPr id="73" name="Straight Connector 72"/>
            <p:cNvCxnSpPr>
              <a:cxnSpLocks/>
              <a:stCxn id="49" idx="3"/>
            </p:cNvCxnSpPr>
            <p:nvPr/>
          </p:nvCxnSpPr>
          <p:spPr>
            <a:xfrm>
              <a:off x="4496162" y="891662"/>
              <a:ext cx="4211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613939" y="1923045"/>
              <a:ext cx="7977361" cy="1597127"/>
              <a:chOff x="613939" y="1923045"/>
              <a:chExt cx="7977361" cy="1597127"/>
            </a:xfrm>
          </p:grpSpPr>
          <p:sp>
            <p:nvSpPr>
              <p:cNvPr id="51" name="TextBox 50"/>
              <p:cNvSpPr txBox="1"/>
              <p:nvPr/>
            </p:nvSpPr>
            <p:spPr>
              <a:xfrm>
                <a:off x="1367962" y="1923045"/>
                <a:ext cx="2044510"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Emily </a:t>
                </a:r>
                <a:r>
                  <a:rPr kumimoji="0" lang="en-GB" sz="1400" b="0" i="0" u="none" strike="noStrike" kern="1200" cap="none" spc="0" normalizeH="0" baseline="0" noProof="0" dirty="0" err="1">
                    <a:ln>
                      <a:noFill/>
                    </a:ln>
                    <a:solidFill>
                      <a:prstClr val="white"/>
                    </a:solidFill>
                    <a:effectLst/>
                    <a:uLnTx/>
                    <a:uFillTx/>
                    <a:latin typeface="Calibri"/>
                    <a:ea typeface="+mn-ea"/>
                    <a:cs typeface="+mn-cs"/>
                  </a:rPr>
                  <a:t>Coribel</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Supervising Practitioner</a:t>
                </a:r>
              </a:p>
            </p:txBody>
          </p:sp>
          <p:sp>
            <p:nvSpPr>
              <p:cNvPr id="52" name="TextBox 51"/>
              <p:cNvSpPr txBox="1"/>
              <p:nvPr/>
            </p:nvSpPr>
            <p:spPr>
              <a:xfrm>
                <a:off x="5557670" y="1954173"/>
                <a:ext cx="2133530"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Bonnie Chandler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Supervising Practitioner</a:t>
                </a:r>
              </a:p>
            </p:txBody>
          </p:sp>
          <p:sp>
            <p:nvSpPr>
              <p:cNvPr id="53" name="TextBox 52"/>
              <p:cNvSpPr txBox="1"/>
              <p:nvPr/>
            </p:nvSpPr>
            <p:spPr>
              <a:xfrm>
                <a:off x="613939" y="2996952"/>
                <a:ext cx="1739377"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Michael Buckland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Senior Practitioner</a:t>
                </a:r>
              </a:p>
            </p:txBody>
          </p:sp>
          <p:sp>
            <p:nvSpPr>
              <p:cNvPr id="57" name="TextBox 56"/>
              <p:cNvSpPr txBox="1"/>
              <p:nvPr/>
            </p:nvSpPr>
            <p:spPr>
              <a:xfrm>
                <a:off x="2530836" y="2996952"/>
                <a:ext cx="1704194"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Ellie Robertson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Senior Practitioner</a:t>
                </a:r>
              </a:p>
            </p:txBody>
          </p:sp>
          <p:sp>
            <p:nvSpPr>
              <p:cNvPr id="58" name="TextBox 57"/>
              <p:cNvSpPr txBox="1"/>
              <p:nvPr/>
            </p:nvSpPr>
            <p:spPr>
              <a:xfrm>
                <a:off x="4769754" y="2996952"/>
                <a:ext cx="1728192"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Toyin Israel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Senior Practitioner</a:t>
                </a:r>
              </a:p>
            </p:txBody>
          </p:sp>
          <p:sp>
            <p:nvSpPr>
              <p:cNvPr id="59" name="TextBox 58"/>
              <p:cNvSpPr txBox="1"/>
              <p:nvPr/>
            </p:nvSpPr>
            <p:spPr>
              <a:xfrm>
                <a:off x="6791100" y="2996952"/>
                <a:ext cx="1800200" cy="523220"/>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Rachel Siddall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Senior Practitioner</a:t>
                </a:r>
              </a:p>
            </p:txBody>
          </p:sp>
          <p:cxnSp>
            <p:nvCxnSpPr>
              <p:cNvPr id="91" name="Straight Connector 90"/>
              <p:cNvCxnSpPr>
                <a:stCxn id="51" idx="2"/>
                <a:endCxn id="53" idx="0"/>
              </p:cNvCxnSpPr>
              <p:nvPr/>
            </p:nvCxnSpPr>
            <p:spPr>
              <a:xfrm flipH="1">
                <a:off x="1483628" y="2446265"/>
                <a:ext cx="906589" cy="550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1" idx="2"/>
                <a:endCxn id="57" idx="0"/>
              </p:cNvCxnSpPr>
              <p:nvPr/>
            </p:nvCxnSpPr>
            <p:spPr>
              <a:xfrm>
                <a:off x="2390217" y="2446265"/>
                <a:ext cx="992716" cy="550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2" idx="2"/>
                <a:endCxn id="59" idx="0"/>
              </p:cNvCxnSpPr>
              <p:nvPr/>
            </p:nvCxnSpPr>
            <p:spPr>
              <a:xfrm>
                <a:off x="6624435" y="2477393"/>
                <a:ext cx="1066765" cy="51955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29" name="Straight Connector 128"/>
            <p:cNvCxnSpPr/>
            <p:nvPr/>
          </p:nvCxnSpPr>
          <p:spPr>
            <a:xfrm>
              <a:off x="2390217" y="1628800"/>
              <a:ext cx="4234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388012" y="1106045"/>
              <a:ext cx="0" cy="522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endCxn id="51" idx="0"/>
            </p:cNvCxnSpPr>
            <p:nvPr/>
          </p:nvCxnSpPr>
          <p:spPr>
            <a:xfrm>
              <a:off x="2390217" y="1628800"/>
              <a:ext cx="0" cy="294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52" idx="0"/>
            </p:cNvCxnSpPr>
            <p:nvPr/>
          </p:nvCxnSpPr>
          <p:spPr>
            <a:xfrm>
              <a:off x="6624435" y="1628800"/>
              <a:ext cx="0" cy="32537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1" name="Picture 30"/>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32" name="Picture 3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32063" y="469856"/>
            <a:ext cx="4803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Bexley MHST team structure</a:t>
            </a:r>
          </a:p>
        </p:txBody>
      </p:sp>
    </p:spTree>
    <p:extLst>
      <p:ext uri="{BB962C8B-B14F-4D97-AF65-F5344CB8AC3E}">
        <p14:creationId xmlns:p14="http://schemas.microsoft.com/office/powerpoint/2010/main" val="308858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80506"/>
            <a:ext cx="8229600" cy="1143000"/>
          </a:xfrm>
        </p:spPr>
        <p:txBody>
          <a:bodyPr/>
          <a:lstStyle/>
          <a:p>
            <a:r>
              <a:rPr lang="en-GB" dirty="0"/>
              <a:t>Role of the MHSTs</a:t>
            </a:r>
          </a:p>
        </p:txBody>
      </p:sp>
      <p:sp>
        <p:nvSpPr>
          <p:cNvPr id="3" name="Content Placeholder 2"/>
          <p:cNvSpPr>
            <a:spLocks noGrp="1"/>
          </p:cNvSpPr>
          <p:nvPr>
            <p:ph idx="1"/>
          </p:nvPr>
        </p:nvSpPr>
        <p:spPr/>
        <p:txBody>
          <a:bodyPr>
            <a:normAutofit fontScale="85000" lnSpcReduction="10000"/>
          </a:bodyPr>
          <a:lstStyle/>
          <a:p>
            <a:r>
              <a:rPr lang="en-GB" dirty="0"/>
              <a:t>Three core roles of MHST</a:t>
            </a:r>
          </a:p>
          <a:p>
            <a:pPr marL="0" indent="0">
              <a:buNone/>
            </a:pPr>
            <a:endParaRPr lang="en-GB" dirty="0"/>
          </a:p>
          <a:p>
            <a:pPr marL="0" lvl="0" indent="0">
              <a:buNone/>
            </a:pPr>
            <a:r>
              <a:rPr lang="en-GB" dirty="0"/>
              <a:t>1. Delivering evidence based interventions for those with mild to moderate mental health issues.</a:t>
            </a:r>
          </a:p>
          <a:p>
            <a:pPr marL="0" lvl="0" indent="0">
              <a:buNone/>
            </a:pPr>
            <a:r>
              <a:rPr lang="en-GB" dirty="0"/>
              <a:t>2. Supporting the senior mental health lead/s in each education setting to introduce or develop a whole school or college approach to mental health and wellbeing.</a:t>
            </a:r>
          </a:p>
          <a:p>
            <a:pPr marL="0" lvl="0" indent="0">
              <a:buNone/>
            </a:pPr>
            <a:r>
              <a:rPr lang="en-GB" dirty="0"/>
              <a:t>3. Giving timely advice to school and college staff, and liaising with external specialist services, to help children and young people get the right support and stay in education.</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758608" y="1491131"/>
            <a:ext cx="1163632" cy="36684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549" y="920077"/>
            <a:ext cx="1872208" cy="47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15987"/>
            <a:ext cx="1901968" cy="73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16262"/>
      </p:ext>
    </p:extLst>
  </p:cSld>
  <p:clrMapOvr>
    <a:masterClrMapping/>
  </p:clrMapOvr>
</p:sld>
</file>

<file path=ppt/theme/theme1.xml><?xml version="1.0" encoding="utf-8"?>
<a:theme xmlns:a="http://schemas.openxmlformats.org/drawingml/2006/main" name="Bexley Aqua 2018 v4">
  <a:themeElements>
    <a:clrScheme name="Bexley">
      <a:dk1>
        <a:sysClr val="windowText" lastClr="000000"/>
      </a:dk1>
      <a:lt1>
        <a:sysClr val="window" lastClr="FFFFFF"/>
      </a:lt1>
      <a:dk2>
        <a:srgbClr val="000000"/>
      </a:dk2>
      <a:lt2>
        <a:srgbClr val="F8F8F8"/>
      </a:lt2>
      <a:accent1>
        <a:srgbClr val="00A1B3"/>
      </a:accent1>
      <a:accent2>
        <a:srgbClr val="912B88"/>
      </a:accent2>
      <a:accent3>
        <a:srgbClr val="5DA70E"/>
      </a:accent3>
      <a:accent4>
        <a:srgbClr val="2E358B"/>
      </a:accent4>
      <a:accent5>
        <a:srgbClr val="B3B7E6"/>
      </a:accent5>
      <a:accent6>
        <a:srgbClr val="E9AFE5"/>
      </a:accent6>
      <a:hlink>
        <a:srgbClr val="005EA5"/>
      </a:hlink>
      <a:folHlink>
        <a:srgbClr val="4C2C92"/>
      </a:folHlink>
    </a:clrScheme>
    <a:fontScheme name="Bexley">
      <a:majorFont>
        <a:latin typeface="Roberto"/>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Bexley Aqua 2018</Template>
  <TotalTime>1302</TotalTime>
  <Words>2182</Words>
  <Application>Microsoft Office PowerPoint</Application>
  <PresentationFormat>On-screen Show (4:3)</PresentationFormat>
  <Paragraphs>293</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Gill Sans MT Light</vt:lpstr>
      <vt:lpstr>Lato Light</vt:lpstr>
      <vt:lpstr>Rockwell</vt:lpstr>
      <vt:lpstr>Segoe UI</vt:lpstr>
      <vt:lpstr>Bexley Aqua 2018 v4</vt:lpstr>
      <vt:lpstr>Office Theme</vt:lpstr>
      <vt:lpstr>Bexley Voice SEND Mental Health Focus Day </vt:lpstr>
      <vt:lpstr>Overview of session</vt:lpstr>
      <vt:lpstr>PowerPoint Presentation</vt:lpstr>
      <vt:lpstr>Bexley Public Health Advisor for Children and Young People  </vt:lpstr>
      <vt:lpstr>Mental Health Support Teams in Schools - Bexley</vt:lpstr>
      <vt:lpstr>Bexley CAMHS </vt:lpstr>
      <vt:lpstr>Key Principles of MHST   </vt:lpstr>
      <vt:lpstr>PowerPoint Presentation</vt:lpstr>
      <vt:lpstr>Role of the MHSTs</vt:lpstr>
      <vt:lpstr>Delivering evidence based interventions for those with mild to moderate mental health issues. </vt:lpstr>
      <vt:lpstr>Remit of support from MHST</vt:lpstr>
      <vt:lpstr>Supporting the senior mental health lead in each education setting to introduce or develop a whole school or college approach to mental health and wellbeing. </vt:lpstr>
      <vt:lpstr> 8 Guiding Principles of Whole School Approach </vt:lpstr>
      <vt:lpstr>Giving timely advice to school and college staff, and liaising with external specialist services, to help children and young people get the right support and stay in education </vt:lpstr>
      <vt:lpstr>   Levels of need &amp; support</vt:lpstr>
      <vt:lpstr>PowerPoint Presentation</vt:lpstr>
      <vt:lpstr>PowerPoint Presentation</vt:lpstr>
      <vt:lpstr>     Contacts       </vt:lpstr>
      <vt:lpstr>Early Intervention and Specialist Advice Service </vt:lpstr>
      <vt:lpstr>EIT Early Intervention Team. </vt:lpstr>
      <vt:lpstr>Specialist Advice Teams</vt:lpstr>
      <vt:lpstr>Wellbeing work that  EPs do:</vt:lpstr>
      <vt:lpstr>Semh support partners</vt:lpstr>
      <vt:lpstr>Early Intervention Social Worker </vt:lpstr>
      <vt:lpstr>ASD Advisory Teams – wellbeing activities </vt:lpstr>
    </vt:vector>
  </TitlesOfParts>
  <Company>London Borough of Bexley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Psychologists</dc:title>
  <dc:creator>Millwood, Ursula</dc:creator>
  <cp:lastModifiedBy>Bexley Voice Parent Carer Forum</cp:lastModifiedBy>
  <cp:revision>48</cp:revision>
  <dcterms:created xsi:type="dcterms:W3CDTF">2020-04-21T08:37:39Z</dcterms:created>
  <dcterms:modified xsi:type="dcterms:W3CDTF">2021-10-11T19:48:26Z</dcterms:modified>
</cp:coreProperties>
</file>