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60" r:id="rId3"/>
    <p:sldId id="261" r:id="rId4"/>
    <p:sldId id="262" r:id="rId5"/>
    <p:sldId id="263" r:id="rId6"/>
    <p:sldId id="264" r:id="rId7"/>
    <p:sldId id="265" r:id="rId8"/>
    <p:sldId id="266" r:id="rId9"/>
    <p:sldId id="279" r:id="rId10"/>
    <p:sldId id="267" r:id="rId11"/>
    <p:sldId id="268" r:id="rId12"/>
    <p:sldId id="269" r:id="rId13"/>
    <p:sldId id="356" r:id="rId14"/>
    <p:sldId id="385" r:id="rId15"/>
    <p:sldId id="271" r:id="rId16"/>
    <p:sldId id="272" r:id="rId17"/>
    <p:sldId id="273" r:id="rId18"/>
    <p:sldId id="274" r:id="rId19"/>
    <p:sldId id="276" r:id="rId20"/>
    <p:sldId id="354" r:id="rId21"/>
    <p:sldId id="275" r:id="rId22"/>
    <p:sldId id="382" r:id="rId23"/>
    <p:sldId id="357" r:id="rId24"/>
    <p:sldId id="383" r:id="rId25"/>
    <p:sldId id="379" r:id="rId26"/>
    <p:sldId id="358" r:id="rId27"/>
    <p:sldId id="384" r:id="rId28"/>
    <p:sldId id="349" r:id="rId29"/>
    <p:sldId id="359" r:id="rId30"/>
    <p:sldId id="351" r:id="rId31"/>
    <p:sldId id="352" r:id="rId32"/>
    <p:sldId id="380" r:id="rId33"/>
    <p:sldId id="364" r:id="rId34"/>
    <p:sldId id="381" r:id="rId35"/>
    <p:sldId id="375" r:id="rId36"/>
    <p:sldId id="376" r:id="rId37"/>
    <p:sldId id="360" r:id="rId38"/>
    <p:sldId id="366" r:id="rId39"/>
    <p:sldId id="365" r:id="rId40"/>
    <p:sldId id="347" r:id="rId41"/>
    <p:sldId id="37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F3E9A-0D37-4746-9B0E-E6759854E988}" v="2937" dt="2020-03-08T12:40:45.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1BC6A-505F-4A22-81B1-00F538087466}"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GB"/>
        </a:p>
      </dgm:t>
    </dgm:pt>
    <dgm:pt modelId="{8E493CA8-CB6C-4C57-A430-78ADE4FEE670}">
      <dgm:prSet phldrT="[Text]"/>
      <dgm:spPr/>
      <dgm:t>
        <a:bodyPr/>
        <a:lstStyle/>
        <a:p>
          <a:r>
            <a:rPr lang="en-GB" dirty="0">
              <a:latin typeface="Century Gothic" panose="020B0502020202020204" pitchFamily="34" charset="0"/>
            </a:rPr>
            <a:t>Heart racing, sweating, butterflies in the stomach</a:t>
          </a:r>
        </a:p>
      </dgm:t>
    </dgm:pt>
    <dgm:pt modelId="{F841EAAB-2050-49B4-9D22-D01AC6819E41}" type="parTrans" cxnId="{AFD268D5-5996-47E3-9C0B-0C648C059A39}">
      <dgm:prSet/>
      <dgm:spPr/>
      <dgm:t>
        <a:bodyPr/>
        <a:lstStyle/>
        <a:p>
          <a:endParaRPr lang="en-GB"/>
        </a:p>
      </dgm:t>
    </dgm:pt>
    <dgm:pt modelId="{6813CE37-3C1A-422D-B9A6-FD1138657C78}" type="sibTrans" cxnId="{AFD268D5-5996-47E3-9C0B-0C648C059A39}">
      <dgm:prSet/>
      <dgm:spPr/>
      <dgm:t>
        <a:bodyPr/>
        <a:lstStyle/>
        <a:p>
          <a:endParaRPr lang="en-GB"/>
        </a:p>
      </dgm:t>
    </dgm:pt>
    <dgm:pt modelId="{6EFCBFB9-2283-4C8B-86F6-54B49DD0C5EF}">
      <dgm:prSet phldrT="[Text]"/>
      <dgm:spPr/>
      <dgm:t>
        <a:bodyPr/>
        <a:lstStyle/>
        <a:p>
          <a:r>
            <a:rPr lang="en-GB" dirty="0">
              <a:latin typeface="Century Gothic" panose="020B0502020202020204" pitchFamily="34" charset="0"/>
            </a:rPr>
            <a:t>I never say the right thing! I bet people are laughing at me! </a:t>
          </a:r>
        </a:p>
      </dgm:t>
    </dgm:pt>
    <dgm:pt modelId="{3E0F627A-26FB-49D7-892A-566DFC85A3C9}" type="parTrans" cxnId="{9F999BCF-8ED3-4DB8-AAA7-511448EF07A6}">
      <dgm:prSet/>
      <dgm:spPr/>
      <dgm:t>
        <a:bodyPr/>
        <a:lstStyle/>
        <a:p>
          <a:endParaRPr lang="en-GB"/>
        </a:p>
      </dgm:t>
    </dgm:pt>
    <dgm:pt modelId="{F635162F-24E2-4DC3-8CB8-C02D3C7C5B3E}" type="sibTrans" cxnId="{9F999BCF-8ED3-4DB8-AAA7-511448EF07A6}">
      <dgm:prSet/>
      <dgm:spPr/>
      <dgm:t>
        <a:bodyPr/>
        <a:lstStyle/>
        <a:p>
          <a:endParaRPr lang="en-GB"/>
        </a:p>
      </dgm:t>
    </dgm:pt>
    <dgm:pt modelId="{B452DCB5-5A2A-4306-A75C-C84ED2D95812}">
      <dgm:prSet phldrT="[Text]"/>
      <dgm:spPr/>
      <dgm:t>
        <a:bodyPr/>
        <a:lstStyle/>
        <a:p>
          <a:r>
            <a:rPr lang="en-GB" dirty="0">
              <a:latin typeface="Century Gothic" panose="020B0502020202020204" pitchFamily="34" charset="0"/>
            </a:rPr>
            <a:t>Avoid talking to new people</a:t>
          </a:r>
        </a:p>
      </dgm:t>
    </dgm:pt>
    <dgm:pt modelId="{4B9E8E9E-A557-4A64-ABE7-4FCD67667C6E}" type="parTrans" cxnId="{4967EC7B-01CE-4A91-8391-CF8F32EBD798}">
      <dgm:prSet/>
      <dgm:spPr/>
      <dgm:t>
        <a:bodyPr/>
        <a:lstStyle/>
        <a:p>
          <a:endParaRPr lang="en-GB"/>
        </a:p>
      </dgm:t>
    </dgm:pt>
    <dgm:pt modelId="{890AEE8F-445A-425F-A101-7DF4289C884D}" type="sibTrans" cxnId="{4967EC7B-01CE-4A91-8391-CF8F32EBD798}">
      <dgm:prSet/>
      <dgm:spPr/>
      <dgm:t>
        <a:bodyPr/>
        <a:lstStyle/>
        <a:p>
          <a:endParaRPr lang="en-GB"/>
        </a:p>
      </dgm:t>
    </dgm:pt>
    <dgm:pt modelId="{62842B55-8B5A-4A59-801F-F974CCAAB59E}">
      <dgm:prSet phldrT="[Text]"/>
      <dgm:spPr/>
      <dgm:t>
        <a:bodyPr/>
        <a:lstStyle/>
        <a:p>
          <a:r>
            <a:rPr lang="en-GB" dirty="0">
              <a:latin typeface="Century Gothic" panose="020B0502020202020204" pitchFamily="34" charset="0"/>
            </a:rPr>
            <a:t>Fewer opportunities to practice skills</a:t>
          </a:r>
        </a:p>
      </dgm:t>
    </dgm:pt>
    <dgm:pt modelId="{305F3E2C-FFE6-4B7C-8F8E-FB27ADFA2336}" type="parTrans" cxnId="{71BC3DDD-CDE6-43F3-8092-8C400B4D955F}">
      <dgm:prSet/>
      <dgm:spPr/>
      <dgm:t>
        <a:bodyPr/>
        <a:lstStyle/>
        <a:p>
          <a:endParaRPr lang="en-GB"/>
        </a:p>
      </dgm:t>
    </dgm:pt>
    <dgm:pt modelId="{612CBC11-F287-43EC-8D55-C13C01C4B386}" type="sibTrans" cxnId="{71BC3DDD-CDE6-43F3-8092-8C400B4D955F}">
      <dgm:prSet/>
      <dgm:spPr/>
      <dgm:t>
        <a:bodyPr/>
        <a:lstStyle/>
        <a:p>
          <a:endParaRPr lang="en-GB"/>
        </a:p>
      </dgm:t>
    </dgm:pt>
    <dgm:pt modelId="{42496A90-C093-4B57-90FB-7263324D6E70}" type="pres">
      <dgm:prSet presAssocID="{8CE1BC6A-505F-4A22-81B1-00F538087466}" presName="cycle" presStyleCnt="0">
        <dgm:presLayoutVars>
          <dgm:dir/>
          <dgm:resizeHandles val="exact"/>
        </dgm:presLayoutVars>
      </dgm:prSet>
      <dgm:spPr/>
    </dgm:pt>
    <dgm:pt modelId="{85503728-E04B-4AB4-96EB-406F5975BD87}" type="pres">
      <dgm:prSet presAssocID="{8E493CA8-CB6C-4C57-A430-78ADE4FEE670}" presName="dummy" presStyleCnt="0"/>
      <dgm:spPr/>
    </dgm:pt>
    <dgm:pt modelId="{46470A92-B8D4-4713-8706-F6909EDA0D62}" type="pres">
      <dgm:prSet presAssocID="{8E493CA8-CB6C-4C57-A430-78ADE4FEE670}" presName="node" presStyleLbl="revTx" presStyleIdx="0" presStyleCnt="4">
        <dgm:presLayoutVars>
          <dgm:bulletEnabled val="1"/>
        </dgm:presLayoutVars>
      </dgm:prSet>
      <dgm:spPr/>
    </dgm:pt>
    <dgm:pt modelId="{33655702-9BB4-4506-A93B-895654552DC4}" type="pres">
      <dgm:prSet presAssocID="{6813CE37-3C1A-422D-B9A6-FD1138657C78}" presName="sibTrans" presStyleLbl="node1" presStyleIdx="0" presStyleCnt="4"/>
      <dgm:spPr/>
    </dgm:pt>
    <dgm:pt modelId="{1CF4C5DC-BFD1-40F0-8353-B895C2ABB7E2}" type="pres">
      <dgm:prSet presAssocID="{6EFCBFB9-2283-4C8B-86F6-54B49DD0C5EF}" presName="dummy" presStyleCnt="0"/>
      <dgm:spPr/>
    </dgm:pt>
    <dgm:pt modelId="{6A2E12B4-5D8E-4B46-BCA1-B20E5515FD69}" type="pres">
      <dgm:prSet presAssocID="{6EFCBFB9-2283-4C8B-86F6-54B49DD0C5EF}" presName="node" presStyleLbl="revTx" presStyleIdx="1" presStyleCnt="4">
        <dgm:presLayoutVars>
          <dgm:bulletEnabled val="1"/>
        </dgm:presLayoutVars>
      </dgm:prSet>
      <dgm:spPr/>
    </dgm:pt>
    <dgm:pt modelId="{11357C4A-016E-49C3-9BE7-EA6658DCFB4C}" type="pres">
      <dgm:prSet presAssocID="{F635162F-24E2-4DC3-8CB8-C02D3C7C5B3E}" presName="sibTrans" presStyleLbl="node1" presStyleIdx="1" presStyleCnt="4"/>
      <dgm:spPr/>
    </dgm:pt>
    <dgm:pt modelId="{8B87C77D-0D62-4984-8694-382FF99629CE}" type="pres">
      <dgm:prSet presAssocID="{B452DCB5-5A2A-4306-A75C-C84ED2D95812}" presName="dummy" presStyleCnt="0"/>
      <dgm:spPr/>
    </dgm:pt>
    <dgm:pt modelId="{A4CD62D9-5E41-4A9D-BB04-1E401595FADF}" type="pres">
      <dgm:prSet presAssocID="{B452DCB5-5A2A-4306-A75C-C84ED2D95812}" presName="node" presStyleLbl="revTx" presStyleIdx="2" presStyleCnt="4">
        <dgm:presLayoutVars>
          <dgm:bulletEnabled val="1"/>
        </dgm:presLayoutVars>
      </dgm:prSet>
      <dgm:spPr/>
    </dgm:pt>
    <dgm:pt modelId="{72605667-978A-4003-BBF3-BF8D976CCD06}" type="pres">
      <dgm:prSet presAssocID="{890AEE8F-445A-425F-A101-7DF4289C884D}" presName="sibTrans" presStyleLbl="node1" presStyleIdx="2" presStyleCnt="4"/>
      <dgm:spPr/>
    </dgm:pt>
    <dgm:pt modelId="{318BDD18-0204-4429-AEB0-81195020C6E6}" type="pres">
      <dgm:prSet presAssocID="{62842B55-8B5A-4A59-801F-F974CCAAB59E}" presName="dummy" presStyleCnt="0"/>
      <dgm:spPr/>
    </dgm:pt>
    <dgm:pt modelId="{1461EF6B-36DC-41B2-BB19-AC162022477B}" type="pres">
      <dgm:prSet presAssocID="{62842B55-8B5A-4A59-801F-F974CCAAB59E}" presName="node" presStyleLbl="revTx" presStyleIdx="3" presStyleCnt="4">
        <dgm:presLayoutVars>
          <dgm:bulletEnabled val="1"/>
        </dgm:presLayoutVars>
      </dgm:prSet>
      <dgm:spPr/>
    </dgm:pt>
    <dgm:pt modelId="{48F8DCEE-DDAD-4453-8371-1058AB391D37}" type="pres">
      <dgm:prSet presAssocID="{612CBC11-F287-43EC-8D55-C13C01C4B386}" presName="sibTrans" presStyleLbl="node1" presStyleIdx="3" presStyleCnt="4"/>
      <dgm:spPr/>
    </dgm:pt>
  </dgm:ptLst>
  <dgm:cxnLst>
    <dgm:cxn modelId="{72BE471B-F03E-4EA1-8366-7E3C0BA71B3C}" type="presOf" srcId="{890AEE8F-445A-425F-A101-7DF4289C884D}" destId="{72605667-978A-4003-BBF3-BF8D976CCD06}" srcOrd="0" destOrd="0" presId="urn:microsoft.com/office/officeart/2005/8/layout/cycle1"/>
    <dgm:cxn modelId="{0AD28523-C072-4B56-BA57-C6C381975E54}" type="presOf" srcId="{6813CE37-3C1A-422D-B9A6-FD1138657C78}" destId="{33655702-9BB4-4506-A93B-895654552DC4}" srcOrd="0" destOrd="0" presId="urn:microsoft.com/office/officeart/2005/8/layout/cycle1"/>
    <dgm:cxn modelId="{DE9A8225-1253-4005-88E0-E6F2A634E966}" type="presOf" srcId="{612CBC11-F287-43EC-8D55-C13C01C4B386}" destId="{48F8DCEE-DDAD-4453-8371-1058AB391D37}" srcOrd="0" destOrd="0" presId="urn:microsoft.com/office/officeart/2005/8/layout/cycle1"/>
    <dgm:cxn modelId="{4BB50665-FC26-4C8A-88DD-2C8795CB5554}" type="presOf" srcId="{62842B55-8B5A-4A59-801F-F974CCAAB59E}" destId="{1461EF6B-36DC-41B2-BB19-AC162022477B}" srcOrd="0" destOrd="0" presId="urn:microsoft.com/office/officeart/2005/8/layout/cycle1"/>
    <dgm:cxn modelId="{0342DC4A-3E3F-4A73-BC33-1B56E0D0DA34}" type="presOf" srcId="{F635162F-24E2-4DC3-8CB8-C02D3C7C5B3E}" destId="{11357C4A-016E-49C3-9BE7-EA6658DCFB4C}" srcOrd="0" destOrd="0" presId="urn:microsoft.com/office/officeart/2005/8/layout/cycle1"/>
    <dgm:cxn modelId="{891F2550-D130-417D-BC5E-0230108415CB}" type="presOf" srcId="{8CE1BC6A-505F-4A22-81B1-00F538087466}" destId="{42496A90-C093-4B57-90FB-7263324D6E70}" srcOrd="0" destOrd="0" presId="urn:microsoft.com/office/officeart/2005/8/layout/cycle1"/>
    <dgm:cxn modelId="{4967EC7B-01CE-4A91-8391-CF8F32EBD798}" srcId="{8CE1BC6A-505F-4A22-81B1-00F538087466}" destId="{B452DCB5-5A2A-4306-A75C-C84ED2D95812}" srcOrd="2" destOrd="0" parTransId="{4B9E8E9E-A557-4A64-ABE7-4FCD67667C6E}" sibTransId="{890AEE8F-445A-425F-A101-7DF4289C884D}"/>
    <dgm:cxn modelId="{75AE088B-AA21-49F9-A0CA-EB5546ABA3EC}" type="presOf" srcId="{B452DCB5-5A2A-4306-A75C-C84ED2D95812}" destId="{A4CD62D9-5E41-4A9D-BB04-1E401595FADF}" srcOrd="0" destOrd="0" presId="urn:microsoft.com/office/officeart/2005/8/layout/cycle1"/>
    <dgm:cxn modelId="{A5585CB1-0751-411A-9873-E67494446A82}" type="presOf" srcId="{8E493CA8-CB6C-4C57-A430-78ADE4FEE670}" destId="{46470A92-B8D4-4713-8706-F6909EDA0D62}" srcOrd="0" destOrd="0" presId="urn:microsoft.com/office/officeart/2005/8/layout/cycle1"/>
    <dgm:cxn modelId="{9F999BCF-8ED3-4DB8-AAA7-511448EF07A6}" srcId="{8CE1BC6A-505F-4A22-81B1-00F538087466}" destId="{6EFCBFB9-2283-4C8B-86F6-54B49DD0C5EF}" srcOrd="1" destOrd="0" parTransId="{3E0F627A-26FB-49D7-892A-566DFC85A3C9}" sibTransId="{F635162F-24E2-4DC3-8CB8-C02D3C7C5B3E}"/>
    <dgm:cxn modelId="{AFD268D5-5996-47E3-9C0B-0C648C059A39}" srcId="{8CE1BC6A-505F-4A22-81B1-00F538087466}" destId="{8E493CA8-CB6C-4C57-A430-78ADE4FEE670}" srcOrd="0" destOrd="0" parTransId="{F841EAAB-2050-49B4-9D22-D01AC6819E41}" sibTransId="{6813CE37-3C1A-422D-B9A6-FD1138657C78}"/>
    <dgm:cxn modelId="{71BC3DDD-CDE6-43F3-8092-8C400B4D955F}" srcId="{8CE1BC6A-505F-4A22-81B1-00F538087466}" destId="{62842B55-8B5A-4A59-801F-F974CCAAB59E}" srcOrd="3" destOrd="0" parTransId="{305F3E2C-FFE6-4B7C-8F8E-FB27ADFA2336}" sibTransId="{612CBC11-F287-43EC-8D55-C13C01C4B386}"/>
    <dgm:cxn modelId="{3EFED7FD-4839-4442-870F-298F363B4EE9}" type="presOf" srcId="{6EFCBFB9-2283-4C8B-86F6-54B49DD0C5EF}" destId="{6A2E12B4-5D8E-4B46-BCA1-B20E5515FD69}" srcOrd="0" destOrd="0" presId="urn:microsoft.com/office/officeart/2005/8/layout/cycle1"/>
    <dgm:cxn modelId="{1222E3F7-43C1-42E6-A87E-385D995CAED4}" type="presParOf" srcId="{42496A90-C093-4B57-90FB-7263324D6E70}" destId="{85503728-E04B-4AB4-96EB-406F5975BD87}" srcOrd="0" destOrd="0" presId="urn:microsoft.com/office/officeart/2005/8/layout/cycle1"/>
    <dgm:cxn modelId="{98411DC0-FA1E-44C6-86C2-1D9E1AAB5280}" type="presParOf" srcId="{42496A90-C093-4B57-90FB-7263324D6E70}" destId="{46470A92-B8D4-4713-8706-F6909EDA0D62}" srcOrd="1" destOrd="0" presId="urn:microsoft.com/office/officeart/2005/8/layout/cycle1"/>
    <dgm:cxn modelId="{1FD0E86E-3636-4753-BDFC-380A9BED1221}" type="presParOf" srcId="{42496A90-C093-4B57-90FB-7263324D6E70}" destId="{33655702-9BB4-4506-A93B-895654552DC4}" srcOrd="2" destOrd="0" presId="urn:microsoft.com/office/officeart/2005/8/layout/cycle1"/>
    <dgm:cxn modelId="{3E05EC02-F01A-4452-B4C3-4CAAC18EAF49}" type="presParOf" srcId="{42496A90-C093-4B57-90FB-7263324D6E70}" destId="{1CF4C5DC-BFD1-40F0-8353-B895C2ABB7E2}" srcOrd="3" destOrd="0" presId="urn:microsoft.com/office/officeart/2005/8/layout/cycle1"/>
    <dgm:cxn modelId="{D806CA9A-5F93-42EA-8B95-8754CADCC963}" type="presParOf" srcId="{42496A90-C093-4B57-90FB-7263324D6E70}" destId="{6A2E12B4-5D8E-4B46-BCA1-B20E5515FD69}" srcOrd="4" destOrd="0" presId="urn:microsoft.com/office/officeart/2005/8/layout/cycle1"/>
    <dgm:cxn modelId="{4A17E735-B753-4A90-BF21-99352F55116D}" type="presParOf" srcId="{42496A90-C093-4B57-90FB-7263324D6E70}" destId="{11357C4A-016E-49C3-9BE7-EA6658DCFB4C}" srcOrd="5" destOrd="0" presId="urn:microsoft.com/office/officeart/2005/8/layout/cycle1"/>
    <dgm:cxn modelId="{E8002F93-A70B-4A70-875B-25ED6A7272C1}" type="presParOf" srcId="{42496A90-C093-4B57-90FB-7263324D6E70}" destId="{8B87C77D-0D62-4984-8694-382FF99629CE}" srcOrd="6" destOrd="0" presId="urn:microsoft.com/office/officeart/2005/8/layout/cycle1"/>
    <dgm:cxn modelId="{B330F8C1-482E-4A81-8167-B8D7AF5A2230}" type="presParOf" srcId="{42496A90-C093-4B57-90FB-7263324D6E70}" destId="{A4CD62D9-5E41-4A9D-BB04-1E401595FADF}" srcOrd="7" destOrd="0" presId="urn:microsoft.com/office/officeart/2005/8/layout/cycle1"/>
    <dgm:cxn modelId="{4E590F4C-EA3F-43CD-A53E-643CB5E59CCD}" type="presParOf" srcId="{42496A90-C093-4B57-90FB-7263324D6E70}" destId="{72605667-978A-4003-BBF3-BF8D976CCD06}" srcOrd="8" destOrd="0" presId="urn:microsoft.com/office/officeart/2005/8/layout/cycle1"/>
    <dgm:cxn modelId="{CD19CE13-89C9-46EE-8446-D992EC83D5AA}" type="presParOf" srcId="{42496A90-C093-4B57-90FB-7263324D6E70}" destId="{318BDD18-0204-4429-AEB0-81195020C6E6}" srcOrd="9" destOrd="0" presId="urn:microsoft.com/office/officeart/2005/8/layout/cycle1"/>
    <dgm:cxn modelId="{D5C5158D-897A-4793-8AC2-FC4AB2C23D14}" type="presParOf" srcId="{42496A90-C093-4B57-90FB-7263324D6E70}" destId="{1461EF6B-36DC-41B2-BB19-AC162022477B}" srcOrd="10" destOrd="0" presId="urn:microsoft.com/office/officeart/2005/8/layout/cycle1"/>
    <dgm:cxn modelId="{1647EDA4-6BFE-4A97-91A8-3F3662DC0694}" type="presParOf" srcId="{42496A90-C093-4B57-90FB-7263324D6E70}" destId="{48F8DCEE-DDAD-4453-8371-1058AB391D3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40E10A-3F80-455D-A84F-3ACAA5DD9EC1}" type="doc">
      <dgm:prSet loTypeId="urn:microsoft.com/office/officeart/2005/8/layout/process1" loCatId="process" qsTypeId="urn:microsoft.com/office/officeart/2005/8/quickstyle/simple1" qsCatId="simple" csTypeId="urn:microsoft.com/office/officeart/2005/8/colors/colorful2" csCatId="colorful" phldr="1"/>
      <dgm:spPr/>
    </dgm:pt>
    <dgm:pt modelId="{F609FD00-5BF4-4037-8005-66DC72187C2B}">
      <dgm:prSet phldrT="[Text]" custT="1"/>
      <dgm:spPr/>
      <dgm:t>
        <a:bodyPr/>
        <a:lstStyle/>
        <a:p>
          <a:r>
            <a:rPr lang="en-GB" sz="1600" dirty="0">
              <a:latin typeface="Century Gothic" panose="020B0502020202020204" pitchFamily="34" charset="0"/>
            </a:rPr>
            <a:t>Teacher </a:t>
          </a:r>
        </a:p>
        <a:p>
          <a:r>
            <a:rPr lang="en-GB" sz="1600" dirty="0">
              <a:latin typeface="Century Gothic" panose="020B0502020202020204" pitchFamily="34" charset="0"/>
            </a:rPr>
            <a:t>gives instructions</a:t>
          </a:r>
        </a:p>
      </dgm:t>
    </dgm:pt>
    <dgm:pt modelId="{A4485165-3F4A-42F8-A48A-8585A5404D89}" type="parTrans" cxnId="{7BA59F5A-FC45-4E11-9ABC-4FB2F6F30603}">
      <dgm:prSet/>
      <dgm:spPr/>
      <dgm:t>
        <a:bodyPr/>
        <a:lstStyle/>
        <a:p>
          <a:endParaRPr lang="en-GB"/>
        </a:p>
      </dgm:t>
    </dgm:pt>
    <dgm:pt modelId="{376FD5B7-F6A8-44D6-8D81-58192A9D448C}" type="sibTrans" cxnId="{7BA59F5A-FC45-4E11-9ABC-4FB2F6F30603}">
      <dgm:prSet/>
      <dgm:spPr/>
      <dgm:t>
        <a:bodyPr/>
        <a:lstStyle/>
        <a:p>
          <a:endParaRPr lang="en-GB"/>
        </a:p>
      </dgm:t>
    </dgm:pt>
    <dgm:pt modelId="{297C9093-DFB3-473F-A44B-79F140D83FF2}">
      <dgm:prSet phldrT="[Text]" custT="1"/>
      <dgm:spPr/>
      <dgm:t>
        <a:bodyPr/>
        <a:lstStyle/>
        <a:p>
          <a:r>
            <a:rPr lang="en-GB" sz="1600" dirty="0">
              <a:latin typeface="Century Gothic" panose="020B0502020202020204" pitchFamily="34" charset="0"/>
            </a:rPr>
            <a:t>Young person’s response</a:t>
          </a:r>
        </a:p>
      </dgm:t>
    </dgm:pt>
    <dgm:pt modelId="{03CC20F0-B681-43FE-A876-2C13CD5D2DC6}" type="parTrans" cxnId="{E3DA9D19-D297-4D6A-BAC7-B2E5EBAB1FD7}">
      <dgm:prSet/>
      <dgm:spPr/>
      <dgm:t>
        <a:bodyPr/>
        <a:lstStyle/>
        <a:p>
          <a:endParaRPr lang="en-GB"/>
        </a:p>
      </dgm:t>
    </dgm:pt>
    <dgm:pt modelId="{5940BF2A-A732-4F41-BE14-B0643755F9C4}" type="sibTrans" cxnId="{E3DA9D19-D297-4D6A-BAC7-B2E5EBAB1FD7}">
      <dgm:prSet/>
      <dgm:spPr/>
      <dgm:t>
        <a:bodyPr/>
        <a:lstStyle/>
        <a:p>
          <a:endParaRPr lang="en-GB"/>
        </a:p>
      </dgm:t>
    </dgm:pt>
    <dgm:pt modelId="{87567885-E5CA-4E06-AB2E-A09CB0A5A055}">
      <dgm:prSet phldrT="[Text]" custT="1"/>
      <dgm:spPr/>
      <dgm:t>
        <a:bodyPr/>
        <a:lstStyle/>
        <a:p>
          <a:r>
            <a:rPr lang="en-GB" sz="1600" dirty="0">
              <a:latin typeface="Century Gothic" panose="020B0502020202020204" pitchFamily="34" charset="0"/>
            </a:rPr>
            <a:t>Teacher interprets reaction as defiant</a:t>
          </a:r>
        </a:p>
      </dgm:t>
    </dgm:pt>
    <dgm:pt modelId="{3321B130-B18A-46F5-B10D-3C56FEFD6196}" type="parTrans" cxnId="{CBE4988B-E497-42D4-96CB-F763CA31B0CA}">
      <dgm:prSet/>
      <dgm:spPr/>
      <dgm:t>
        <a:bodyPr/>
        <a:lstStyle/>
        <a:p>
          <a:endParaRPr lang="en-GB"/>
        </a:p>
      </dgm:t>
    </dgm:pt>
    <dgm:pt modelId="{8BB4326A-1038-4313-8514-281894402FFE}" type="sibTrans" cxnId="{CBE4988B-E497-42D4-96CB-F763CA31B0CA}">
      <dgm:prSet/>
      <dgm:spPr/>
      <dgm:t>
        <a:bodyPr/>
        <a:lstStyle/>
        <a:p>
          <a:endParaRPr lang="en-GB"/>
        </a:p>
      </dgm:t>
    </dgm:pt>
    <dgm:pt modelId="{4AFD8771-511D-4881-B070-5BD168C43C14}">
      <dgm:prSet phldrT="[Text]"/>
      <dgm:spPr/>
      <dgm:t>
        <a:bodyPr/>
        <a:lstStyle/>
        <a:p>
          <a:r>
            <a:rPr lang="en-GB" dirty="0">
              <a:latin typeface="Century Gothic" panose="020B0502020202020204" pitchFamily="34" charset="0"/>
            </a:rPr>
            <a:t>Teacher raises voice</a:t>
          </a:r>
        </a:p>
      </dgm:t>
    </dgm:pt>
    <dgm:pt modelId="{F5D1CBEE-6E08-4485-A7CF-146232186CBC}" type="parTrans" cxnId="{0C68F28C-DCFE-4606-B0EF-396F0E74299A}">
      <dgm:prSet/>
      <dgm:spPr/>
      <dgm:t>
        <a:bodyPr/>
        <a:lstStyle/>
        <a:p>
          <a:endParaRPr lang="en-GB"/>
        </a:p>
      </dgm:t>
    </dgm:pt>
    <dgm:pt modelId="{5B6EEB7D-C513-4555-98EC-6001568BA0BF}" type="sibTrans" cxnId="{0C68F28C-DCFE-4606-B0EF-396F0E74299A}">
      <dgm:prSet/>
      <dgm:spPr/>
      <dgm:t>
        <a:bodyPr/>
        <a:lstStyle/>
        <a:p>
          <a:endParaRPr lang="en-GB"/>
        </a:p>
      </dgm:t>
    </dgm:pt>
    <dgm:pt modelId="{5CAE69DC-3DAF-4B88-B1F6-79FB7BA6F332}">
      <dgm:prSet phldrT="[Text]"/>
      <dgm:spPr/>
      <dgm:t>
        <a:bodyPr/>
        <a:lstStyle/>
        <a:p>
          <a:r>
            <a:rPr lang="en-GB" dirty="0">
              <a:latin typeface="Century Gothic" panose="020B0502020202020204" pitchFamily="34" charset="0"/>
            </a:rPr>
            <a:t>Anxiety</a:t>
          </a:r>
        </a:p>
      </dgm:t>
    </dgm:pt>
    <dgm:pt modelId="{2480FBFE-8CDC-41EE-9443-2372CB1A0A48}" type="parTrans" cxnId="{7B796061-F5BD-4606-8CB8-5219CCF9B5E4}">
      <dgm:prSet/>
      <dgm:spPr/>
      <dgm:t>
        <a:bodyPr/>
        <a:lstStyle/>
        <a:p>
          <a:endParaRPr lang="en-GB"/>
        </a:p>
      </dgm:t>
    </dgm:pt>
    <dgm:pt modelId="{D67D299B-9611-444C-A62F-D006D4DF4E21}" type="sibTrans" cxnId="{7B796061-F5BD-4606-8CB8-5219CCF9B5E4}">
      <dgm:prSet/>
      <dgm:spPr/>
      <dgm:t>
        <a:bodyPr/>
        <a:lstStyle/>
        <a:p>
          <a:endParaRPr lang="en-GB"/>
        </a:p>
      </dgm:t>
    </dgm:pt>
    <dgm:pt modelId="{49AF543F-CCF7-4764-B82C-7801BD698B91}" type="pres">
      <dgm:prSet presAssocID="{2240E10A-3F80-455D-A84F-3ACAA5DD9EC1}" presName="Name0" presStyleCnt="0">
        <dgm:presLayoutVars>
          <dgm:dir/>
          <dgm:resizeHandles val="exact"/>
        </dgm:presLayoutVars>
      </dgm:prSet>
      <dgm:spPr/>
    </dgm:pt>
    <dgm:pt modelId="{1933A153-75DD-4EDD-A89A-DB498C816C18}" type="pres">
      <dgm:prSet presAssocID="{F609FD00-5BF4-4037-8005-66DC72187C2B}" presName="node" presStyleLbl="node1" presStyleIdx="0" presStyleCnt="5" custScaleX="131045" custScaleY="109841">
        <dgm:presLayoutVars>
          <dgm:bulletEnabled val="1"/>
        </dgm:presLayoutVars>
      </dgm:prSet>
      <dgm:spPr/>
    </dgm:pt>
    <dgm:pt modelId="{E083E235-70B7-4493-81DA-14265A65E74B}" type="pres">
      <dgm:prSet presAssocID="{376FD5B7-F6A8-44D6-8D81-58192A9D448C}" presName="sibTrans" presStyleLbl="sibTrans2D1" presStyleIdx="0" presStyleCnt="4"/>
      <dgm:spPr/>
    </dgm:pt>
    <dgm:pt modelId="{7A22D94B-285B-4F4C-9BCF-EF441C14A9B5}" type="pres">
      <dgm:prSet presAssocID="{376FD5B7-F6A8-44D6-8D81-58192A9D448C}" presName="connectorText" presStyleLbl="sibTrans2D1" presStyleIdx="0" presStyleCnt="4"/>
      <dgm:spPr/>
    </dgm:pt>
    <dgm:pt modelId="{C0A6C0BF-14EA-4DFD-9F46-2D09218C80B5}" type="pres">
      <dgm:prSet presAssocID="{297C9093-DFB3-473F-A44B-79F140D83FF2}" presName="node" presStyleLbl="node1" presStyleIdx="1" presStyleCnt="5" custScaleX="149272" custScaleY="100163">
        <dgm:presLayoutVars>
          <dgm:bulletEnabled val="1"/>
        </dgm:presLayoutVars>
      </dgm:prSet>
      <dgm:spPr/>
    </dgm:pt>
    <dgm:pt modelId="{3C5F2CF1-6283-4534-B3BA-1F6CFFE50F47}" type="pres">
      <dgm:prSet presAssocID="{5940BF2A-A732-4F41-BE14-B0643755F9C4}" presName="sibTrans" presStyleLbl="sibTrans2D1" presStyleIdx="1" presStyleCnt="4"/>
      <dgm:spPr/>
    </dgm:pt>
    <dgm:pt modelId="{F3A4FCA0-1440-4D52-9E10-4B3A1768A86F}" type="pres">
      <dgm:prSet presAssocID="{5940BF2A-A732-4F41-BE14-B0643755F9C4}" presName="connectorText" presStyleLbl="sibTrans2D1" presStyleIdx="1" presStyleCnt="4"/>
      <dgm:spPr/>
    </dgm:pt>
    <dgm:pt modelId="{B9676BA5-E265-4A42-81BD-19A58F950F6A}" type="pres">
      <dgm:prSet presAssocID="{87567885-E5CA-4E06-AB2E-A09CB0A5A055}" presName="node" presStyleLbl="node1" presStyleIdx="2" presStyleCnt="5" custScaleX="140427" custScaleY="94562">
        <dgm:presLayoutVars>
          <dgm:bulletEnabled val="1"/>
        </dgm:presLayoutVars>
      </dgm:prSet>
      <dgm:spPr/>
    </dgm:pt>
    <dgm:pt modelId="{1EEAD3EE-B7FC-4F76-AE50-54C26F4BC06A}" type="pres">
      <dgm:prSet presAssocID="{8BB4326A-1038-4313-8514-281894402FFE}" presName="sibTrans" presStyleLbl="sibTrans2D1" presStyleIdx="2" presStyleCnt="4"/>
      <dgm:spPr/>
    </dgm:pt>
    <dgm:pt modelId="{92C698C9-95D9-44BA-88C3-3E88449AA386}" type="pres">
      <dgm:prSet presAssocID="{8BB4326A-1038-4313-8514-281894402FFE}" presName="connectorText" presStyleLbl="sibTrans2D1" presStyleIdx="2" presStyleCnt="4"/>
      <dgm:spPr/>
    </dgm:pt>
    <dgm:pt modelId="{D381657C-7A67-49B5-8F38-612ED1FB3251}" type="pres">
      <dgm:prSet presAssocID="{4AFD8771-511D-4881-B070-5BD168C43C14}" presName="node" presStyleLbl="node1" presStyleIdx="3" presStyleCnt="5" custScaleX="113436" custScaleY="89867">
        <dgm:presLayoutVars>
          <dgm:bulletEnabled val="1"/>
        </dgm:presLayoutVars>
      </dgm:prSet>
      <dgm:spPr/>
    </dgm:pt>
    <dgm:pt modelId="{DA9FFBC8-4A89-46C0-AFBE-F547D75CB478}" type="pres">
      <dgm:prSet presAssocID="{5B6EEB7D-C513-4555-98EC-6001568BA0BF}" presName="sibTrans" presStyleLbl="sibTrans2D1" presStyleIdx="3" presStyleCnt="4"/>
      <dgm:spPr/>
    </dgm:pt>
    <dgm:pt modelId="{3329FE07-FB1F-4BBB-B38F-0CC2DDEDAC62}" type="pres">
      <dgm:prSet presAssocID="{5B6EEB7D-C513-4555-98EC-6001568BA0BF}" presName="connectorText" presStyleLbl="sibTrans2D1" presStyleIdx="3" presStyleCnt="4"/>
      <dgm:spPr/>
    </dgm:pt>
    <dgm:pt modelId="{C5EFBFB8-028C-4ACE-8EAD-4790D7FF2613}" type="pres">
      <dgm:prSet presAssocID="{5CAE69DC-3DAF-4B88-B1F6-79FB7BA6F332}" presName="node" presStyleLbl="node1" presStyleIdx="4" presStyleCnt="5" custScaleX="121227" custScaleY="109468">
        <dgm:presLayoutVars>
          <dgm:bulletEnabled val="1"/>
        </dgm:presLayoutVars>
      </dgm:prSet>
      <dgm:spPr/>
    </dgm:pt>
  </dgm:ptLst>
  <dgm:cxnLst>
    <dgm:cxn modelId="{E3DA9D19-D297-4D6A-BAC7-B2E5EBAB1FD7}" srcId="{2240E10A-3F80-455D-A84F-3ACAA5DD9EC1}" destId="{297C9093-DFB3-473F-A44B-79F140D83FF2}" srcOrd="1" destOrd="0" parTransId="{03CC20F0-B681-43FE-A876-2C13CD5D2DC6}" sibTransId="{5940BF2A-A732-4F41-BE14-B0643755F9C4}"/>
    <dgm:cxn modelId="{18266733-72A0-4066-8FF8-BC1DB266A5E6}" type="presOf" srcId="{8BB4326A-1038-4313-8514-281894402FFE}" destId="{1EEAD3EE-B7FC-4F76-AE50-54C26F4BC06A}" srcOrd="0" destOrd="0" presId="urn:microsoft.com/office/officeart/2005/8/layout/process1"/>
    <dgm:cxn modelId="{968D725E-0A48-4628-A453-C48AC0A72C6C}" type="presOf" srcId="{297C9093-DFB3-473F-A44B-79F140D83FF2}" destId="{C0A6C0BF-14EA-4DFD-9F46-2D09218C80B5}" srcOrd="0" destOrd="0" presId="urn:microsoft.com/office/officeart/2005/8/layout/process1"/>
    <dgm:cxn modelId="{7B796061-F5BD-4606-8CB8-5219CCF9B5E4}" srcId="{2240E10A-3F80-455D-A84F-3ACAA5DD9EC1}" destId="{5CAE69DC-3DAF-4B88-B1F6-79FB7BA6F332}" srcOrd="4" destOrd="0" parTransId="{2480FBFE-8CDC-41EE-9443-2372CB1A0A48}" sibTransId="{D67D299B-9611-444C-A62F-D006D4DF4E21}"/>
    <dgm:cxn modelId="{BB0C1446-A4DD-4319-B9A8-A3F87EDC2C22}" type="presOf" srcId="{5940BF2A-A732-4F41-BE14-B0643755F9C4}" destId="{3C5F2CF1-6283-4534-B3BA-1F6CFFE50F47}" srcOrd="0" destOrd="0" presId="urn:microsoft.com/office/officeart/2005/8/layout/process1"/>
    <dgm:cxn modelId="{48018C73-C216-4C61-843E-A6D12C9A362B}" type="presOf" srcId="{5CAE69DC-3DAF-4B88-B1F6-79FB7BA6F332}" destId="{C5EFBFB8-028C-4ACE-8EAD-4790D7FF2613}" srcOrd="0" destOrd="0" presId="urn:microsoft.com/office/officeart/2005/8/layout/process1"/>
    <dgm:cxn modelId="{453E9576-150A-45AD-A10A-A8D665C550E9}" type="presOf" srcId="{376FD5B7-F6A8-44D6-8D81-58192A9D448C}" destId="{7A22D94B-285B-4F4C-9BCF-EF441C14A9B5}" srcOrd="1" destOrd="0" presId="urn:microsoft.com/office/officeart/2005/8/layout/process1"/>
    <dgm:cxn modelId="{7BA59F5A-FC45-4E11-9ABC-4FB2F6F30603}" srcId="{2240E10A-3F80-455D-A84F-3ACAA5DD9EC1}" destId="{F609FD00-5BF4-4037-8005-66DC72187C2B}" srcOrd="0" destOrd="0" parTransId="{A4485165-3F4A-42F8-A48A-8585A5404D89}" sibTransId="{376FD5B7-F6A8-44D6-8D81-58192A9D448C}"/>
    <dgm:cxn modelId="{7D12117B-5E27-41CB-88F5-C4EC0EAB83F2}" type="presOf" srcId="{F609FD00-5BF4-4037-8005-66DC72187C2B}" destId="{1933A153-75DD-4EDD-A89A-DB498C816C18}" srcOrd="0" destOrd="0" presId="urn:microsoft.com/office/officeart/2005/8/layout/process1"/>
    <dgm:cxn modelId="{3626B17C-2BA5-4A76-873F-55F39EDEE603}" type="presOf" srcId="{2240E10A-3F80-455D-A84F-3ACAA5DD9EC1}" destId="{49AF543F-CCF7-4764-B82C-7801BD698B91}" srcOrd="0" destOrd="0" presId="urn:microsoft.com/office/officeart/2005/8/layout/process1"/>
    <dgm:cxn modelId="{53621A87-5406-497B-8B94-892878DD9BF6}" type="presOf" srcId="{5B6EEB7D-C513-4555-98EC-6001568BA0BF}" destId="{3329FE07-FB1F-4BBB-B38F-0CC2DDEDAC62}" srcOrd="1" destOrd="0" presId="urn:microsoft.com/office/officeart/2005/8/layout/process1"/>
    <dgm:cxn modelId="{CBE4988B-E497-42D4-96CB-F763CA31B0CA}" srcId="{2240E10A-3F80-455D-A84F-3ACAA5DD9EC1}" destId="{87567885-E5CA-4E06-AB2E-A09CB0A5A055}" srcOrd="2" destOrd="0" parTransId="{3321B130-B18A-46F5-B10D-3C56FEFD6196}" sibTransId="{8BB4326A-1038-4313-8514-281894402FFE}"/>
    <dgm:cxn modelId="{0C68F28C-DCFE-4606-B0EF-396F0E74299A}" srcId="{2240E10A-3F80-455D-A84F-3ACAA5DD9EC1}" destId="{4AFD8771-511D-4881-B070-5BD168C43C14}" srcOrd="3" destOrd="0" parTransId="{F5D1CBEE-6E08-4485-A7CF-146232186CBC}" sibTransId="{5B6EEB7D-C513-4555-98EC-6001568BA0BF}"/>
    <dgm:cxn modelId="{00DB938D-D78F-4E32-A457-0365D395F2ED}" type="presOf" srcId="{8BB4326A-1038-4313-8514-281894402FFE}" destId="{92C698C9-95D9-44BA-88C3-3E88449AA386}" srcOrd="1" destOrd="0" presId="urn:microsoft.com/office/officeart/2005/8/layout/process1"/>
    <dgm:cxn modelId="{208BA8A2-A4F6-4F68-BC5E-812B5A47FB09}" type="presOf" srcId="{5940BF2A-A732-4F41-BE14-B0643755F9C4}" destId="{F3A4FCA0-1440-4D52-9E10-4B3A1768A86F}" srcOrd="1" destOrd="0" presId="urn:microsoft.com/office/officeart/2005/8/layout/process1"/>
    <dgm:cxn modelId="{68FBFCB1-85CB-417E-B024-31839C9DD9EB}" type="presOf" srcId="{4AFD8771-511D-4881-B070-5BD168C43C14}" destId="{D381657C-7A67-49B5-8F38-612ED1FB3251}" srcOrd="0" destOrd="0" presId="urn:microsoft.com/office/officeart/2005/8/layout/process1"/>
    <dgm:cxn modelId="{6C311DC1-6905-4AB3-83A9-B525350BE4BE}" type="presOf" srcId="{87567885-E5CA-4E06-AB2E-A09CB0A5A055}" destId="{B9676BA5-E265-4A42-81BD-19A58F950F6A}" srcOrd="0" destOrd="0" presId="urn:microsoft.com/office/officeart/2005/8/layout/process1"/>
    <dgm:cxn modelId="{3DD9C7F4-B116-47AD-9BAA-3DA210937E66}" type="presOf" srcId="{376FD5B7-F6A8-44D6-8D81-58192A9D448C}" destId="{E083E235-70B7-4493-81DA-14265A65E74B}" srcOrd="0" destOrd="0" presId="urn:microsoft.com/office/officeart/2005/8/layout/process1"/>
    <dgm:cxn modelId="{93E9B1F6-FC43-4595-A43A-5E9587F071AA}" type="presOf" srcId="{5B6EEB7D-C513-4555-98EC-6001568BA0BF}" destId="{DA9FFBC8-4A89-46C0-AFBE-F547D75CB478}" srcOrd="0" destOrd="0" presId="urn:microsoft.com/office/officeart/2005/8/layout/process1"/>
    <dgm:cxn modelId="{1FC36260-3E52-40FB-96F7-CA55FE713B22}" type="presParOf" srcId="{49AF543F-CCF7-4764-B82C-7801BD698B91}" destId="{1933A153-75DD-4EDD-A89A-DB498C816C18}" srcOrd="0" destOrd="0" presId="urn:microsoft.com/office/officeart/2005/8/layout/process1"/>
    <dgm:cxn modelId="{0D4B5326-E02D-4209-8EA5-14A48BA9DFAC}" type="presParOf" srcId="{49AF543F-CCF7-4764-B82C-7801BD698B91}" destId="{E083E235-70B7-4493-81DA-14265A65E74B}" srcOrd="1" destOrd="0" presId="urn:microsoft.com/office/officeart/2005/8/layout/process1"/>
    <dgm:cxn modelId="{AB85BFC6-FEB3-4D8D-8626-BD0AFD32EB16}" type="presParOf" srcId="{E083E235-70B7-4493-81DA-14265A65E74B}" destId="{7A22D94B-285B-4F4C-9BCF-EF441C14A9B5}" srcOrd="0" destOrd="0" presId="urn:microsoft.com/office/officeart/2005/8/layout/process1"/>
    <dgm:cxn modelId="{8026136D-85B7-4CAB-8163-60A24BE2F7A9}" type="presParOf" srcId="{49AF543F-CCF7-4764-B82C-7801BD698B91}" destId="{C0A6C0BF-14EA-4DFD-9F46-2D09218C80B5}" srcOrd="2" destOrd="0" presId="urn:microsoft.com/office/officeart/2005/8/layout/process1"/>
    <dgm:cxn modelId="{8A3E3A4C-9542-49DD-B4DC-EEF24664AC54}" type="presParOf" srcId="{49AF543F-CCF7-4764-B82C-7801BD698B91}" destId="{3C5F2CF1-6283-4534-B3BA-1F6CFFE50F47}" srcOrd="3" destOrd="0" presId="urn:microsoft.com/office/officeart/2005/8/layout/process1"/>
    <dgm:cxn modelId="{A68B6273-5395-4E1B-B7B8-F3241E1DF09E}" type="presParOf" srcId="{3C5F2CF1-6283-4534-B3BA-1F6CFFE50F47}" destId="{F3A4FCA0-1440-4D52-9E10-4B3A1768A86F}" srcOrd="0" destOrd="0" presId="urn:microsoft.com/office/officeart/2005/8/layout/process1"/>
    <dgm:cxn modelId="{3C81BAE5-E7EE-4B86-AD10-1D6260771586}" type="presParOf" srcId="{49AF543F-CCF7-4764-B82C-7801BD698B91}" destId="{B9676BA5-E265-4A42-81BD-19A58F950F6A}" srcOrd="4" destOrd="0" presId="urn:microsoft.com/office/officeart/2005/8/layout/process1"/>
    <dgm:cxn modelId="{E0843831-F948-4AB0-9649-A51B5839D830}" type="presParOf" srcId="{49AF543F-CCF7-4764-B82C-7801BD698B91}" destId="{1EEAD3EE-B7FC-4F76-AE50-54C26F4BC06A}" srcOrd="5" destOrd="0" presId="urn:microsoft.com/office/officeart/2005/8/layout/process1"/>
    <dgm:cxn modelId="{8CA07A98-517C-448F-A061-FA625769C820}" type="presParOf" srcId="{1EEAD3EE-B7FC-4F76-AE50-54C26F4BC06A}" destId="{92C698C9-95D9-44BA-88C3-3E88449AA386}" srcOrd="0" destOrd="0" presId="urn:microsoft.com/office/officeart/2005/8/layout/process1"/>
    <dgm:cxn modelId="{7991A0F0-8DF7-4C25-9F47-F752043D27C7}" type="presParOf" srcId="{49AF543F-CCF7-4764-B82C-7801BD698B91}" destId="{D381657C-7A67-49B5-8F38-612ED1FB3251}" srcOrd="6" destOrd="0" presId="urn:microsoft.com/office/officeart/2005/8/layout/process1"/>
    <dgm:cxn modelId="{80664D29-70AD-4E76-AFB1-86212D0252F6}" type="presParOf" srcId="{49AF543F-CCF7-4764-B82C-7801BD698B91}" destId="{DA9FFBC8-4A89-46C0-AFBE-F547D75CB478}" srcOrd="7" destOrd="0" presId="urn:microsoft.com/office/officeart/2005/8/layout/process1"/>
    <dgm:cxn modelId="{A647DC74-303F-4935-A337-E766C573775D}" type="presParOf" srcId="{DA9FFBC8-4A89-46C0-AFBE-F547D75CB478}" destId="{3329FE07-FB1F-4BBB-B38F-0CC2DDEDAC62}" srcOrd="0" destOrd="0" presId="urn:microsoft.com/office/officeart/2005/8/layout/process1"/>
    <dgm:cxn modelId="{62B8CB67-CB72-46CE-A13F-497DCFA42A74}" type="presParOf" srcId="{49AF543F-CCF7-4764-B82C-7801BD698B91}" destId="{C5EFBFB8-028C-4ACE-8EAD-4790D7FF261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70A92-B8D4-4713-8706-F6909EDA0D62}">
      <dsp:nvSpPr>
        <dsp:cNvPr id="0" name=""/>
        <dsp:cNvSpPr/>
      </dsp:nvSpPr>
      <dsp:spPr>
        <a:xfrm>
          <a:off x="3602983" y="93076"/>
          <a:ext cx="1476747" cy="147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Heart racing, sweating, butterflies in the stomach</a:t>
          </a:r>
        </a:p>
      </dsp:txBody>
      <dsp:txXfrm>
        <a:off x="3602983" y="93076"/>
        <a:ext cx="1476747" cy="1476747"/>
      </dsp:txXfrm>
    </dsp:sp>
    <dsp:sp modelId="{33655702-9BB4-4506-A93B-895654552DC4}">
      <dsp:nvSpPr>
        <dsp:cNvPr id="0" name=""/>
        <dsp:cNvSpPr/>
      </dsp:nvSpPr>
      <dsp:spPr>
        <a:xfrm>
          <a:off x="998936" y="-457"/>
          <a:ext cx="4174327" cy="4174327"/>
        </a:xfrm>
        <a:prstGeom prst="circularArrow">
          <a:avLst>
            <a:gd name="adj1" fmla="val 6898"/>
            <a:gd name="adj2" fmla="val 465069"/>
            <a:gd name="adj3" fmla="val 550608"/>
            <a:gd name="adj4" fmla="val 20584323"/>
            <a:gd name="adj5" fmla="val 8048"/>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E12B4-5D8E-4B46-BCA1-B20E5515FD69}">
      <dsp:nvSpPr>
        <dsp:cNvPr id="0" name=""/>
        <dsp:cNvSpPr/>
      </dsp:nvSpPr>
      <dsp:spPr>
        <a:xfrm>
          <a:off x="3602983" y="2603589"/>
          <a:ext cx="1476747" cy="147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I never say the right thing! I bet people are laughing at me! </a:t>
          </a:r>
        </a:p>
      </dsp:txBody>
      <dsp:txXfrm>
        <a:off x="3602983" y="2603589"/>
        <a:ext cx="1476747" cy="1476747"/>
      </dsp:txXfrm>
    </dsp:sp>
    <dsp:sp modelId="{11357C4A-016E-49C3-9BE7-EA6658DCFB4C}">
      <dsp:nvSpPr>
        <dsp:cNvPr id="0" name=""/>
        <dsp:cNvSpPr/>
      </dsp:nvSpPr>
      <dsp:spPr>
        <a:xfrm>
          <a:off x="998936" y="-457"/>
          <a:ext cx="4174327" cy="4174327"/>
        </a:xfrm>
        <a:prstGeom prst="circularArrow">
          <a:avLst>
            <a:gd name="adj1" fmla="val 6898"/>
            <a:gd name="adj2" fmla="val 465069"/>
            <a:gd name="adj3" fmla="val 5950608"/>
            <a:gd name="adj4" fmla="val 4384323"/>
            <a:gd name="adj5" fmla="val 8048"/>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D62D9-5E41-4A9D-BB04-1E401595FADF}">
      <dsp:nvSpPr>
        <dsp:cNvPr id="0" name=""/>
        <dsp:cNvSpPr/>
      </dsp:nvSpPr>
      <dsp:spPr>
        <a:xfrm>
          <a:off x="1092469" y="2603589"/>
          <a:ext cx="1476747" cy="147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Avoid talking to new people</a:t>
          </a:r>
        </a:p>
      </dsp:txBody>
      <dsp:txXfrm>
        <a:off x="1092469" y="2603589"/>
        <a:ext cx="1476747" cy="1476747"/>
      </dsp:txXfrm>
    </dsp:sp>
    <dsp:sp modelId="{72605667-978A-4003-BBF3-BF8D976CCD06}">
      <dsp:nvSpPr>
        <dsp:cNvPr id="0" name=""/>
        <dsp:cNvSpPr/>
      </dsp:nvSpPr>
      <dsp:spPr>
        <a:xfrm>
          <a:off x="998936" y="-457"/>
          <a:ext cx="4174327" cy="4174327"/>
        </a:xfrm>
        <a:prstGeom prst="circularArrow">
          <a:avLst>
            <a:gd name="adj1" fmla="val 6898"/>
            <a:gd name="adj2" fmla="val 465069"/>
            <a:gd name="adj3" fmla="val 11350608"/>
            <a:gd name="adj4" fmla="val 9784323"/>
            <a:gd name="adj5" fmla="val 804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1EF6B-36DC-41B2-BB19-AC162022477B}">
      <dsp:nvSpPr>
        <dsp:cNvPr id="0" name=""/>
        <dsp:cNvSpPr/>
      </dsp:nvSpPr>
      <dsp:spPr>
        <a:xfrm>
          <a:off x="1092469" y="93076"/>
          <a:ext cx="1476747" cy="147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Fewer opportunities to practice skills</a:t>
          </a:r>
        </a:p>
      </dsp:txBody>
      <dsp:txXfrm>
        <a:off x="1092469" y="93076"/>
        <a:ext cx="1476747" cy="1476747"/>
      </dsp:txXfrm>
    </dsp:sp>
    <dsp:sp modelId="{48F8DCEE-DDAD-4453-8371-1058AB391D37}">
      <dsp:nvSpPr>
        <dsp:cNvPr id="0" name=""/>
        <dsp:cNvSpPr/>
      </dsp:nvSpPr>
      <dsp:spPr>
        <a:xfrm>
          <a:off x="998936" y="-457"/>
          <a:ext cx="4174327" cy="4174327"/>
        </a:xfrm>
        <a:prstGeom prst="circularArrow">
          <a:avLst>
            <a:gd name="adj1" fmla="val 6898"/>
            <a:gd name="adj2" fmla="val 465069"/>
            <a:gd name="adj3" fmla="val 16750608"/>
            <a:gd name="adj4" fmla="val 15184323"/>
            <a:gd name="adj5" fmla="val 8048"/>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3A153-75DD-4EDD-A89A-DB498C816C18}">
      <dsp:nvSpPr>
        <dsp:cNvPr id="0" name=""/>
        <dsp:cNvSpPr/>
      </dsp:nvSpPr>
      <dsp:spPr>
        <a:xfrm>
          <a:off x="6726" y="1288764"/>
          <a:ext cx="1328674" cy="11914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entury Gothic" panose="020B0502020202020204" pitchFamily="34" charset="0"/>
            </a:rPr>
            <a:t>Teacher </a:t>
          </a:r>
        </a:p>
        <a:p>
          <a:pPr marL="0" lvl="0" indent="0" algn="ctr" defTabSz="711200">
            <a:lnSpc>
              <a:spcPct val="90000"/>
            </a:lnSpc>
            <a:spcBef>
              <a:spcPct val="0"/>
            </a:spcBef>
            <a:spcAft>
              <a:spcPct val="35000"/>
            </a:spcAft>
            <a:buNone/>
          </a:pPr>
          <a:r>
            <a:rPr lang="en-GB" sz="1600" kern="1200" dirty="0">
              <a:latin typeface="Century Gothic" panose="020B0502020202020204" pitchFamily="34" charset="0"/>
            </a:rPr>
            <a:t>gives instructions</a:t>
          </a:r>
        </a:p>
      </dsp:txBody>
      <dsp:txXfrm>
        <a:off x="41621" y="1323659"/>
        <a:ext cx="1258884" cy="1121629"/>
      </dsp:txXfrm>
    </dsp:sp>
    <dsp:sp modelId="{E083E235-70B7-4493-81DA-14265A65E74B}">
      <dsp:nvSpPr>
        <dsp:cNvPr id="0" name=""/>
        <dsp:cNvSpPr/>
      </dsp:nvSpPr>
      <dsp:spPr>
        <a:xfrm>
          <a:off x="1436791" y="1758749"/>
          <a:ext cx="214948" cy="25144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436791" y="1809039"/>
        <a:ext cx="150464" cy="150868"/>
      </dsp:txXfrm>
    </dsp:sp>
    <dsp:sp modelId="{C0A6C0BF-14EA-4DFD-9F46-2D09218C80B5}">
      <dsp:nvSpPr>
        <dsp:cNvPr id="0" name=""/>
        <dsp:cNvSpPr/>
      </dsp:nvSpPr>
      <dsp:spPr>
        <a:xfrm>
          <a:off x="1740963" y="1341251"/>
          <a:ext cx="1513478" cy="1086444"/>
        </a:xfrm>
        <a:prstGeom prst="roundRect">
          <a:avLst>
            <a:gd name="adj" fmla="val 10000"/>
          </a:avLst>
        </a:prstGeom>
        <a:solidFill>
          <a:schemeClr val="accent2">
            <a:hueOff val="2321082"/>
            <a:satOff val="1907"/>
            <a:lumOff val="-91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entury Gothic" panose="020B0502020202020204" pitchFamily="34" charset="0"/>
            </a:rPr>
            <a:t>Young person’s response</a:t>
          </a:r>
        </a:p>
      </dsp:txBody>
      <dsp:txXfrm>
        <a:off x="1772784" y="1373072"/>
        <a:ext cx="1449836" cy="1022802"/>
      </dsp:txXfrm>
    </dsp:sp>
    <dsp:sp modelId="{3C5F2CF1-6283-4534-B3BA-1F6CFFE50F47}">
      <dsp:nvSpPr>
        <dsp:cNvPr id="0" name=""/>
        <dsp:cNvSpPr/>
      </dsp:nvSpPr>
      <dsp:spPr>
        <a:xfrm>
          <a:off x="3355833" y="1758749"/>
          <a:ext cx="214948" cy="251448"/>
        </a:xfrm>
        <a:prstGeom prst="rightArrow">
          <a:avLst>
            <a:gd name="adj1" fmla="val 60000"/>
            <a:gd name="adj2" fmla="val 50000"/>
          </a:avLst>
        </a:prstGeom>
        <a:solidFill>
          <a:schemeClr val="accent2">
            <a:hueOff val="3094775"/>
            <a:satOff val="2542"/>
            <a:lumOff val="-122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3355833" y="1809039"/>
        <a:ext cx="150464" cy="150868"/>
      </dsp:txXfrm>
    </dsp:sp>
    <dsp:sp modelId="{B9676BA5-E265-4A42-81BD-19A58F950F6A}">
      <dsp:nvSpPr>
        <dsp:cNvPr id="0" name=""/>
        <dsp:cNvSpPr/>
      </dsp:nvSpPr>
      <dsp:spPr>
        <a:xfrm>
          <a:off x="3660005" y="1370110"/>
          <a:ext cx="1423798" cy="1028726"/>
        </a:xfrm>
        <a:prstGeom prst="roundRect">
          <a:avLst>
            <a:gd name="adj" fmla="val 10000"/>
          </a:avLst>
        </a:prstGeom>
        <a:solidFill>
          <a:schemeClr val="accent2">
            <a:hueOff val="4642163"/>
            <a:satOff val="3813"/>
            <a:lumOff val="-1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entury Gothic" panose="020B0502020202020204" pitchFamily="34" charset="0"/>
            </a:rPr>
            <a:t>Teacher interprets reaction as defiant</a:t>
          </a:r>
        </a:p>
      </dsp:txBody>
      <dsp:txXfrm>
        <a:off x="3690135" y="1400240"/>
        <a:ext cx="1363538" cy="968466"/>
      </dsp:txXfrm>
    </dsp:sp>
    <dsp:sp modelId="{1EEAD3EE-B7FC-4F76-AE50-54C26F4BC06A}">
      <dsp:nvSpPr>
        <dsp:cNvPr id="0" name=""/>
        <dsp:cNvSpPr/>
      </dsp:nvSpPr>
      <dsp:spPr>
        <a:xfrm>
          <a:off x="5185194" y="1758749"/>
          <a:ext cx="214948" cy="251448"/>
        </a:xfrm>
        <a:prstGeom prst="rightArrow">
          <a:avLst>
            <a:gd name="adj1" fmla="val 60000"/>
            <a:gd name="adj2" fmla="val 50000"/>
          </a:avLst>
        </a:prstGeom>
        <a:solidFill>
          <a:schemeClr val="accent2">
            <a:hueOff val="6189551"/>
            <a:satOff val="5085"/>
            <a:lumOff val="-244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185194" y="1809039"/>
        <a:ext cx="150464" cy="150868"/>
      </dsp:txXfrm>
    </dsp:sp>
    <dsp:sp modelId="{D381657C-7A67-49B5-8F38-612ED1FB3251}">
      <dsp:nvSpPr>
        <dsp:cNvPr id="0" name=""/>
        <dsp:cNvSpPr/>
      </dsp:nvSpPr>
      <dsp:spPr>
        <a:xfrm>
          <a:off x="5489366" y="1395648"/>
          <a:ext cx="1150135" cy="977650"/>
        </a:xfrm>
        <a:prstGeom prst="roundRect">
          <a:avLst>
            <a:gd name="adj" fmla="val 10000"/>
          </a:avLst>
        </a:prstGeom>
        <a:solidFill>
          <a:schemeClr val="accent2">
            <a:hueOff val="6963245"/>
            <a:satOff val="5720"/>
            <a:lumOff val="-274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Teacher raises voice</a:t>
          </a:r>
        </a:p>
      </dsp:txBody>
      <dsp:txXfrm>
        <a:off x="5518000" y="1424282"/>
        <a:ext cx="1092867" cy="920382"/>
      </dsp:txXfrm>
    </dsp:sp>
    <dsp:sp modelId="{DA9FFBC8-4A89-46C0-AFBE-F547D75CB478}">
      <dsp:nvSpPr>
        <dsp:cNvPr id="0" name=""/>
        <dsp:cNvSpPr/>
      </dsp:nvSpPr>
      <dsp:spPr>
        <a:xfrm>
          <a:off x="6740892" y="1758749"/>
          <a:ext cx="214948" cy="251448"/>
        </a:xfrm>
        <a:prstGeom prst="rightArrow">
          <a:avLst>
            <a:gd name="adj1" fmla="val 60000"/>
            <a:gd name="adj2" fmla="val 50000"/>
          </a:avLst>
        </a:prstGeom>
        <a:solidFill>
          <a:schemeClr val="accent2">
            <a:hueOff val="9284326"/>
            <a:satOff val="7627"/>
            <a:lumOff val="-366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740892" y="1809039"/>
        <a:ext cx="150464" cy="150868"/>
      </dsp:txXfrm>
    </dsp:sp>
    <dsp:sp modelId="{C5EFBFB8-028C-4ACE-8EAD-4790D7FF2613}">
      <dsp:nvSpPr>
        <dsp:cNvPr id="0" name=""/>
        <dsp:cNvSpPr/>
      </dsp:nvSpPr>
      <dsp:spPr>
        <a:xfrm>
          <a:off x="7045064" y="1289030"/>
          <a:ext cx="1229128" cy="1190886"/>
        </a:xfrm>
        <a:prstGeom prst="roundRect">
          <a:avLst>
            <a:gd name="adj" fmla="val 10000"/>
          </a:avLst>
        </a:prstGeom>
        <a:solidFill>
          <a:schemeClr val="accent2">
            <a:hueOff val="9284326"/>
            <a:satOff val="7627"/>
            <a:lumOff val="-3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Anxiety</a:t>
          </a:r>
        </a:p>
      </dsp:txBody>
      <dsp:txXfrm>
        <a:off x="7079944" y="1323910"/>
        <a:ext cx="1159368" cy="112112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D6FAE1-B2CD-44C0-9CE7-D37733946D8D}" type="datetimeFigureOut">
              <a:rPr lang="en-GB" smtClean="0"/>
              <a:t>24/03/2021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C9A4B7-B004-4D23-A514-DC2DEF555403}" type="slidenum">
              <a:rPr lang="en-GB" smtClean="0"/>
              <a:t>‹#›</a:t>
            </a:fld>
            <a:endParaRPr lang="en-GB"/>
          </a:p>
        </p:txBody>
      </p:sp>
    </p:spTree>
    <p:extLst>
      <p:ext uri="{BB962C8B-B14F-4D97-AF65-F5344CB8AC3E}">
        <p14:creationId xmlns:p14="http://schemas.microsoft.com/office/powerpoint/2010/main" val="397553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AEC6E-CA22-4087-A17B-4468988D3EAF}" type="slidenum">
              <a:rPr lang="en-GB" smtClean="0"/>
              <a:t>25</a:t>
            </a:fld>
            <a:endParaRPr lang="en-GB"/>
          </a:p>
        </p:txBody>
      </p:sp>
    </p:spTree>
    <p:extLst>
      <p:ext uri="{BB962C8B-B14F-4D97-AF65-F5344CB8AC3E}">
        <p14:creationId xmlns:p14="http://schemas.microsoft.com/office/powerpoint/2010/main" val="383865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Kate</a:t>
            </a:r>
          </a:p>
        </p:txBody>
      </p:sp>
      <p:sp>
        <p:nvSpPr>
          <p:cNvPr id="4" name="Slide Number Placeholder 3"/>
          <p:cNvSpPr>
            <a:spLocks noGrp="1"/>
          </p:cNvSpPr>
          <p:nvPr>
            <p:ph type="sldNum" sz="quarter" idx="10"/>
          </p:nvPr>
        </p:nvSpPr>
        <p:spPr/>
        <p:txBody>
          <a:bodyPr/>
          <a:lstStyle/>
          <a:p>
            <a:fld id="{5FBAEC6E-CA22-4087-A17B-4468988D3EAF}" type="slidenum">
              <a:rPr lang="en-GB" smtClean="0"/>
              <a:t>28</a:t>
            </a:fld>
            <a:endParaRPr lang="en-GB"/>
          </a:p>
        </p:txBody>
      </p:sp>
    </p:spTree>
    <p:extLst>
      <p:ext uri="{BB962C8B-B14F-4D97-AF65-F5344CB8AC3E}">
        <p14:creationId xmlns:p14="http://schemas.microsoft.com/office/powerpoint/2010/main" val="268811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Kate</a:t>
            </a:r>
          </a:p>
        </p:txBody>
      </p:sp>
      <p:sp>
        <p:nvSpPr>
          <p:cNvPr id="4" name="Slide Number Placeholder 3"/>
          <p:cNvSpPr>
            <a:spLocks noGrp="1"/>
          </p:cNvSpPr>
          <p:nvPr>
            <p:ph type="sldNum" sz="quarter" idx="10"/>
          </p:nvPr>
        </p:nvSpPr>
        <p:spPr/>
        <p:txBody>
          <a:bodyPr/>
          <a:lstStyle/>
          <a:p>
            <a:fld id="{5FBAEC6E-CA22-4087-A17B-4468988D3EAF}" type="slidenum">
              <a:rPr lang="en-GB" smtClean="0"/>
              <a:t>30</a:t>
            </a:fld>
            <a:endParaRPr lang="en-GB"/>
          </a:p>
        </p:txBody>
      </p:sp>
    </p:spTree>
    <p:extLst>
      <p:ext uri="{BB962C8B-B14F-4D97-AF65-F5344CB8AC3E}">
        <p14:creationId xmlns:p14="http://schemas.microsoft.com/office/powerpoint/2010/main" val="383865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Bonnie</a:t>
            </a:r>
          </a:p>
        </p:txBody>
      </p:sp>
      <p:sp>
        <p:nvSpPr>
          <p:cNvPr id="4" name="Slide Number Placeholder 3"/>
          <p:cNvSpPr>
            <a:spLocks noGrp="1"/>
          </p:cNvSpPr>
          <p:nvPr>
            <p:ph type="sldNum" sz="quarter" idx="10"/>
          </p:nvPr>
        </p:nvSpPr>
        <p:spPr/>
        <p:txBody>
          <a:bodyPr/>
          <a:lstStyle/>
          <a:p>
            <a:fld id="{5FBAEC6E-CA22-4087-A17B-4468988D3EAF}" type="slidenum">
              <a:rPr lang="en-GB" smtClean="0"/>
              <a:t>31</a:t>
            </a:fld>
            <a:endParaRPr lang="en-GB"/>
          </a:p>
        </p:txBody>
      </p:sp>
    </p:spTree>
    <p:extLst>
      <p:ext uri="{BB962C8B-B14F-4D97-AF65-F5344CB8AC3E}">
        <p14:creationId xmlns:p14="http://schemas.microsoft.com/office/powerpoint/2010/main" val="16729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9A4B7-B004-4D23-A514-DC2DEF555403}" type="slidenum">
              <a:rPr lang="en-GB" smtClean="0"/>
              <a:t>33</a:t>
            </a:fld>
            <a:endParaRPr lang="en-GB"/>
          </a:p>
        </p:txBody>
      </p:sp>
    </p:spTree>
    <p:extLst>
      <p:ext uri="{BB962C8B-B14F-4D97-AF65-F5344CB8AC3E}">
        <p14:creationId xmlns:p14="http://schemas.microsoft.com/office/powerpoint/2010/main" val="329745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9A4B7-B004-4D23-A514-DC2DEF555403}" type="slidenum">
              <a:rPr lang="en-GB" smtClean="0"/>
              <a:t>39</a:t>
            </a:fld>
            <a:endParaRPr lang="en-GB"/>
          </a:p>
        </p:txBody>
      </p:sp>
    </p:spTree>
    <p:extLst>
      <p:ext uri="{BB962C8B-B14F-4D97-AF65-F5344CB8AC3E}">
        <p14:creationId xmlns:p14="http://schemas.microsoft.com/office/powerpoint/2010/main" val="356199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Bonnie</a:t>
            </a:r>
          </a:p>
        </p:txBody>
      </p:sp>
      <p:sp>
        <p:nvSpPr>
          <p:cNvPr id="4" name="Slide Number Placeholder 3"/>
          <p:cNvSpPr>
            <a:spLocks noGrp="1"/>
          </p:cNvSpPr>
          <p:nvPr>
            <p:ph type="sldNum" sz="quarter" idx="10"/>
          </p:nvPr>
        </p:nvSpPr>
        <p:spPr/>
        <p:txBody>
          <a:bodyPr/>
          <a:lstStyle/>
          <a:p>
            <a:fld id="{5FBAEC6E-CA22-4087-A17B-4468988D3EAF}" type="slidenum">
              <a:rPr lang="en-GB" smtClean="0"/>
              <a:t>40</a:t>
            </a:fld>
            <a:endParaRPr lang="en-GB"/>
          </a:p>
        </p:txBody>
      </p:sp>
    </p:spTree>
    <p:extLst>
      <p:ext uri="{BB962C8B-B14F-4D97-AF65-F5344CB8AC3E}">
        <p14:creationId xmlns:p14="http://schemas.microsoft.com/office/powerpoint/2010/main" val="383457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0" name="Shape 20"/>
          <p:cNvSpPr>
            <a:spLocks noGrp="1"/>
          </p:cNvSpPr>
          <p:nvPr>
            <p:ph type="sldNum" sz="quarter" idx="2"/>
          </p:nvPr>
        </p:nvSpPr>
        <p:spPr>
          <a:prstGeom prst="rect">
            <a:avLst/>
          </a:prstGeom>
        </p:spPr>
        <p:txBody>
          <a:bodyPr/>
          <a:lstStyle/>
          <a:p>
            <a:fld id="{86CB4B4D-7CA3-9044-876B-883B54F8677D}" type="slidenum">
              <a:rPr>
                <a:solidFill>
                  <a:srgbClr val="005B9C"/>
                </a:solidFill>
              </a:rPr>
              <a:pPr/>
              <a:t>‹#›</a:t>
            </a:fld>
            <a:endParaRPr>
              <a:solidFill>
                <a:srgbClr val="005B9C"/>
              </a:solidFill>
            </a:endParaRPr>
          </a:p>
        </p:txBody>
      </p:sp>
    </p:spTree>
    <p:extLst>
      <p:ext uri="{BB962C8B-B14F-4D97-AF65-F5344CB8AC3E}">
        <p14:creationId xmlns:p14="http://schemas.microsoft.com/office/powerpoint/2010/main" val="24948711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7" name="Shape 27"/>
          <p:cNvSpPr/>
          <p:nvPr/>
        </p:nvSpPr>
        <p:spPr>
          <a:xfrm>
            <a:off x="0" y="-1"/>
            <a:ext cx="9144000" cy="1763329"/>
          </a:xfrm>
          <a:prstGeom prst="rect">
            <a:avLst/>
          </a:prstGeom>
          <a:solidFill>
            <a:schemeClr val="accent1"/>
          </a:solidFill>
          <a:ln w="12700">
            <a:miter lim="400000"/>
          </a:ln>
        </p:spPr>
        <p:txBody>
          <a:bodyPr lIns="45719" rIns="45719" anchor="ctr"/>
          <a:lstStyle/>
          <a:p>
            <a:pPr algn="ctr" defTabSz="457200" hangingPunct="0">
              <a:defRPr>
                <a:solidFill>
                  <a:srgbClr val="005B9C"/>
                </a:solidFill>
              </a:defRPr>
            </a:pPr>
            <a:endParaRPr kern="0">
              <a:solidFill>
                <a:srgbClr val="005B9C"/>
              </a:solidFill>
              <a:sym typeface="Calibri"/>
            </a:endParaRPr>
          </a:p>
        </p:txBody>
      </p:sp>
      <p:pic>
        <p:nvPicPr>
          <p:cNvPr id="28" name="image1.png" descr="Oxleas_Yellow_WhiteNHS.png"/>
          <p:cNvPicPr>
            <a:picLocks noChangeAspect="1"/>
          </p:cNvPicPr>
          <p:nvPr/>
        </p:nvPicPr>
        <p:blipFill>
          <a:blip r:embed="rId2"/>
          <a:stretch>
            <a:fillRect/>
          </a:stretch>
        </p:blipFill>
        <p:spPr>
          <a:xfrm>
            <a:off x="457198" y="229113"/>
            <a:ext cx="1600202" cy="891917"/>
          </a:xfrm>
          <a:prstGeom prst="rect">
            <a:avLst/>
          </a:prstGeom>
          <a:ln w="12700">
            <a:miter lim="400000"/>
          </a:ln>
        </p:spPr>
      </p:pic>
      <p:pic>
        <p:nvPicPr>
          <p:cNvPr id="29" name="image2.png" descr="ImprovingLivesStrapWhite.png"/>
          <p:cNvPicPr>
            <a:picLocks noChangeAspect="1"/>
          </p:cNvPicPr>
          <p:nvPr/>
        </p:nvPicPr>
        <p:blipFill>
          <a:blip r:embed="rId3"/>
          <a:stretch>
            <a:fillRect/>
          </a:stretch>
        </p:blipFill>
        <p:spPr>
          <a:xfrm>
            <a:off x="6527807" y="570545"/>
            <a:ext cx="2146292" cy="535353"/>
          </a:xfrm>
          <a:prstGeom prst="rect">
            <a:avLst/>
          </a:prstGeom>
          <a:ln w="12700">
            <a:miter lim="400000"/>
          </a:ln>
        </p:spPr>
      </p:pic>
      <p:sp>
        <p:nvSpPr>
          <p:cNvPr id="30" name="Shape 30"/>
          <p:cNvSpPr>
            <a:spLocks noGrp="1"/>
          </p:cNvSpPr>
          <p:nvPr>
            <p:ph type="title"/>
          </p:nvPr>
        </p:nvSpPr>
        <p:spPr>
          <a:xfrm>
            <a:off x="457200" y="1220400"/>
            <a:ext cx="8034867" cy="542928"/>
          </a:xfrm>
          <a:prstGeom prst="rect">
            <a:avLst/>
          </a:prstGeom>
        </p:spPr>
        <p:txBody>
          <a:bodyPr/>
          <a:lstStyle/>
          <a:p>
            <a:r>
              <a:t>Title Text</a:t>
            </a:r>
          </a:p>
        </p:txBody>
      </p:sp>
      <p:sp>
        <p:nvSpPr>
          <p:cNvPr id="31" name="Shape 31"/>
          <p:cNvSpPr>
            <a:spLocks noGrp="1"/>
          </p:cNvSpPr>
          <p:nvPr>
            <p:ph type="sldNum" sz="quarter" idx="2"/>
          </p:nvPr>
        </p:nvSpPr>
        <p:spPr>
          <a:xfrm>
            <a:off x="8502086" y="6424086"/>
            <a:ext cx="172542" cy="177801"/>
          </a:xfrm>
          <a:prstGeom prst="rect">
            <a:avLst/>
          </a:prstGeom>
        </p:spPr>
        <p:txBody>
          <a:bodyPr/>
          <a:lstStyle/>
          <a:p>
            <a:fld id="{86CB4B4D-7CA3-9044-876B-883B54F8677D}" type="slidenum">
              <a:rPr>
                <a:solidFill>
                  <a:srgbClr val="005B9C"/>
                </a:solidFill>
              </a:rPr>
              <a:pPr/>
              <a:t>‹#›</a:t>
            </a:fld>
            <a:endParaRPr>
              <a:solidFill>
                <a:srgbClr val="005B9C"/>
              </a:solidFill>
            </a:endParaRPr>
          </a:p>
        </p:txBody>
      </p:sp>
      <p:sp>
        <p:nvSpPr>
          <p:cNvPr id="32" name="Shape 32"/>
          <p:cNvSpPr>
            <a:spLocks noGrp="1"/>
          </p:cNvSpPr>
          <p:nvPr>
            <p:ph type="body" idx="1"/>
          </p:nvPr>
        </p:nvSpPr>
        <p:spPr>
          <a:xfrm>
            <a:off x="457198" y="1994412"/>
            <a:ext cx="8217430" cy="4055797"/>
          </a:xfrm>
          <a:prstGeom prst="rect">
            <a:avLst/>
          </a:prstGeom>
        </p:spPr>
        <p:txBody>
          <a:bodyPr/>
          <a:lstStyle>
            <a:lvl3pPr marL="896937" indent="-182562"/>
            <a:lvl4pPr marL="1163637"/>
            <a:lvl5pPr marL="1438275"/>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727997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9" name="Shape 39"/>
          <p:cNvSpPr/>
          <p:nvPr/>
        </p:nvSpPr>
        <p:spPr>
          <a:xfrm>
            <a:off x="0" y="-1"/>
            <a:ext cx="9144000" cy="1763329"/>
          </a:xfrm>
          <a:prstGeom prst="rect">
            <a:avLst/>
          </a:prstGeom>
          <a:solidFill>
            <a:schemeClr val="accent1"/>
          </a:solidFill>
          <a:ln w="12700">
            <a:miter lim="400000"/>
          </a:ln>
        </p:spPr>
        <p:txBody>
          <a:bodyPr lIns="45719" rIns="45719" anchor="ctr"/>
          <a:lstStyle/>
          <a:p>
            <a:pPr algn="ctr" defTabSz="457200" hangingPunct="0">
              <a:defRPr>
                <a:solidFill>
                  <a:srgbClr val="005B9C"/>
                </a:solidFill>
              </a:defRPr>
            </a:pPr>
            <a:endParaRPr kern="0">
              <a:solidFill>
                <a:srgbClr val="005B9C"/>
              </a:solidFill>
              <a:sym typeface="Calibri"/>
            </a:endParaRPr>
          </a:p>
        </p:txBody>
      </p:sp>
      <p:pic>
        <p:nvPicPr>
          <p:cNvPr id="40" name="image1.png" descr="Oxleas_Yellow_WhiteNHS.png"/>
          <p:cNvPicPr>
            <a:picLocks noChangeAspect="1"/>
          </p:cNvPicPr>
          <p:nvPr/>
        </p:nvPicPr>
        <p:blipFill>
          <a:blip r:embed="rId2"/>
          <a:stretch>
            <a:fillRect/>
          </a:stretch>
        </p:blipFill>
        <p:spPr>
          <a:xfrm>
            <a:off x="457198" y="229113"/>
            <a:ext cx="1600202" cy="891917"/>
          </a:xfrm>
          <a:prstGeom prst="rect">
            <a:avLst/>
          </a:prstGeom>
          <a:ln w="12700">
            <a:miter lim="400000"/>
          </a:ln>
        </p:spPr>
      </p:pic>
      <p:pic>
        <p:nvPicPr>
          <p:cNvPr id="41" name="image2.png" descr="ImprovingLivesStrapWhite.png"/>
          <p:cNvPicPr>
            <a:picLocks noChangeAspect="1"/>
          </p:cNvPicPr>
          <p:nvPr/>
        </p:nvPicPr>
        <p:blipFill>
          <a:blip r:embed="rId3"/>
          <a:stretch>
            <a:fillRect/>
          </a:stretch>
        </p:blipFill>
        <p:spPr>
          <a:xfrm>
            <a:off x="6527807" y="570545"/>
            <a:ext cx="2146292" cy="535353"/>
          </a:xfrm>
          <a:prstGeom prst="rect">
            <a:avLst/>
          </a:prstGeom>
          <a:ln w="12700">
            <a:miter lim="400000"/>
          </a:ln>
        </p:spPr>
      </p:pic>
      <p:sp>
        <p:nvSpPr>
          <p:cNvPr id="42" name="Shape 42"/>
          <p:cNvSpPr>
            <a:spLocks noGrp="1"/>
          </p:cNvSpPr>
          <p:nvPr>
            <p:ph type="title"/>
          </p:nvPr>
        </p:nvSpPr>
        <p:spPr>
          <a:xfrm>
            <a:off x="457200" y="1220400"/>
            <a:ext cx="8229600" cy="544900"/>
          </a:xfrm>
          <a:prstGeom prst="rect">
            <a:avLst/>
          </a:prstGeom>
        </p:spPr>
        <p:txBody>
          <a:bodyPr/>
          <a:lstStyle/>
          <a:p>
            <a:r>
              <a:t>Title Text</a:t>
            </a:r>
          </a:p>
        </p:txBody>
      </p:sp>
      <p:sp>
        <p:nvSpPr>
          <p:cNvPr id="43" name="Shape 43"/>
          <p:cNvSpPr>
            <a:spLocks noGrp="1"/>
          </p:cNvSpPr>
          <p:nvPr>
            <p:ph type="sldNum" sz="quarter" idx="2"/>
          </p:nvPr>
        </p:nvSpPr>
        <p:spPr>
          <a:xfrm>
            <a:off x="8514258" y="6424086"/>
            <a:ext cx="172543" cy="177801"/>
          </a:xfrm>
          <a:prstGeom prst="rect">
            <a:avLst/>
          </a:prstGeom>
        </p:spPr>
        <p:txBody>
          <a:bodyPr/>
          <a:lstStyle/>
          <a:p>
            <a:fld id="{86CB4B4D-7CA3-9044-876B-883B54F8677D}" type="slidenum">
              <a:rPr>
                <a:solidFill>
                  <a:srgbClr val="005B9C"/>
                </a:solidFill>
              </a:rPr>
              <a:pPr/>
              <a:t>‹#›</a:t>
            </a:fld>
            <a:endParaRPr>
              <a:solidFill>
                <a:srgbClr val="005B9C"/>
              </a:solidFill>
            </a:endParaRPr>
          </a:p>
        </p:txBody>
      </p:sp>
      <p:sp>
        <p:nvSpPr>
          <p:cNvPr id="44" name="Shape 44"/>
          <p:cNvSpPr>
            <a:spLocks noGrp="1"/>
          </p:cNvSpPr>
          <p:nvPr>
            <p:ph type="body" sz="half" idx="1"/>
          </p:nvPr>
        </p:nvSpPr>
        <p:spPr>
          <a:xfrm>
            <a:off x="457200" y="1994399"/>
            <a:ext cx="4038600" cy="3865564"/>
          </a:xfrm>
          <a:prstGeom prst="rect">
            <a:avLst/>
          </a:prstGeom>
        </p:spPr>
        <p:txBody>
          <a:bodyPr/>
          <a:lstStyle>
            <a:lvl3pPr marL="895350"/>
            <a:lvl4pPr marL="1257300" indent="-180975"/>
            <a:lvl5pPr marL="161925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622410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65A6"/>
        </a:solidFill>
        <a:effectLst/>
      </p:bgPr>
    </p:bg>
    <p:spTree>
      <p:nvGrpSpPr>
        <p:cNvPr id="1" name=""/>
        <p:cNvGrpSpPr/>
        <p:nvPr/>
      </p:nvGrpSpPr>
      <p:grpSpPr>
        <a:xfrm>
          <a:off x="0" y="0"/>
          <a:ext cx="0" cy="0"/>
          <a:chOff x="0" y="0"/>
          <a:chExt cx="0" cy="0"/>
        </a:xfrm>
      </p:grpSpPr>
      <p:sp>
        <p:nvSpPr>
          <p:cNvPr id="51" name="Shape 51"/>
          <p:cNvSpPr/>
          <p:nvPr/>
        </p:nvSpPr>
        <p:spPr>
          <a:xfrm>
            <a:off x="0" y="-1"/>
            <a:ext cx="9144000" cy="1763329"/>
          </a:xfrm>
          <a:prstGeom prst="rect">
            <a:avLst/>
          </a:prstGeom>
          <a:solidFill>
            <a:schemeClr val="accent1"/>
          </a:solidFill>
          <a:ln w="12700">
            <a:miter lim="400000"/>
          </a:ln>
        </p:spPr>
        <p:txBody>
          <a:bodyPr lIns="45719" rIns="45719" anchor="ctr"/>
          <a:lstStyle/>
          <a:p>
            <a:pPr algn="ctr" defTabSz="457200" hangingPunct="0">
              <a:defRPr>
                <a:solidFill>
                  <a:srgbClr val="005B9C"/>
                </a:solidFill>
              </a:defRPr>
            </a:pPr>
            <a:endParaRPr kern="0">
              <a:solidFill>
                <a:srgbClr val="005B9C"/>
              </a:solidFill>
              <a:sym typeface="Calibri"/>
            </a:endParaRPr>
          </a:p>
        </p:txBody>
      </p:sp>
      <p:pic>
        <p:nvPicPr>
          <p:cNvPr id="52" name="image1.png" descr="Oxleas_Yellow_WhiteNHS.png"/>
          <p:cNvPicPr>
            <a:picLocks noChangeAspect="1"/>
          </p:cNvPicPr>
          <p:nvPr/>
        </p:nvPicPr>
        <p:blipFill>
          <a:blip r:embed="rId2"/>
          <a:stretch>
            <a:fillRect/>
          </a:stretch>
        </p:blipFill>
        <p:spPr>
          <a:xfrm>
            <a:off x="457198" y="229113"/>
            <a:ext cx="1600202" cy="891917"/>
          </a:xfrm>
          <a:prstGeom prst="rect">
            <a:avLst/>
          </a:prstGeom>
          <a:ln w="12700">
            <a:miter lim="400000"/>
          </a:ln>
        </p:spPr>
      </p:pic>
      <p:pic>
        <p:nvPicPr>
          <p:cNvPr id="53" name="image2.png" descr="ImprovingLivesStrapWhite.png"/>
          <p:cNvPicPr>
            <a:picLocks noChangeAspect="1"/>
          </p:cNvPicPr>
          <p:nvPr/>
        </p:nvPicPr>
        <p:blipFill>
          <a:blip r:embed="rId3"/>
          <a:stretch>
            <a:fillRect/>
          </a:stretch>
        </p:blipFill>
        <p:spPr>
          <a:xfrm>
            <a:off x="6527807" y="570545"/>
            <a:ext cx="2146292" cy="535353"/>
          </a:xfrm>
          <a:prstGeom prst="rect">
            <a:avLst/>
          </a:prstGeom>
          <a:ln w="12700">
            <a:miter lim="400000"/>
          </a:ln>
        </p:spPr>
      </p:pic>
      <p:sp>
        <p:nvSpPr>
          <p:cNvPr id="54" name="Shape 54"/>
          <p:cNvSpPr/>
          <p:nvPr/>
        </p:nvSpPr>
        <p:spPr>
          <a:xfrm>
            <a:off x="0" y="31750"/>
            <a:ext cx="9144000" cy="6858001"/>
          </a:xfrm>
          <a:prstGeom prst="rect">
            <a:avLst/>
          </a:prstGeom>
          <a:solidFill>
            <a:schemeClr val="accent1"/>
          </a:solidFill>
          <a:ln w="12700">
            <a:miter lim="400000"/>
          </a:ln>
          <a:effectLst>
            <a:outerShdw blurRad="38100" dist="23000" dir="5400000" rotWithShape="0">
              <a:srgbClr val="000000">
                <a:alpha val="35000"/>
              </a:srgbClr>
            </a:outerShdw>
          </a:effectLst>
        </p:spPr>
        <p:txBody>
          <a:bodyPr lIns="45719" rIns="45719" anchor="ctr"/>
          <a:lstStyle/>
          <a:p>
            <a:pPr algn="ctr" defTabSz="457200" hangingPunct="0">
              <a:defRPr>
                <a:solidFill>
                  <a:srgbClr val="FFFFFF"/>
                </a:solidFill>
              </a:defRPr>
            </a:pPr>
            <a:endParaRPr kern="0">
              <a:solidFill>
                <a:srgbClr val="FFFFFF"/>
              </a:solidFill>
              <a:sym typeface="Calibri"/>
            </a:endParaRPr>
          </a:p>
        </p:txBody>
      </p:sp>
      <p:pic>
        <p:nvPicPr>
          <p:cNvPr id="55" name="image2.png" descr="ImprovingLivesStrapWhite.png"/>
          <p:cNvPicPr>
            <a:picLocks noChangeAspect="1"/>
          </p:cNvPicPr>
          <p:nvPr/>
        </p:nvPicPr>
        <p:blipFill>
          <a:blip r:embed="rId3"/>
          <a:stretch>
            <a:fillRect/>
          </a:stretch>
        </p:blipFill>
        <p:spPr>
          <a:xfrm>
            <a:off x="444507" y="6024645"/>
            <a:ext cx="2146293" cy="535353"/>
          </a:xfrm>
          <a:prstGeom prst="rect">
            <a:avLst/>
          </a:prstGeom>
          <a:ln w="12700">
            <a:miter lim="400000"/>
          </a:ln>
        </p:spPr>
      </p:pic>
      <p:sp>
        <p:nvSpPr>
          <p:cNvPr id="56" name="Shape 56"/>
          <p:cNvSpPr>
            <a:spLocks noGrp="1"/>
          </p:cNvSpPr>
          <p:nvPr>
            <p:ph type="title"/>
          </p:nvPr>
        </p:nvSpPr>
        <p:spPr>
          <a:xfrm>
            <a:off x="444509" y="2313892"/>
            <a:ext cx="3640647" cy="941782"/>
          </a:xfrm>
          <a:prstGeom prst="rect">
            <a:avLst/>
          </a:prstGeom>
        </p:spPr>
        <p:txBody>
          <a:bodyPr/>
          <a:lstStyle/>
          <a:p>
            <a:r>
              <a:t>Title Text</a:t>
            </a:r>
          </a:p>
        </p:txBody>
      </p:sp>
      <p:pic>
        <p:nvPicPr>
          <p:cNvPr id="57" name="image7.png" descr="OxleaseOWhite.png"/>
          <p:cNvPicPr>
            <a:picLocks noChangeAspect="1"/>
          </p:cNvPicPr>
          <p:nvPr/>
        </p:nvPicPr>
        <p:blipFill>
          <a:blip r:embed="rId4"/>
          <a:srcRect b="24954"/>
          <a:stretch>
            <a:fillRect/>
          </a:stretch>
        </p:blipFill>
        <p:spPr>
          <a:xfrm>
            <a:off x="3656487" y="1812637"/>
            <a:ext cx="5487515" cy="5045363"/>
          </a:xfrm>
          <a:prstGeom prst="rect">
            <a:avLst/>
          </a:prstGeom>
          <a:ln w="12700">
            <a:miter lim="400000"/>
          </a:ln>
        </p:spPr>
      </p:pic>
      <p:pic>
        <p:nvPicPr>
          <p:cNvPr id="58" name="image1.png" descr="Oxleas_Yellow_WhiteNHS.png"/>
          <p:cNvPicPr>
            <a:picLocks noChangeAspect="1"/>
          </p:cNvPicPr>
          <p:nvPr/>
        </p:nvPicPr>
        <p:blipFill>
          <a:blip r:embed="rId2"/>
          <a:stretch>
            <a:fillRect/>
          </a:stretch>
        </p:blipFill>
        <p:spPr>
          <a:xfrm>
            <a:off x="469909" y="421724"/>
            <a:ext cx="2552692" cy="1422810"/>
          </a:xfrm>
          <a:prstGeom prst="rect">
            <a:avLst/>
          </a:prstGeom>
          <a:ln w="12700">
            <a:miter lim="400000"/>
          </a:ln>
        </p:spPr>
      </p:pic>
      <p:sp>
        <p:nvSpPr>
          <p:cNvPr id="59" name="Shape 59"/>
          <p:cNvSpPr>
            <a:spLocks noGrp="1"/>
          </p:cNvSpPr>
          <p:nvPr>
            <p:ph type="sldNum" sz="quarter" idx="2"/>
          </p:nvPr>
        </p:nvSpPr>
        <p:spPr>
          <a:prstGeom prst="rect">
            <a:avLst/>
          </a:prstGeom>
        </p:spPr>
        <p:txBody>
          <a:bodyPr/>
          <a:lstStyle/>
          <a:p>
            <a:fld id="{86CB4B4D-7CA3-9044-876B-883B54F8677D}" type="slidenum">
              <a:rPr>
                <a:solidFill>
                  <a:srgbClr val="005B9C"/>
                </a:solidFill>
              </a:rPr>
              <a:pPr/>
              <a:t>‹#›</a:t>
            </a:fld>
            <a:endParaRPr>
              <a:solidFill>
                <a:srgbClr val="005B9C"/>
              </a:solidFill>
            </a:endParaRPr>
          </a:p>
        </p:txBody>
      </p:sp>
    </p:spTree>
    <p:extLst>
      <p:ext uri="{BB962C8B-B14F-4D97-AF65-F5344CB8AC3E}">
        <p14:creationId xmlns:p14="http://schemas.microsoft.com/office/powerpoint/2010/main" val="129504437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65A6"/>
        </a:solidFill>
        <a:effectLst/>
      </p:bgPr>
    </p:bg>
    <p:spTree>
      <p:nvGrpSpPr>
        <p:cNvPr id="1" name=""/>
        <p:cNvGrpSpPr/>
        <p:nvPr/>
      </p:nvGrpSpPr>
      <p:grpSpPr>
        <a:xfrm>
          <a:off x="0" y="0"/>
          <a:ext cx="0" cy="0"/>
          <a:chOff x="0" y="0"/>
          <a:chExt cx="0" cy="0"/>
        </a:xfrm>
      </p:grpSpPr>
      <p:sp>
        <p:nvSpPr>
          <p:cNvPr id="66" name="Shape 66"/>
          <p:cNvSpPr/>
          <p:nvPr/>
        </p:nvSpPr>
        <p:spPr>
          <a:xfrm>
            <a:off x="0" y="-1"/>
            <a:ext cx="9144000" cy="1763329"/>
          </a:xfrm>
          <a:prstGeom prst="rect">
            <a:avLst/>
          </a:prstGeom>
          <a:solidFill>
            <a:schemeClr val="accent1"/>
          </a:solidFill>
          <a:ln w="12700">
            <a:miter lim="400000"/>
          </a:ln>
        </p:spPr>
        <p:txBody>
          <a:bodyPr lIns="45719" rIns="45719" anchor="ctr"/>
          <a:lstStyle/>
          <a:p>
            <a:pPr algn="ctr" defTabSz="457200" hangingPunct="0">
              <a:defRPr>
                <a:solidFill>
                  <a:srgbClr val="005B9C"/>
                </a:solidFill>
              </a:defRPr>
            </a:pPr>
            <a:endParaRPr kern="0">
              <a:solidFill>
                <a:srgbClr val="005B9C"/>
              </a:solidFill>
              <a:sym typeface="Calibri"/>
            </a:endParaRPr>
          </a:p>
        </p:txBody>
      </p:sp>
      <p:pic>
        <p:nvPicPr>
          <p:cNvPr id="67" name="image1.png" descr="Oxleas_Yellow_WhiteNHS.png"/>
          <p:cNvPicPr>
            <a:picLocks noChangeAspect="1"/>
          </p:cNvPicPr>
          <p:nvPr/>
        </p:nvPicPr>
        <p:blipFill>
          <a:blip r:embed="rId2"/>
          <a:stretch>
            <a:fillRect/>
          </a:stretch>
        </p:blipFill>
        <p:spPr>
          <a:xfrm>
            <a:off x="457198" y="229113"/>
            <a:ext cx="1600202" cy="891917"/>
          </a:xfrm>
          <a:prstGeom prst="rect">
            <a:avLst/>
          </a:prstGeom>
          <a:ln w="12700">
            <a:miter lim="400000"/>
          </a:ln>
        </p:spPr>
      </p:pic>
      <p:pic>
        <p:nvPicPr>
          <p:cNvPr id="68" name="image2.png" descr="ImprovingLivesStrapWhite.png"/>
          <p:cNvPicPr>
            <a:picLocks noChangeAspect="1"/>
          </p:cNvPicPr>
          <p:nvPr/>
        </p:nvPicPr>
        <p:blipFill>
          <a:blip r:embed="rId3"/>
          <a:stretch>
            <a:fillRect/>
          </a:stretch>
        </p:blipFill>
        <p:spPr>
          <a:xfrm>
            <a:off x="6527807" y="570545"/>
            <a:ext cx="2146292" cy="535353"/>
          </a:xfrm>
          <a:prstGeom prst="rect">
            <a:avLst/>
          </a:prstGeom>
          <a:ln w="12700">
            <a:miter lim="400000"/>
          </a:ln>
        </p:spPr>
      </p:pic>
      <p:sp>
        <p:nvSpPr>
          <p:cNvPr id="69" name="Shape 69"/>
          <p:cNvSpPr/>
          <p:nvPr/>
        </p:nvSpPr>
        <p:spPr>
          <a:xfrm>
            <a:off x="-1" y="0"/>
            <a:ext cx="9144001" cy="6858000"/>
          </a:xfrm>
          <a:prstGeom prst="rect">
            <a:avLst/>
          </a:prstGeom>
          <a:solidFill>
            <a:srgbClr val="FFCB05"/>
          </a:solidFill>
          <a:ln w="12700">
            <a:miter lim="400000"/>
          </a:ln>
        </p:spPr>
        <p:txBody>
          <a:bodyPr lIns="45719" rIns="45719" anchor="ctr"/>
          <a:lstStyle/>
          <a:p>
            <a:pPr algn="ctr" defTabSz="457200" hangingPunct="0">
              <a:defRPr>
                <a:solidFill>
                  <a:srgbClr val="FFFFFF"/>
                </a:solidFill>
              </a:defRPr>
            </a:pPr>
            <a:endParaRPr kern="0">
              <a:solidFill>
                <a:srgbClr val="FFFFFF"/>
              </a:solidFill>
              <a:sym typeface="Calibri"/>
            </a:endParaRPr>
          </a:p>
        </p:txBody>
      </p:sp>
      <p:pic>
        <p:nvPicPr>
          <p:cNvPr id="70" name="image8.png" descr="Oxleas_White.png"/>
          <p:cNvPicPr>
            <a:picLocks noChangeAspect="1"/>
          </p:cNvPicPr>
          <p:nvPr/>
        </p:nvPicPr>
        <p:blipFill>
          <a:blip r:embed="rId4"/>
          <a:stretch>
            <a:fillRect/>
          </a:stretch>
        </p:blipFill>
        <p:spPr>
          <a:xfrm>
            <a:off x="440183" y="419100"/>
            <a:ext cx="2582417" cy="1434049"/>
          </a:xfrm>
          <a:prstGeom prst="rect">
            <a:avLst/>
          </a:prstGeom>
          <a:ln w="12700">
            <a:miter lim="400000"/>
          </a:ln>
        </p:spPr>
      </p:pic>
      <p:pic>
        <p:nvPicPr>
          <p:cNvPr id="71" name="image6.png" descr="ImprovingLivesStrapBlue.png"/>
          <p:cNvPicPr>
            <a:picLocks noChangeAspect="1"/>
          </p:cNvPicPr>
          <p:nvPr/>
        </p:nvPicPr>
        <p:blipFill>
          <a:blip r:embed="rId5"/>
          <a:stretch>
            <a:fillRect/>
          </a:stretch>
        </p:blipFill>
        <p:spPr>
          <a:xfrm>
            <a:off x="440183" y="6038922"/>
            <a:ext cx="2150617" cy="536432"/>
          </a:xfrm>
          <a:prstGeom prst="rect">
            <a:avLst/>
          </a:prstGeom>
          <a:ln w="12700">
            <a:miter lim="400000"/>
          </a:ln>
        </p:spPr>
      </p:pic>
      <p:pic>
        <p:nvPicPr>
          <p:cNvPr id="72" name="image7.png" descr="OxleaseOWhite.png"/>
          <p:cNvPicPr>
            <a:picLocks noChangeAspect="1"/>
          </p:cNvPicPr>
          <p:nvPr/>
        </p:nvPicPr>
        <p:blipFill>
          <a:blip r:embed="rId6"/>
          <a:srcRect b="24954"/>
          <a:stretch>
            <a:fillRect/>
          </a:stretch>
        </p:blipFill>
        <p:spPr>
          <a:xfrm>
            <a:off x="3656487" y="1812637"/>
            <a:ext cx="5487515" cy="5045363"/>
          </a:xfrm>
          <a:prstGeom prst="rect">
            <a:avLst/>
          </a:prstGeom>
          <a:ln w="12700">
            <a:miter lim="400000"/>
          </a:ln>
        </p:spPr>
      </p:pic>
      <p:sp>
        <p:nvSpPr>
          <p:cNvPr id="73" name="Shape 73"/>
          <p:cNvSpPr>
            <a:spLocks noGrp="1"/>
          </p:cNvSpPr>
          <p:nvPr>
            <p:ph type="title"/>
          </p:nvPr>
        </p:nvSpPr>
        <p:spPr>
          <a:xfrm>
            <a:off x="461338" y="2332346"/>
            <a:ext cx="3640647" cy="941781"/>
          </a:xfrm>
          <a:prstGeom prst="rect">
            <a:avLst/>
          </a:prstGeom>
        </p:spPr>
        <p:txBody>
          <a:bodyPr/>
          <a:lstStyle>
            <a:lvl1pPr>
              <a:defRPr>
                <a:solidFill>
                  <a:schemeClr val="accent1"/>
                </a:solidFill>
              </a:defRPr>
            </a:lvl1pPr>
          </a:lstStyle>
          <a:p>
            <a:r>
              <a:t>Title Text</a:t>
            </a:r>
          </a:p>
        </p:txBody>
      </p:sp>
      <p:sp>
        <p:nvSpPr>
          <p:cNvPr id="74" name="Shape 74"/>
          <p:cNvSpPr>
            <a:spLocks noGrp="1"/>
          </p:cNvSpPr>
          <p:nvPr>
            <p:ph type="sldNum" sz="quarter" idx="2"/>
          </p:nvPr>
        </p:nvSpPr>
        <p:spPr>
          <a:prstGeom prst="rect">
            <a:avLst/>
          </a:prstGeom>
        </p:spPr>
        <p:txBody>
          <a:bodyPr/>
          <a:lstStyle/>
          <a:p>
            <a:fld id="{86CB4B4D-7CA3-9044-876B-883B54F8677D}" type="slidenum">
              <a:rPr>
                <a:solidFill>
                  <a:srgbClr val="005B9C"/>
                </a:solidFill>
              </a:rPr>
              <a:pPr/>
              <a:t>‹#›</a:t>
            </a:fld>
            <a:endParaRPr>
              <a:solidFill>
                <a:srgbClr val="005B9C"/>
              </a:solidFill>
            </a:endParaRPr>
          </a:p>
        </p:txBody>
      </p:sp>
    </p:spTree>
    <p:extLst>
      <p:ext uri="{BB962C8B-B14F-4D97-AF65-F5344CB8AC3E}">
        <p14:creationId xmlns:p14="http://schemas.microsoft.com/office/powerpoint/2010/main" val="6513962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1"/>
            <a:ext cx="9144000" cy="1763329"/>
          </a:xfrm>
          <a:prstGeom prst="rect">
            <a:avLst/>
          </a:prstGeom>
          <a:solidFill>
            <a:schemeClr val="accent1"/>
          </a:solidFill>
          <a:ln w="12700">
            <a:miter lim="400000"/>
          </a:ln>
        </p:spPr>
        <p:txBody>
          <a:bodyPr lIns="45719" rIns="45719" anchor="ctr"/>
          <a:lstStyle/>
          <a:p>
            <a:pPr algn="ctr" defTabSz="457200" hangingPunct="0">
              <a:defRPr>
                <a:solidFill>
                  <a:srgbClr val="005B9C"/>
                </a:solidFill>
              </a:defRPr>
            </a:pPr>
            <a:endParaRPr kern="0">
              <a:solidFill>
                <a:srgbClr val="005B9C"/>
              </a:solidFill>
              <a:sym typeface="Calibri"/>
            </a:endParaRPr>
          </a:p>
        </p:txBody>
      </p:sp>
      <p:pic>
        <p:nvPicPr>
          <p:cNvPr id="3" name="image1.png" descr="Oxleas_Yellow_WhiteNHS.png"/>
          <p:cNvPicPr>
            <a:picLocks noChangeAspect="1"/>
          </p:cNvPicPr>
          <p:nvPr/>
        </p:nvPicPr>
        <p:blipFill>
          <a:blip r:embed="rId7"/>
          <a:stretch>
            <a:fillRect/>
          </a:stretch>
        </p:blipFill>
        <p:spPr>
          <a:xfrm>
            <a:off x="457198" y="229113"/>
            <a:ext cx="1600202" cy="891917"/>
          </a:xfrm>
          <a:prstGeom prst="rect">
            <a:avLst/>
          </a:prstGeom>
          <a:ln w="12700">
            <a:miter lim="400000"/>
          </a:ln>
        </p:spPr>
      </p:pic>
      <p:pic>
        <p:nvPicPr>
          <p:cNvPr id="4" name="image2.png" descr="ImprovingLivesStrapWhite.png"/>
          <p:cNvPicPr>
            <a:picLocks noChangeAspect="1"/>
          </p:cNvPicPr>
          <p:nvPr/>
        </p:nvPicPr>
        <p:blipFill>
          <a:blip r:embed="rId8"/>
          <a:stretch>
            <a:fillRect/>
          </a:stretch>
        </p:blipFill>
        <p:spPr>
          <a:xfrm>
            <a:off x="6527807" y="570545"/>
            <a:ext cx="2146292" cy="535353"/>
          </a:xfrm>
          <a:prstGeom prst="rect">
            <a:avLst/>
          </a:prstGeom>
          <a:ln w="12700">
            <a:miter lim="400000"/>
          </a:ln>
        </p:spPr>
      </p:pic>
      <p:grpSp>
        <p:nvGrpSpPr>
          <p:cNvPr id="7" name="Group 7"/>
          <p:cNvGrpSpPr/>
          <p:nvPr/>
        </p:nvGrpSpPr>
        <p:grpSpPr>
          <a:xfrm>
            <a:off x="0" y="0"/>
            <a:ext cx="9144000" cy="6858001"/>
            <a:chOff x="0" y="0"/>
            <a:chExt cx="9144000" cy="6858000"/>
          </a:xfrm>
        </p:grpSpPr>
        <p:sp>
          <p:nvSpPr>
            <p:cNvPr id="5" name="Shape 5"/>
            <p:cNvSpPr/>
            <p:nvPr/>
          </p:nvSpPr>
          <p:spPr>
            <a:xfrm>
              <a:off x="0" y="0"/>
              <a:ext cx="9144000" cy="20574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457200" hangingPunct="0">
                <a:defRPr>
                  <a:solidFill>
                    <a:srgbClr val="FFFFFF"/>
                  </a:solidFill>
                </a:defRPr>
              </a:pPr>
              <a:endParaRPr kern="0">
                <a:solidFill>
                  <a:srgbClr val="FFFFFF"/>
                </a:solidFill>
                <a:sym typeface="Calibri"/>
              </a:endParaRPr>
            </a:p>
          </p:txBody>
        </p:sp>
        <p:pic>
          <p:nvPicPr>
            <p:cNvPr id="6" name="image3.jpeg" descr="MaleComputer2_EDIT.jpg"/>
            <p:cNvPicPr>
              <a:picLocks noChangeAspect="1"/>
            </p:cNvPicPr>
            <p:nvPr/>
          </p:nvPicPr>
          <p:blipFill>
            <a:blip r:embed="rId9"/>
            <a:srcRect/>
            <a:stretch>
              <a:fillRect/>
            </a:stretch>
          </p:blipFill>
          <p:spPr>
            <a:xfrm>
              <a:off x="0" y="1606007"/>
              <a:ext cx="9144000" cy="5251994"/>
            </a:xfrm>
            <a:prstGeom prst="rect">
              <a:avLst/>
            </a:prstGeom>
            <a:ln w="12700" cap="flat">
              <a:noFill/>
              <a:miter lim="400000"/>
            </a:ln>
            <a:effectLst/>
          </p:spPr>
        </p:pic>
      </p:grpSp>
      <p:pic>
        <p:nvPicPr>
          <p:cNvPr id="8" name="image4.png" descr="OxleaseOYellow.png"/>
          <p:cNvPicPr>
            <a:picLocks noChangeAspect="1"/>
          </p:cNvPicPr>
          <p:nvPr/>
        </p:nvPicPr>
        <p:blipFill>
          <a:blip r:embed="rId10"/>
          <a:srcRect b="17238"/>
          <a:stretch>
            <a:fillRect/>
          </a:stretch>
        </p:blipFill>
        <p:spPr>
          <a:xfrm>
            <a:off x="3277892" y="1517960"/>
            <a:ext cx="5266532" cy="5340040"/>
          </a:xfrm>
          <a:prstGeom prst="rect">
            <a:avLst/>
          </a:prstGeom>
          <a:ln w="12700">
            <a:miter lim="400000"/>
          </a:ln>
        </p:spPr>
      </p:pic>
      <p:pic>
        <p:nvPicPr>
          <p:cNvPr id="9" name="image5.png" descr="Oxleas_Yellow.png"/>
          <p:cNvPicPr>
            <a:picLocks noChangeAspect="1"/>
          </p:cNvPicPr>
          <p:nvPr/>
        </p:nvPicPr>
        <p:blipFill>
          <a:blip r:embed="rId11"/>
          <a:stretch>
            <a:fillRect/>
          </a:stretch>
        </p:blipFill>
        <p:spPr>
          <a:xfrm>
            <a:off x="372533" y="321733"/>
            <a:ext cx="2654300" cy="1473965"/>
          </a:xfrm>
          <a:prstGeom prst="rect">
            <a:avLst/>
          </a:prstGeom>
          <a:ln w="12700">
            <a:miter lim="400000"/>
          </a:ln>
        </p:spPr>
      </p:pic>
      <p:pic>
        <p:nvPicPr>
          <p:cNvPr id="10" name="image6.png" descr="ImprovingLivesStrapBlue.png"/>
          <p:cNvPicPr>
            <a:picLocks noChangeAspect="1"/>
          </p:cNvPicPr>
          <p:nvPr/>
        </p:nvPicPr>
        <p:blipFill>
          <a:blip r:embed="rId12"/>
          <a:stretch>
            <a:fillRect/>
          </a:stretch>
        </p:blipFill>
        <p:spPr>
          <a:xfrm>
            <a:off x="372533" y="4251478"/>
            <a:ext cx="2180167" cy="543802"/>
          </a:xfrm>
          <a:prstGeom prst="rect">
            <a:avLst/>
          </a:prstGeom>
          <a:ln w="12700">
            <a:miter lim="400000"/>
          </a:ln>
        </p:spPr>
      </p:pic>
      <p:sp>
        <p:nvSpPr>
          <p:cNvPr id="11" name="Shape 11"/>
          <p:cNvSpPr>
            <a:spLocks noGrp="1"/>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12" name="Shape 12"/>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4419600" y="6356350"/>
            <a:ext cx="2133600" cy="368300"/>
          </a:xfrm>
          <a:prstGeom prst="rect">
            <a:avLst/>
          </a:prstGeom>
          <a:ln w="12700">
            <a:miter lim="400000"/>
          </a:ln>
        </p:spPr>
        <p:txBody>
          <a:bodyPr wrap="none" lIns="0" tIns="0" rIns="0" bIns="0">
            <a:spAutoFit/>
          </a:bodyPr>
          <a:lstStyle>
            <a:lvl1pPr algn="r">
              <a:defRPr sz="1200">
                <a:solidFill>
                  <a:schemeClr val="accent1"/>
                </a:solidFill>
              </a:defRPr>
            </a:lvl1pPr>
          </a:lstStyle>
          <a:p>
            <a:pPr defTabSz="457200" hangingPunct="0"/>
            <a:fld id="{86CB4B4D-7CA3-9044-876B-883B54F8677D}" type="slidenum">
              <a:rPr kern="0">
                <a:solidFill>
                  <a:srgbClr val="005B9C"/>
                </a:solidFill>
                <a:sym typeface="Calibri"/>
              </a:rPr>
              <a:pPr defTabSz="457200" hangingPunct="0"/>
              <a:t>‹#›</a:t>
            </a:fld>
            <a:endParaRPr kern="0">
              <a:solidFill>
                <a:srgbClr val="005B9C"/>
              </a:solidFill>
              <a:sym typeface="Calibri"/>
            </a:endParaRPr>
          </a:p>
        </p:txBody>
      </p:sp>
    </p:spTree>
    <p:extLst>
      <p:ext uri="{BB962C8B-B14F-4D97-AF65-F5344CB8AC3E}">
        <p14:creationId xmlns:p14="http://schemas.microsoft.com/office/powerpoint/2010/main" val="2976640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txStyles>
    <p:titleStyle>
      <a:lvl1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1pPr>
      <a:lvl2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2pPr>
      <a:lvl3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3pPr>
      <a:lvl4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4pPr>
      <a:lvl5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2800" b="0" i="0" u="none" strike="noStrike" cap="none" spc="0" baseline="0">
          <a:ln>
            <a:noFill/>
          </a:ln>
          <a:solidFill>
            <a:schemeClr val="accent2"/>
          </a:solidFill>
          <a:uFillTx/>
          <a:latin typeface="+mn-lt"/>
          <a:ea typeface="+mn-ea"/>
          <a:cs typeface="+mn-cs"/>
          <a:sym typeface="Calibri"/>
        </a:defRPr>
      </a:lvl9pPr>
    </p:titleStyle>
    <p:bodyStyle>
      <a:lvl1pPr marL="182562" marR="0" indent="-182562"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1pPr>
      <a:lvl2pPr marL="542925" marR="0" indent="-180975"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2pPr>
      <a:lvl3pPr marL="809625" marR="0" indent="-180975"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3pPr>
      <a:lvl4pPr marL="992187" marR="0" indent="-182562"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4pPr>
      <a:lvl5pPr marL="1257300" marR="0" indent="-180975"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5pPr>
      <a:lvl6pPr marL="2514600" marR="0" indent="-228600"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6pPr>
      <a:lvl7pPr marL="2971800" marR="0" indent="-228600"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7pPr>
      <a:lvl8pPr marL="3429000" marR="0" indent="-228600"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8pPr>
      <a:lvl9pPr marL="3886200" marR="0" indent="-228600" algn="l" defTabSz="457200" rtl="0" latinLnBrk="0">
        <a:lnSpc>
          <a:spcPct val="100000"/>
        </a:lnSpc>
        <a:spcBef>
          <a:spcPts val="400"/>
        </a:spcBef>
        <a:spcAft>
          <a:spcPts val="0"/>
        </a:spcAft>
        <a:buClr>
          <a:schemeClr val="accent4"/>
        </a:buClr>
        <a:buSzPct val="100000"/>
        <a:buFont typeface="Arial"/>
        <a:buChar char="•"/>
        <a:tabLst/>
        <a:defRPr sz="2000" b="0" i="0" u="none" strike="noStrike" cap="none" spc="0" baseline="0">
          <a:ln>
            <a:noFill/>
          </a:ln>
          <a:solidFill>
            <a:srgbClr val="3C3C3B"/>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mprhqMRz5P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co.uk/url?sa=i&amp;rct=j&amp;q=&amp;esrc=s&amp;source=imgres&amp;cd=&amp;cad=rja&amp;uact=8&amp;ved=0ahUKEwjC45Wy7sHQAhXEbBoKHXU2CQYQjRwIBw&amp;url=https://atnumber29.wordpress.com/2011/10/13/visual-timetable-graphics-download/&amp;psig=AFQjCNFkeWCcwgwmCfKAqiUl64mklhIigQ&amp;ust=148009304344885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uk/url?sa=i&amp;rct=j&amp;q=&amp;esrc=s&amp;source=images&amp;cd=&amp;cad=rja&amp;uact=8&amp;ved=0ahUKEwjcmuLzhuXQAhXF7xQKHZmWDFcQjRwIBw&amp;url=https://www.pinterest.com/explore/5-point-scale/&amp;psig=AFQjCNFWpzEEvXUt9erbP2Q4GWhKpd1ZSQ&amp;ust=148130221170863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5q8qKwvPbAhWGORQKHbnkClEQjRx6BAgBEAU&amp;url=http://www.fanpop.com/clubs/timon-and-pumba/images/23681560/title/no-worries-photo&amp;psig=AOvVaw3zblnIY1Ojy4saMYgU5g9d&amp;ust=153017763244396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headscapebexley.co.u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oxl-tr.BexleyCAMHSReferrals@nhs.ne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lipartstation.com/wp-content/uploads/2017/11/talking-clipart-1.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402081" y="2169560"/>
            <a:ext cx="3830492" cy="11147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defTabSz="457200" hangingPunct="0">
              <a:lnSpc>
                <a:spcPts val="3000"/>
              </a:lnSpc>
              <a:defRPr sz="1700">
                <a:solidFill>
                  <a:srgbClr val="0065A6"/>
                </a:solidFill>
              </a:defRPr>
            </a:pPr>
            <a:endParaRPr sz="1700" kern="0" dirty="0">
              <a:solidFill>
                <a:srgbClr val="0065A6"/>
              </a:solidFill>
              <a:sym typeface="Calibri"/>
            </a:endParaRPr>
          </a:p>
        </p:txBody>
      </p:sp>
      <p:sp>
        <p:nvSpPr>
          <p:cNvPr id="84" name="Shape 84"/>
          <p:cNvSpPr/>
          <p:nvPr/>
        </p:nvSpPr>
        <p:spPr>
          <a:xfrm>
            <a:off x="402080" y="2924945"/>
            <a:ext cx="3437446" cy="1368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55000" lnSpcReduction="20000"/>
          </a:bodyPr>
          <a:lstStyle/>
          <a:p>
            <a:pPr defTabSz="457200" hangingPunct="0">
              <a:spcBef>
                <a:spcPts val="300"/>
              </a:spcBef>
              <a:defRPr sz="1400" b="1"/>
            </a:pPr>
            <a:endParaRPr sz="1400" b="1" kern="0" dirty="0">
              <a:solidFill>
                <a:srgbClr val="3C3C3B"/>
              </a:solidFill>
              <a:sym typeface="Calibri"/>
            </a:endParaRPr>
          </a:p>
          <a:p>
            <a:pPr defTabSz="457200" hangingPunct="0">
              <a:spcBef>
                <a:spcPts val="300"/>
              </a:spcBef>
              <a:defRPr sz="1400" b="1"/>
            </a:pPr>
            <a:r>
              <a:rPr lang="en-GB" sz="1400" b="1" kern="0" dirty="0">
                <a:solidFill>
                  <a:srgbClr val="3C3C3B"/>
                </a:solidFill>
                <a:sym typeface="Calibri"/>
              </a:rPr>
              <a:t>Dr Kate Doherty and Dr </a:t>
            </a:r>
            <a:r>
              <a:rPr lang="en-GB" sz="1400" b="1" kern="0" dirty="0" err="1">
                <a:solidFill>
                  <a:srgbClr val="3C3C3B"/>
                </a:solidFill>
                <a:sym typeface="Calibri"/>
              </a:rPr>
              <a:t>Nidhi</a:t>
            </a:r>
            <a:r>
              <a:rPr lang="en-GB" sz="1400" b="1" kern="0" dirty="0">
                <a:solidFill>
                  <a:srgbClr val="3C3C3B"/>
                </a:solidFill>
                <a:sym typeface="Calibri"/>
              </a:rPr>
              <a:t> </a:t>
            </a:r>
            <a:r>
              <a:rPr lang="en-GB" sz="1400" b="1" kern="0" dirty="0" err="1">
                <a:solidFill>
                  <a:srgbClr val="3C3C3B"/>
                </a:solidFill>
                <a:sym typeface="Calibri"/>
              </a:rPr>
              <a:t>Dholakia-Wellens</a:t>
            </a:r>
            <a:r>
              <a:rPr lang="en-GB" sz="1400" b="1" kern="0" dirty="0">
                <a:solidFill>
                  <a:srgbClr val="3C3C3B"/>
                </a:solidFill>
                <a:sym typeface="Calibri"/>
              </a:rPr>
              <a:t> </a:t>
            </a:r>
          </a:p>
          <a:p>
            <a:pPr defTabSz="457200" hangingPunct="0">
              <a:spcBef>
                <a:spcPts val="300"/>
              </a:spcBef>
              <a:defRPr sz="1400" b="1"/>
            </a:pPr>
            <a:endParaRPr lang="en-GB" sz="1400" b="1" kern="0" dirty="0">
              <a:solidFill>
                <a:srgbClr val="3C3C3B"/>
              </a:solidFill>
              <a:sym typeface="Calibri"/>
            </a:endParaRPr>
          </a:p>
          <a:p>
            <a:pPr defTabSz="457200" hangingPunct="0">
              <a:spcBef>
                <a:spcPts val="300"/>
              </a:spcBef>
              <a:defRPr sz="1400" b="1"/>
            </a:pPr>
            <a:r>
              <a:rPr lang="en-GB" sz="1400" b="1" kern="0" dirty="0">
                <a:solidFill>
                  <a:srgbClr val="3C3C3B"/>
                </a:solidFill>
                <a:sym typeface="Calibri"/>
              </a:rPr>
              <a:t>Clinical Psychologists in Bexley CAMHS</a:t>
            </a:r>
          </a:p>
          <a:p>
            <a:pPr defTabSz="457200" hangingPunct="0">
              <a:spcBef>
                <a:spcPts val="300"/>
              </a:spcBef>
              <a:defRPr sz="1400" b="1"/>
            </a:pPr>
            <a:endParaRPr lang="en-GB" sz="1400" b="1" kern="0" dirty="0">
              <a:solidFill>
                <a:srgbClr val="3C3C3B"/>
              </a:solidFill>
              <a:sym typeface="Calibri"/>
            </a:endParaRPr>
          </a:p>
          <a:p>
            <a:pPr defTabSz="457200" hangingPunct="0">
              <a:spcBef>
                <a:spcPts val="300"/>
              </a:spcBef>
              <a:defRPr sz="1400" b="1"/>
            </a:pPr>
            <a:r>
              <a:rPr lang="en-GB" sz="1400" b="1" kern="0" dirty="0">
                <a:solidFill>
                  <a:srgbClr val="3C3C3B"/>
                </a:solidFill>
                <a:sym typeface="Calibri"/>
              </a:rPr>
              <a:t>(With thanks to Drs Anna Moriarty, Alex Oxley and Lisa </a:t>
            </a:r>
            <a:r>
              <a:rPr lang="en-GB" sz="1400" b="1" kern="0" dirty="0" err="1">
                <a:solidFill>
                  <a:srgbClr val="3C3C3B"/>
                </a:solidFill>
                <a:sym typeface="Calibri"/>
              </a:rPr>
              <a:t>Dunnigan</a:t>
            </a:r>
            <a:r>
              <a:rPr lang="en-GB" sz="1400" b="1" kern="0" dirty="0">
                <a:solidFill>
                  <a:srgbClr val="3C3C3B"/>
                </a:solidFill>
                <a:sym typeface="Calibri"/>
              </a:rPr>
              <a:t> for some of the slides)</a:t>
            </a:r>
          </a:p>
          <a:p>
            <a:pPr defTabSz="457200" hangingPunct="0">
              <a:spcBef>
                <a:spcPts val="300"/>
              </a:spcBef>
              <a:defRPr sz="1400" b="1"/>
            </a:pPr>
            <a:endParaRPr lang="en-GB" sz="1400" b="1" kern="0" dirty="0">
              <a:solidFill>
                <a:srgbClr val="3C3C3B"/>
              </a:solidFill>
              <a:sym typeface="Calibri"/>
            </a:endParaRPr>
          </a:p>
          <a:p>
            <a:pPr defTabSz="457200" hangingPunct="0">
              <a:spcBef>
                <a:spcPts val="300"/>
              </a:spcBef>
              <a:defRPr sz="1400" b="1"/>
            </a:pPr>
            <a:endParaRPr lang="en-GB" sz="1400" b="1" kern="0" dirty="0">
              <a:solidFill>
                <a:srgbClr val="3C3C3B"/>
              </a:solidFill>
              <a:sym typeface="Calibri"/>
            </a:endParaRPr>
          </a:p>
          <a:p>
            <a:pPr defTabSz="457200" hangingPunct="0">
              <a:spcBef>
                <a:spcPts val="300"/>
              </a:spcBef>
              <a:defRPr sz="1400" b="1"/>
            </a:pPr>
            <a:r>
              <a:rPr lang="en-GB" sz="1400" b="1" kern="0" dirty="0">
                <a:solidFill>
                  <a:srgbClr val="3C3C3B"/>
                </a:solidFill>
                <a:sym typeface="Calibri"/>
              </a:rPr>
              <a:t>11</a:t>
            </a:r>
            <a:r>
              <a:rPr lang="en-GB" sz="1400" b="1" kern="0" baseline="30000" dirty="0">
                <a:solidFill>
                  <a:srgbClr val="3C3C3B"/>
                </a:solidFill>
                <a:sym typeface="Calibri"/>
              </a:rPr>
              <a:t>th</a:t>
            </a:r>
            <a:r>
              <a:rPr lang="en-GB" sz="1400" b="1" kern="0" dirty="0">
                <a:solidFill>
                  <a:srgbClr val="3C3C3B"/>
                </a:solidFill>
                <a:sym typeface="Calibri"/>
              </a:rPr>
              <a:t> March 2020</a:t>
            </a:r>
            <a:endParaRPr sz="1400" b="1" kern="0" dirty="0">
              <a:solidFill>
                <a:srgbClr val="3C3C3B"/>
              </a:solidFill>
              <a:sym typeface="Calibri"/>
            </a:endParaRPr>
          </a:p>
        </p:txBody>
      </p:sp>
      <p:sp>
        <p:nvSpPr>
          <p:cNvPr id="2" name="Rectangle 1"/>
          <p:cNvSpPr/>
          <p:nvPr/>
        </p:nvSpPr>
        <p:spPr>
          <a:xfrm>
            <a:off x="387642" y="2082258"/>
            <a:ext cx="4572000" cy="646331"/>
          </a:xfrm>
          <a:prstGeom prst="rect">
            <a:avLst/>
          </a:prstGeom>
        </p:spPr>
        <p:txBody>
          <a:bodyPr>
            <a:spAutoFit/>
          </a:bodyPr>
          <a:lstStyle/>
          <a:p>
            <a:r>
              <a:rPr lang="en-GB" dirty="0">
                <a:solidFill>
                  <a:srgbClr val="3C3C3B"/>
                </a:solidFill>
              </a:rPr>
              <a:t>Anxiety in young people (with additional needs)</a:t>
            </a:r>
          </a:p>
        </p:txBody>
      </p:sp>
    </p:spTree>
    <p:extLst>
      <p:ext uri="{BB962C8B-B14F-4D97-AF65-F5344CB8AC3E}">
        <p14:creationId xmlns:p14="http://schemas.microsoft.com/office/powerpoint/2010/main" val="12569911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3D45-22EE-C747-9935-57D46EDB3060}"/>
              </a:ext>
            </a:extLst>
          </p:cNvPr>
          <p:cNvSpPr>
            <a:spLocks noGrp="1"/>
          </p:cNvSpPr>
          <p:nvPr>
            <p:ph type="title"/>
          </p:nvPr>
        </p:nvSpPr>
        <p:spPr/>
        <p:txBody>
          <a:bodyPr/>
          <a:lstStyle/>
          <a:p>
            <a:r>
              <a:rPr lang="en-US" dirty="0"/>
              <a:t>Impact of significant anxiety</a:t>
            </a:r>
          </a:p>
        </p:txBody>
      </p:sp>
      <p:sp>
        <p:nvSpPr>
          <p:cNvPr id="3" name="Content Placeholder 2">
            <a:extLst>
              <a:ext uri="{FF2B5EF4-FFF2-40B4-BE49-F238E27FC236}">
                <a16:creationId xmlns:a16="http://schemas.microsoft.com/office/drawing/2014/main" id="{90E2748E-B2C4-F044-8F14-5FA302A42AB6}"/>
              </a:ext>
            </a:extLst>
          </p:cNvPr>
          <p:cNvSpPr>
            <a:spLocks noGrp="1"/>
          </p:cNvSpPr>
          <p:nvPr>
            <p:ph idx="1"/>
          </p:nvPr>
        </p:nvSpPr>
        <p:spPr>
          <a:xfrm>
            <a:off x="611560" y="2204864"/>
            <a:ext cx="7768908" cy="4176464"/>
          </a:xfrm>
        </p:spPr>
        <p:txBody>
          <a:bodyPr>
            <a:noAutofit/>
          </a:bodyPr>
          <a:lstStyle/>
          <a:p>
            <a:r>
              <a:rPr lang="en-GB" sz="1800" dirty="0"/>
              <a:t>Feeling tense / fidgety</a:t>
            </a:r>
          </a:p>
          <a:p>
            <a:r>
              <a:rPr lang="en-GB" sz="1800" dirty="0"/>
              <a:t>Difficulties concentrating and processing information</a:t>
            </a:r>
          </a:p>
          <a:p>
            <a:r>
              <a:rPr lang="en-GB" sz="1800" dirty="0"/>
              <a:t>Poor sleep</a:t>
            </a:r>
          </a:p>
          <a:p>
            <a:r>
              <a:rPr lang="en-GB" sz="1800" dirty="0"/>
              <a:t>Changes in eating </a:t>
            </a:r>
          </a:p>
          <a:p>
            <a:r>
              <a:rPr lang="en-GB" sz="1800" dirty="0"/>
              <a:t>Rumination – negative thoughts</a:t>
            </a:r>
          </a:p>
          <a:p>
            <a:r>
              <a:rPr lang="en-GB" sz="1800" dirty="0"/>
              <a:t>Anger / irritability / oppositional behaviour </a:t>
            </a:r>
          </a:p>
          <a:p>
            <a:r>
              <a:rPr lang="en-GB" sz="1800" dirty="0"/>
              <a:t>Physical symptoms </a:t>
            </a:r>
          </a:p>
          <a:p>
            <a:r>
              <a:rPr lang="en-GB" sz="1800" dirty="0"/>
              <a:t>Clinging to care-giver</a:t>
            </a:r>
          </a:p>
          <a:p>
            <a:r>
              <a:rPr lang="en-GB" sz="1800" dirty="0"/>
              <a:t>Avoidance/disengagement/withdrawal</a:t>
            </a:r>
          </a:p>
          <a:p>
            <a:r>
              <a:rPr lang="en-GB" sz="1800" dirty="0"/>
              <a:t>School refusal</a:t>
            </a:r>
          </a:p>
          <a:p>
            <a:r>
              <a:rPr lang="en-GB" sz="1800" dirty="0"/>
              <a:t>Relationship difficulties</a:t>
            </a:r>
          </a:p>
          <a:p>
            <a:r>
              <a:rPr lang="en-GB" sz="1800" dirty="0"/>
              <a:t>Social isolation</a:t>
            </a:r>
          </a:p>
          <a:p>
            <a:endParaRPr lang="en-GB" sz="1800" dirty="0"/>
          </a:p>
          <a:p>
            <a:pPr marL="0" indent="0">
              <a:buNone/>
            </a:pPr>
            <a:br>
              <a:rPr lang="en-GB" sz="1800" dirty="0"/>
            </a:br>
            <a:endParaRPr lang="en-US" sz="1800" dirty="0"/>
          </a:p>
        </p:txBody>
      </p:sp>
    </p:spTree>
    <p:extLst>
      <p:ext uri="{BB962C8B-B14F-4D97-AF65-F5344CB8AC3E}">
        <p14:creationId xmlns:p14="http://schemas.microsoft.com/office/powerpoint/2010/main" val="37705108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53C8-E254-2443-94FD-C97E59469A87}"/>
              </a:ext>
            </a:extLst>
          </p:cNvPr>
          <p:cNvSpPr>
            <a:spLocks noGrp="1"/>
          </p:cNvSpPr>
          <p:nvPr>
            <p:ph type="title"/>
          </p:nvPr>
        </p:nvSpPr>
        <p:spPr/>
        <p:txBody>
          <a:bodyPr/>
          <a:lstStyle/>
          <a:p>
            <a:r>
              <a:rPr lang="en-US" dirty="0"/>
              <a:t>Living with anxiety</a:t>
            </a:r>
          </a:p>
        </p:txBody>
      </p:sp>
      <p:sp>
        <p:nvSpPr>
          <p:cNvPr id="3" name="Content Placeholder 2">
            <a:extLst>
              <a:ext uri="{FF2B5EF4-FFF2-40B4-BE49-F238E27FC236}">
                <a16:creationId xmlns:a16="http://schemas.microsoft.com/office/drawing/2014/main" id="{81307ACB-9D27-6840-A54A-E4A6F0D4FA0C}"/>
              </a:ext>
            </a:extLst>
          </p:cNvPr>
          <p:cNvSpPr>
            <a:spLocks noGrp="1"/>
          </p:cNvSpPr>
          <p:nvPr>
            <p:ph idx="1"/>
          </p:nvPr>
        </p:nvSpPr>
        <p:spPr/>
        <p:txBody>
          <a:bodyPr/>
          <a:lstStyle/>
          <a:p>
            <a:pPr marL="0" indent="0" algn="ctr">
              <a:buNone/>
            </a:pPr>
            <a:r>
              <a:rPr lang="en-GB" dirty="0">
                <a:solidFill>
                  <a:srgbClr val="00B0F0"/>
                </a:solidFill>
              </a:rPr>
              <a:t>           YoungMinds – Living with anxiety clip</a:t>
            </a:r>
          </a:p>
          <a:p>
            <a:pPr marL="0" indent="0" algn="ctr">
              <a:buNone/>
            </a:pPr>
            <a:r>
              <a:rPr lang="en-GB" dirty="0">
                <a:solidFill>
                  <a:srgbClr val="00B0F0"/>
                </a:solidFill>
                <a:hlinkClick r:id="rId2">
                  <a:extLst>
                    <a:ext uri="{A12FA001-AC4F-418D-AE19-62706E023703}">
                      <ahyp:hlinkClr xmlns:ahyp="http://schemas.microsoft.com/office/drawing/2018/hyperlinkcolor" val="tx"/>
                    </a:ext>
                  </a:extLst>
                </a:hlinkClick>
              </a:rPr>
              <a:t>https://www.youtube.com/watch?v=mprhqMRz5PU</a:t>
            </a:r>
            <a:endParaRPr lang="en-GB" dirty="0">
              <a:solidFill>
                <a:srgbClr val="00B0F0"/>
              </a:solidFill>
            </a:endParaRPr>
          </a:p>
          <a:p>
            <a:endParaRPr lang="en-US" dirty="0"/>
          </a:p>
        </p:txBody>
      </p:sp>
    </p:spTree>
    <p:extLst>
      <p:ext uri="{BB962C8B-B14F-4D97-AF65-F5344CB8AC3E}">
        <p14:creationId xmlns:p14="http://schemas.microsoft.com/office/powerpoint/2010/main" val="742691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037-A28D-724A-8763-27F4788A3B4A}"/>
              </a:ext>
            </a:extLst>
          </p:cNvPr>
          <p:cNvSpPr>
            <a:spLocks noGrp="1"/>
          </p:cNvSpPr>
          <p:nvPr>
            <p:ph type="title"/>
          </p:nvPr>
        </p:nvSpPr>
        <p:spPr/>
        <p:txBody>
          <a:bodyPr/>
          <a:lstStyle/>
          <a:p>
            <a:r>
              <a:rPr lang="en-US" dirty="0"/>
              <a:t>Cognitive </a:t>
            </a:r>
            <a:r>
              <a:rPr lang="en-US" dirty="0" err="1"/>
              <a:t>Behavioural</a:t>
            </a:r>
            <a:r>
              <a:rPr lang="en-US" dirty="0"/>
              <a:t> model of anxiety</a:t>
            </a:r>
          </a:p>
        </p:txBody>
      </p:sp>
      <p:pic>
        <p:nvPicPr>
          <p:cNvPr id="7" name="Content Placeholder 6">
            <a:extLst>
              <a:ext uri="{FF2B5EF4-FFF2-40B4-BE49-F238E27FC236}">
                <a16:creationId xmlns:a16="http://schemas.microsoft.com/office/drawing/2014/main" id="{58963510-BF8E-594A-B85C-6C8AAB96A4D6}"/>
              </a:ext>
            </a:extLst>
          </p:cNvPr>
          <p:cNvPicPr>
            <a:picLocks noGrp="1" noChangeAspect="1"/>
          </p:cNvPicPr>
          <p:nvPr>
            <p:ph idx="1"/>
          </p:nvPr>
        </p:nvPicPr>
        <p:blipFill>
          <a:blip r:embed="rId2"/>
          <a:stretch>
            <a:fillRect/>
          </a:stretch>
        </p:blipFill>
        <p:spPr>
          <a:xfrm>
            <a:off x="1835696" y="2060848"/>
            <a:ext cx="6461459" cy="3912570"/>
          </a:xfrm>
          <a:prstGeom prst="rect">
            <a:avLst/>
          </a:prstGeom>
        </p:spPr>
      </p:pic>
    </p:spTree>
    <p:extLst>
      <p:ext uri="{BB962C8B-B14F-4D97-AF65-F5344CB8AC3E}">
        <p14:creationId xmlns:p14="http://schemas.microsoft.com/office/powerpoint/2010/main" val="3999925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037-A28D-724A-8763-27F4788A3B4A}"/>
              </a:ext>
            </a:extLst>
          </p:cNvPr>
          <p:cNvSpPr>
            <a:spLocks noGrp="1"/>
          </p:cNvSpPr>
          <p:nvPr>
            <p:ph type="title"/>
          </p:nvPr>
        </p:nvSpPr>
        <p:spPr>
          <a:xfrm>
            <a:off x="467544" y="1340768"/>
            <a:ext cx="7776864" cy="360039"/>
          </a:xfrm>
        </p:spPr>
        <p:txBody>
          <a:bodyPr>
            <a:noAutofit/>
          </a:bodyPr>
          <a:lstStyle/>
          <a:p>
            <a:r>
              <a:rPr lang="en-US" dirty="0"/>
              <a:t>Anxiety – how it affects us </a:t>
            </a:r>
          </a:p>
        </p:txBody>
      </p:sp>
      <p:sp>
        <p:nvSpPr>
          <p:cNvPr id="3" name="Rectangle 2">
            <a:extLst>
              <a:ext uri="{FF2B5EF4-FFF2-40B4-BE49-F238E27FC236}">
                <a16:creationId xmlns:a16="http://schemas.microsoft.com/office/drawing/2014/main" id="{98091FA1-BB76-E149-91FB-78DC20E2E225}"/>
              </a:ext>
            </a:extLst>
          </p:cNvPr>
          <p:cNvSpPr/>
          <p:nvPr/>
        </p:nvSpPr>
        <p:spPr>
          <a:xfrm>
            <a:off x="683568" y="1988840"/>
            <a:ext cx="7344816" cy="42011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3C3C3B"/>
                </a:solidFill>
                <a:effectLst/>
                <a:uLnTx/>
                <a:uFillTx/>
                <a:latin typeface="Century Gothic" panose="020B0502020202020204" pitchFamily="34" charset="0"/>
                <a:cs typeface="Calibri"/>
              </a:rPr>
              <a:t>Physical: </a:t>
            </a:r>
            <a:r>
              <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rPr>
              <a:t>heart racing, sweating, muscle weakness, hyperarousal, hyperactivity, pains (stomach), nausea, inability to concentrate, sleep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3C3C3B"/>
                </a:solidFill>
                <a:effectLst/>
                <a:uLnTx/>
                <a:uFillTx/>
                <a:latin typeface="Century Gothic" panose="020B0502020202020204" pitchFamily="34" charset="0"/>
                <a:cs typeface="Calibri"/>
              </a:rPr>
              <a:t>Thoughts: </a:t>
            </a:r>
            <a:r>
              <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rPr>
              <a:t>‘all-or-nothing’, assume the worst, dwell on the worrying thought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3C3C3B"/>
                </a:solidFill>
                <a:effectLst/>
                <a:uLnTx/>
                <a:uFillTx/>
                <a:latin typeface="Century Gothic" panose="020B0502020202020204" pitchFamily="34" charset="0"/>
                <a:cs typeface="Calibri"/>
              </a:rPr>
              <a:t>Feelings: </a:t>
            </a:r>
            <a:r>
              <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rPr>
              <a:t>fear, irritability (anger, frustration)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3C3C3B"/>
                </a:solidFill>
                <a:effectLst/>
                <a:uLnTx/>
                <a:uFillTx/>
                <a:latin typeface="Century Gothic" panose="020B0502020202020204" pitchFamily="34" charset="0"/>
                <a:cs typeface="Calibri"/>
              </a:rPr>
              <a:t>Behaviours: </a:t>
            </a:r>
            <a:r>
              <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rPr>
              <a:t>physical/verbal aggression, repetitive behaviours, withdrawal &amp; avoidance, swearing, biting, destroying things, humming, rocking, shouting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70C0"/>
                </a:solidFill>
                <a:effectLst/>
                <a:uLnTx/>
                <a:uFillTx/>
                <a:latin typeface="Century Gothic" panose="020B0502020202020204" pitchFamily="34" charset="0"/>
                <a:cs typeface="Calibri"/>
              </a:rPr>
              <a:t>Coping strategies: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70C0"/>
                </a:solidFill>
                <a:effectLst/>
                <a:uLnTx/>
                <a:uFillTx/>
                <a:latin typeface="Century Gothic" panose="020B0502020202020204" pitchFamily="34" charset="0"/>
                <a:cs typeface="Calibri"/>
              </a:rPr>
              <a:t>Avoidance of anxiety provoking situations – reduces opportunities for learning and increases anxiety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70C0"/>
                </a:solidFill>
                <a:effectLst/>
                <a:uLnTx/>
                <a:uFillTx/>
                <a:latin typeface="Century Gothic" panose="020B0502020202020204" pitchFamily="34" charset="0"/>
                <a:cs typeface="Calibri"/>
              </a:rPr>
              <a:t>Need for sameness/rituals and routine – repetitive stereotyped activities e.g. repetitive questioning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B"/>
              </a:solidFill>
              <a:effectLst/>
              <a:uLnTx/>
              <a:uFillTx/>
              <a:latin typeface="Century Gothic" panose="020B0502020202020204" pitchFamily="34" charset="0"/>
              <a:cs typeface="Calibri"/>
            </a:endParaRPr>
          </a:p>
        </p:txBody>
      </p:sp>
    </p:spTree>
    <p:extLst>
      <p:ext uri="{BB962C8B-B14F-4D97-AF65-F5344CB8AC3E}">
        <p14:creationId xmlns:p14="http://schemas.microsoft.com/office/powerpoint/2010/main" val="1550945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Anxious Thinking Styles </a:t>
            </a:r>
            <a:r>
              <a:rPr lang="en-GB" sz="2000" dirty="0"/>
              <a:t>(taken from ‘Think Good, Feel Good’ by Paul </a:t>
            </a:r>
            <a:r>
              <a:rPr lang="en-GB" sz="2000" dirty="0" err="1"/>
              <a:t>Stallard</a:t>
            </a:r>
            <a:r>
              <a:rPr lang="en-GB" sz="2000" dirty="0"/>
              <a:t>)</a:t>
            </a:r>
          </a:p>
        </p:txBody>
      </p:sp>
      <p:sp>
        <p:nvSpPr>
          <p:cNvPr id="3" name="Text Placeholder 2"/>
          <p:cNvSpPr>
            <a:spLocks noGrp="1"/>
          </p:cNvSpPr>
          <p:nvPr>
            <p:ph type="body" idx="1"/>
          </p:nvPr>
        </p:nvSpPr>
        <p:spPr/>
        <p:txBody>
          <a:bodyPr>
            <a:normAutofit fontScale="85000" lnSpcReduction="20000"/>
          </a:bodyPr>
          <a:lstStyle/>
          <a:p>
            <a:pPr marL="0" indent="0">
              <a:buNone/>
            </a:pPr>
            <a:r>
              <a:rPr lang="en-GB" b="1" dirty="0"/>
              <a:t>NEGATIVE GLASSES </a:t>
            </a:r>
            <a:r>
              <a:rPr lang="en-GB" dirty="0"/>
              <a:t>– Only let you see the negative things</a:t>
            </a:r>
          </a:p>
          <a:p>
            <a:pPr marL="0" indent="0">
              <a:buNone/>
            </a:pPr>
            <a:r>
              <a:rPr lang="en-GB" b="1" dirty="0"/>
              <a:t>POSITIVE DOESN’T COUNT </a:t>
            </a:r>
            <a:r>
              <a:rPr lang="en-GB" dirty="0"/>
              <a:t>– Rubbishing the good things that happen</a:t>
            </a:r>
          </a:p>
          <a:p>
            <a:pPr marL="0" indent="0">
              <a:buNone/>
            </a:pPr>
            <a:r>
              <a:rPr lang="en-GB" b="1" dirty="0"/>
              <a:t>BLOWING THINGS UP </a:t>
            </a:r>
            <a:r>
              <a:rPr lang="en-GB" dirty="0"/>
              <a:t>– Negative things become bigger than they really are</a:t>
            </a:r>
          </a:p>
          <a:p>
            <a:pPr marL="0" indent="0">
              <a:buNone/>
            </a:pPr>
            <a:r>
              <a:rPr lang="en-GB" b="1" dirty="0"/>
              <a:t>MIND READERS and FORTUNE TELLERS </a:t>
            </a:r>
            <a:r>
              <a:rPr lang="en-GB" dirty="0"/>
              <a:t>– Expect things to go wrong</a:t>
            </a:r>
          </a:p>
          <a:p>
            <a:endParaRPr lang="en-GB" dirty="0"/>
          </a:p>
          <a:p>
            <a:pPr marL="0" indent="0">
              <a:buNone/>
            </a:pPr>
            <a:r>
              <a:rPr lang="en-GB" dirty="0"/>
              <a:t>Look at these thoughts and see if you can find the thinking error.</a:t>
            </a:r>
          </a:p>
          <a:p>
            <a:pPr marL="0" indent="0">
              <a:buNone/>
            </a:pPr>
            <a:endParaRPr lang="en-GB" i="1" dirty="0"/>
          </a:p>
          <a:p>
            <a:pPr marL="0" indent="0">
              <a:buNone/>
            </a:pPr>
            <a:r>
              <a:rPr lang="en-GB" i="1" dirty="0"/>
              <a:t>‘People are always unkind to me.’</a:t>
            </a:r>
          </a:p>
          <a:p>
            <a:pPr marL="0" indent="0">
              <a:buNone/>
            </a:pPr>
            <a:endParaRPr lang="en-GB" dirty="0"/>
          </a:p>
          <a:p>
            <a:pPr marL="0" indent="0">
              <a:buNone/>
            </a:pPr>
            <a:r>
              <a:rPr lang="en-GB" i="1" dirty="0"/>
              <a:t>Luke went on a school trip to a great theme park. When asked if he had a good day Luke said, ‘No, I didn’t like my sandwiches.’</a:t>
            </a:r>
          </a:p>
          <a:p>
            <a:pPr marL="0" indent="0">
              <a:buNone/>
            </a:pPr>
            <a:endParaRPr lang="en-GB" dirty="0"/>
          </a:p>
          <a:p>
            <a:pPr marL="0" indent="0">
              <a:buNone/>
            </a:pPr>
            <a:r>
              <a:rPr lang="en-GB" dirty="0"/>
              <a:t>‘</a:t>
            </a:r>
            <a:r>
              <a:rPr lang="en-GB" i="1" dirty="0"/>
              <a:t>My friends will think I look really stupid in these trainers.’</a:t>
            </a:r>
          </a:p>
          <a:p>
            <a:pPr marL="0" indent="0">
              <a:buNone/>
            </a:pPr>
            <a:endParaRPr lang="en-GB" i="1" dirty="0"/>
          </a:p>
          <a:p>
            <a:pPr marL="0" indent="0">
              <a:buNone/>
            </a:pPr>
            <a:r>
              <a:rPr lang="en-GB" i="1" dirty="0"/>
              <a:t>Amy played her flute brilliantly in the school concert. When her teacher said how well she had done Amy thought, ‘That was just lucky, I don’t usually play that well.’</a:t>
            </a:r>
          </a:p>
        </p:txBody>
      </p:sp>
    </p:spTree>
    <p:extLst>
      <p:ext uri="{BB962C8B-B14F-4D97-AF65-F5344CB8AC3E}">
        <p14:creationId xmlns:p14="http://schemas.microsoft.com/office/powerpoint/2010/main" val="448404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anose="020B0502020202020204" pitchFamily="34" charset="0"/>
              </a:rPr>
              <a:t>Vicious cycle of anxiety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3036982"/>
              </p:ext>
            </p:extLst>
          </p:nvPr>
        </p:nvGraphicFramePr>
        <p:xfrm>
          <a:off x="1691680" y="2348880"/>
          <a:ext cx="6172200" cy="4173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8AB8160-0779-1B4E-9BA7-405C868BCE29}"/>
              </a:ext>
            </a:extLst>
          </p:cNvPr>
          <p:cNvSpPr/>
          <p:nvPr/>
        </p:nvSpPr>
        <p:spPr>
          <a:xfrm>
            <a:off x="3203848" y="2060848"/>
            <a:ext cx="3164649" cy="369332"/>
          </a:xfrm>
          <a:prstGeom prst="rect">
            <a:avLst/>
          </a:prstGeom>
        </p:spPr>
        <p:txBody>
          <a:bodyPr wrap="none">
            <a:spAutoFit/>
          </a:bodyPr>
          <a:lstStyle/>
          <a:p>
            <a:r>
              <a:rPr lang="en-GB" dirty="0">
                <a:latin typeface="Century Gothic" panose="020B0502020202020204" pitchFamily="34" charset="0"/>
              </a:rPr>
              <a:t>Talking to a group of peers</a:t>
            </a:r>
            <a:endParaRPr lang="en-US" dirty="0"/>
          </a:p>
        </p:txBody>
      </p:sp>
    </p:spTree>
    <p:extLst>
      <p:ext uri="{BB962C8B-B14F-4D97-AF65-F5344CB8AC3E}">
        <p14:creationId xmlns:p14="http://schemas.microsoft.com/office/powerpoint/2010/main" val="33056114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90AD-A4AB-A849-A6A3-6635FCF1B2A7}"/>
              </a:ext>
            </a:extLst>
          </p:cNvPr>
          <p:cNvSpPr>
            <a:spLocks noGrp="1"/>
          </p:cNvSpPr>
          <p:nvPr>
            <p:ph type="title"/>
          </p:nvPr>
        </p:nvSpPr>
        <p:spPr/>
        <p:txBody>
          <a:bodyPr/>
          <a:lstStyle/>
          <a:p>
            <a:r>
              <a:rPr lang="en-US" dirty="0"/>
              <a:t>Safety </a:t>
            </a:r>
            <a:r>
              <a:rPr lang="en-US" dirty="0" err="1"/>
              <a:t>behaviours</a:t>
            </a:r>
            <a:endParaRPr lang="en-US" dirty="0"/>
          </a:p>
        </p:txBody>
      </p:sp>
      <p:sp>
        <p:nvSpPr>
          <p:cNvPr id="4" name="Content Placeholder 2">
            <a:extLst>
              <a:ext uri="{FF2B5EF4-FFF2-40B4-BE49-F238E27FC236}">
                <a16:creationId xmlns:a16="http://schemas.microsoft.com/office/drawing/2014/main" id="{434B9F4D-9145-8B43-89F6-B773C4FB00EF}"/>
              </a:ext>
            </a:extLst>
          </p:cNvPr>
          <p:cNvSpPr>
            <a:spLocks noGrp="1"/>
          </p:cNvSpPr>
          <p:nvPr>
            <p:ph idx="1"/>
          </p:nvPr>
        </p:nvSpPr>
        <p:spPr/>
        <p:txBody>
          <a:bodyPr>
            <a:normAutofit/>
          </a:bodyPr>
          <a:lstStyle/>
          <a:p>
            <a:pPr marL="0" indent="0">
              <a:buNone/>
            </a:pPr>
            <a:r>
              <a:rPr lang="en-GB" dirty="0">
                <a:latin typeface="Century Gothic" panose="020B0502020202020204" pitchFamily="34" charset="0"/>
              </a:rPr>
              <a:t>Safety behaviours are used to protect against anxiety states in situations where anxiety cannot be prevented</a:t>
            </a:r>
          </a:p>
          <a:p>
            <a:pPr marL="0" indent="0" algn="ctr">
              <a:buNone/>
            </a:pPr>
            <a:endParaRPr lang="en-GB" b="1" dirty="0">
              <a:latin typeface="Century Gothic" panose="020B0502020202020204" pitchFamily="34" charset="0"/>
            </a:endParaRPr>
          </a:p>
          <a:p>
            <a:pPr marL="0" indent="0" algn="ctr">
              <a:buNone/>
            </a:pPr>
            <a:r>
              <a:rPr lang="en-GB" b="1" dirty="0">
                <a:latin typeface="Century Gothic" panose="020B0502020202020204" pitchFamily="34" charset="0"/>
              </a:rPr>
              <a:t>They reinforce and maintain anxiety </a:t>
            </a:r>
          </a:p>
          <a:p>
            <a:endParaRPr lang="en-GB" dirty="0">
              <a:latin typeface="Century Gothic" panose="020B0502020202020204" pitchFamily="34" charset="0"/>
            </a:endParaRPr>
          </a:p>
          <a:p>
            <a:r>
              <a:rPr lang="en-GB" dirty="0">
                <a:latin typeface="Century Gothic" panose="020B0502020202020204" pitchFamily="34" charset="0"/>
              </a:rPr>
              <a:t>Examples: </a:t>
            </a:r>
          </a:p>
          <a:p>
            <a:pPr>
              <a:buFontTx/>
              <a:buChar char="-"/>
            </a:pPr>
            <a:r>
              <a:rPr lang="en-GB" dirty="0">
                <a:latin typeface="Century Gothic" panose="020B0502020202020204" pitchFamily="34" charset="0"/>
              </a:rPr>
              <a:t>Asking for reassurance</a:t>
            </a:r>
          </a:p>
          <a:p>
            <a:pPr>
              <a:buFontTx/>
              <a:buChar char="-"/>
            </a:pPr>
            <a:r>
              <a:rPr lang="en-GB" dirty="0">
                <a:latin typeface="Century Gothic" panose="020B0502020202020204" pitchFamily="34" charset="0"/>
              </a:rPr>
              <a:t>Being over-prepared</a:t>
            </a:r>
          </a:p>
          <a:p>
            <a:pPr>
              <a:buFontTx/>
              <a:buChar char="-"/>
            </a:pPr>
            <a:r>
              <a:rPr lang="en-GB" dirty="0">
                <a:latin typeface="Century Gothic" panose="020B0502020202020204" pitchFamily="34" charset="0"/>
              </a:rPr>
              <a:t>Rituals </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Anxious responses from others (parents) feed anxiety</a:t>
            </a:r>
          </a:p>
        </p:txBody>
      </p:sp>
    </p:spTree>
    <p:extLst>
      <p:ext uri="{BB962C8B-B14F-4D97-AF65-F5344CB8AC3E}">
        <p14:creationId xmlns:p14="http://schemas.microsoft.com/office/powerpoint/2010/main" val="195718252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5981-151A-9B4E-A5BB-2EF627C02B6B}"/>
              </a:ext>
            </a:extLst>
          </p:cNvPr>
          <p:cNvSpPr>
            <a:spLocks noGrp="1"/>
          </p:cNvSpPr>
          <p:nvPr>
            <p:ph type="title"/>
          </p:nvPr>
        </p:nvSpPr>
        <p:spPr/>
        <p:txBody>
          <a:bodyPr/>
          <a:lstStyle/>
          <a:p>
            <a:r>
              <a:rPr lang="en-US" dirty="0"/>
              <a:t>Anxiety in ASD</a:t>
            </a:r>
          </a:p>
        </p:txBody>
      </p:sp>
      <p:sp>
        <p:nvSpPr>
          <p:cNvPr id="3" name="Content Placeholder 2">
            <a:extLst>
              <a:ext uri="{FF2B5EF4-FFF2-40B4-BE49-F238E27FC236}">
                <a16:creationId xmlns:a16="http://schemas.microsoft.com/office/drawing/2014/main" id="{71E6C8EE-2A59-EC48-8FF6-8424EB9CE9BB}"/>
              </a:ext>
            </a:extLst>
          </p:cNvPr>
          <p:cNvSpPr>
            <a:spLocks noGrp="1"/>
          </p:cNvSpPr>
          <p:nvPr>
            <p:ph idx="1"/>
          </p:nvPr>
        </p:nvSpPr>
        <p:spPr/>
        <p:txBody>
          <a:bodyPr/>
          <a:lstStyle/>
          <a:p>
            <a:pPr>
              <a:lnSpc>
                <a:spcPct val="80000"/>
              </a:lnSpc>
            </a:pPr>
            <a:r>
              <a:rPr lang="en-GB" altLang="en-US" dirty="0">
                <a:solidFill>
                  <a:schemeClr val="tx1"/>
                </a:solidFill>
                <a:latin typeface="Century Gothic" panose="020B0502020202020204" pitchFamily="34" charset="0"/>
              </a:rPr>
              <a:t>Anxiety is high in people with ASD due to their struggle to understand the ‘neuro typical’ world</a:t>
            </a:r>
          </a:p>
          <a:p>
            <a:pPr>
              <a:lnSpc>
                <a:spcPct val="80000"/>
              </a:lnSpc>
            </a:pPr>
            <a:endParaRPr lang="en-GB" altLang="en-US" dirty="0">
              <a:solidFill>
                <a:schemeClr val="tx1"/>
              </a:solidFill>
              <a:latin typeface="Century Gothic" panose="020B0502020202020204" pitchFamily="34" charset="0"/>
            </a:endParaRPr>
          </a:p>
          <a:p>
            <a:pPr>
              <a:lnSpc>
                <a:spcPct val="80000"/>
              </a:lnSpc>
            </a:pPr>
            <a:r>
              <a:rPr lang="en-US" altLang="en-US" dirty="0">
                <a:solidFill>
                  <a:schemeClr val="tx1"/>
                </a:solidFill>
                <a:latin typeface="Century Gothic" panose="020B0502020202020204" pitchFamily="34" charset="0"/>
              </a:rPr>
              <a:t>Social difficulties (leading to decreased self-esteem), communication difficulties and problems finding flexible responses to may also lead to anxiety.</a:t>
            </a:r>
          </a:p>
          <a:p>
            <a:pPr>
              <a:lnSpc>
                <a:spcPct val="80000"/>
              </a:lnSpc>
            </a:pPr>
            <a:endParaRPr lang="en-GB" altLang="en-US" dirty="0">
              <a:solidFill>
                <a:schemeClr val="tx1"/>
              </a:solidFill>
              <a:latin typeface="Century Gothic" panose="020B0502020202020204" pitchFamily="34" charset="0"/>
            </a:endParaRPr>
          </a:p>
          <a:p>
            <a:pPr>
              <a:lnSpc>
                <a:spcPct val="80000"/>
              </a:lnSpc>
            </a:pPr>
            <a:r>
              <a:rPr lang="en-GB" altLang="en-US" dirty="0">
                <a:solidFill>
                  <a:schemeClr val="tx1"/>
                </a:solidFill>
                <a:latin typeface="Century Gothic" panose="020B0502020202020204" pitchFamily="34" charset="0"/>
              </a:rPr>
              <a:t>Prevalence rates </a:t>
            </a:r>
            <a:r>
              <a:rPr lang="en-GB" dirty="0">
                <a:solidFill>
                  <a:schemeClr val="tx1"/>
                </a:solidFill>
                <a:latin typeface="Century Gothic" panose="020B0502020202020204" pitchFamily="34" charset="0"/>
              </a:rPr>
              <a:t>40% of CYP with ASD (van </a:t>
            </a:r>
            <a:r>
              <a:rPr lang="en-GB" dirty="0" err="1">
                <a:solidFill>
                  <a:schemeClr val="tx1"/>
                </a:solidFill>
                <a:latin typeface="Century Gothic" panose="020B0502020202020204" pitchFamily="34" charset="0"/>
              </a:rPr>
              <a:t>Steensel</a:t>
            </a:r>
            <a:r>
              <a:rPr lang="en-GB" dirty="0">
                <a:solidFill>
                  <a:schemeClr val="tx1"/>
                </a:solidFill>
                <a:latin typeface="Century Gothic" panose="020B0502020202020204" pitchFamily="34" charset="0"/>
              </a:rPr>
              <a:t> et al., 2011)</a:t>
            </a:r>
          </a:p>
          <a:p>
            <a:pPr marL="0" indent="0">
              <a:lnSpc>
                <a:spcPct val="80000"/>
              </a:lnSpc>
              <a:buNone/>
            </a:pPr>
            <a:endParaRPr lang="en-GB" altLang="en-US" dirty="0">
              <a:solidFill>
                <a:schemeClr val="tx1"/>
              </a:solidFill>
              <a:latin typeface="Century Gothic" panose="020B0502020202020204" pitchFamily="34" charset="0"/>
            </a:endParaRPr>
          </a:p>
          <a:p>
            <a:pPr>
              <a:lnSpc>
                <a:spcPct val="80000"/>
              </a:lnSpc>
            </a:pPr>
            <a:r>
              <a:rPr lang="en-GB" altLang="en-US" dirty="0">
                <a:solidFill>
                  <a:schemeClr val="tx1"/>
                </a:solidFill>
                <a:latin typeface="Century Gothic" panose="020B0502020202020204" pitchFamily="34" charset="0"/>
              </a:rPr>
              <a:t>Anxiety leads to frustration, leading to anger</a:t>
            </a:r>
          </a:p>
          <a:p>
            <a:pPr>
              <a:lnSpc>
                <a:spcPct val="80000"/>
              </a:lnSpc>
            </a:pPr>
            <a:endParaRPr lang="en-US" altLang="en-US" dirty="0">
              <a:solidFill>
                <a:schemeClr val="tx1"/>
              </a:solidFill>
              <a:latin typeface="Century Gothic" panose="020B0502020202020204" pitchFamily="34" charset="0"/>
            </a:endParaRPr>
          </a:p>
          <a:p>
            <a:pPr>
              <a:lnSpc>
                <a:spcPct val="80000"/>
              </a:lnSpc>
            </a:pPr>
            <a:r>
              <a:rPr lang="en-US" altLang="en-US" dirty="0">
                <a:solidFill>
                  <a:schemeClr val="tx1"/>
                </a:solidFill>
                <a:latin typeface="Century Gothic" panose="020B0502020202020204" pitchFamily="34" charset="0"/>
              </a:rPr>
              <a:t>Many people on the autism spectrum may have difficulty describing the symptoms they experience.</a:t>
            </a:r>
            <a:endParaRPr lang="en-GB" altLang="en-US" dirty="0">
              <a:solidFill>
                <a:schemeClr val="tx1"/>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230698724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DCEC-7E4F-9046-BB24-7E2C88C95B96}"/>
              </a:ext>
            </a:extLst>
          </p:cNvPr>
          <p:cNvSpPr>
            <a:spLocks noGrp="1"/>
          </p:cNvSpPr>
          <p:nvPr>
            <p:ph type="title"/>
          </p:nvPr>
        </p:nvSpPr>
        <p:spPr/>
        <p:txBody>
          <a:bodyPr>
            <a:normAutofit fontScale="90000"/>
          </a:bodyPr>
          <a:lstStyle/>
          <a:p>
            <a:r>
              <a:rPr lang="en-US" dirty="0"/>
              <a:t>Why do children with ASD struggle to regulate emotions?</a:t>
            </a:r>
          </a:p>
        </p:txBody>
      </p:sp>
      <p:sp>
        <p:nvSpPr>
          <p:cNvPr id="3" name="Content Placeholder 2">
            <a:extLst>
              <a:ext uri="{FF2B5EF4-FFF2-40B4-BE49-F238E27FC236}">
                <a16:creationId xmlns:a16="http://schemas.microsoft.com/office/drawing/2014/main" id="{F57E8FC1-BD4A-9345-8B6D-1EDF1C6728C9}"/>
              </a:ext>
            </a:extLst>
          </p:cNvPr>
          <p:cNvSpPr>
            <a:spLocks noGrp="1"/>
          </p:cNvSpPr>
          <p:nvPr>
            <p:ph idx="1"/>
          </p:nvPr>
        </p:nvSpPr>
        <p:spPr/>
        <p:txBody>
          <a:bodyPr/>
          <a:lstStyle/>
          <a:p>
            <a:pPr marL="565150" indent="-457200"/>
            <a:r>
              <a:rPr lang="en-GB" altLang="en-US" dirty="0">
                <a:latin typeface="Century Gothic" panose="020B0502020202020204" pitchFamily="34" charset="0"/>
              </a:rPr>
              <a:t>Difficulties understanding and predicting other people’s thoughts and behaviours. </a:t>
            </a:r>
          </a:p>
          <a:p>
            <a:pPr marL="565150" indent="-457200"/>
            <a:r>
              <a:rPr lang="en-GB" altLang="en-US" dirty="0">
                <a:latin typeface="Century Gothic" panose="020B0502020202020204" pitchFamily="34" charset="0"/>
              </a:rPr>
              <a:t>Difficulties reading others’ body language</a:t>
            </a:r>
          </a:p>
          <a:p>
            <a:pPr marL="565150" indent="-457200"/>
            <a:r>
              <a:rPr lang="en-GB" altLang="en-US" dirty="0">
                <a:latin typeface="Century Gothic" panose="020B0502020202020204" pitchFamily="34" charset="0"/>
              </a:rPr>
              <a:t>Problems with social learning</a:t>
            </a:r>
          </a:p>
          <a:p>
            <a:pPr marL="565150" indent="-457200"/>
            <a:r>
              <a:rPr lang="en-GB" altLang="en-US" dirty="0">
                <a:latin typeface="Century Gothic" panose="020B0502020202020204" pitchFamily="34" charset="0"/>
              </a:rPr>
              <a:t>Difficulties with planning; problem solving; strategy formation</a:t>
            </a:r>
          </a:p>
          <a:p>
            <a:pPr marL="565150" indent="-457200"/>
            <a:r>
              <a:rPr lang="en-GB" altLang="en-US" dirty="0">
                <a:latin typeface="Century Gothic" panose="020B0502020202020204" pitchFamily="34" charset="0"/>
              </a:rPr>
              <a:t>Difficulties in seeing an overview of a situation</a:t>
            </a:r>
          </a:p>
          <a:p>
            <a:pPr marL="565150" indent="-457200"/>
            <a:r>
              <a:rPr lang="en-GB" altLang="en-US" dirty="0">
                <a:latin typeface="Century Gothic" panose="020B0502020202020204" pitchFamily="34" charset="0"/>
              </a:rPr>
              <a:t>More likely to experience negative situations</a:t>
            </a:r>
          </a:p>
          <a:p>
            <a:endParaRPr lang="en-US" dirty="0"/>
          </a:p>
        </p:txBody>
      </p:sp>
    </p:spTree>
    <p:extLst>
      <p:ext uri="{BB962C8B-B14F-4D97-AF65-F5344CB8AC3E}">
        <p14:creationId xmlns:p14="http://schemas.microsoft.com/office/powerpoint/2010/main" val="6274030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A628-F04F-934F-B377-3A42ABBE5776}"/>
              </a:ext>
            </a:extLst>
          </p:cNvPr>
          <p:cNvSpPr>
            <a:spLocks noGrp="1"/>
          </p:cNvSpPr>
          <p:nvPr>
            <p:ph type="title"/>
          </p:nvPr>
        </p:nvSpPr>
        <p:spPr/>
        <p:txBody>
          <a:bodyPr/>
          <a:lstStyle/>
          <a:p>
            <a:r>
              <a:rPr lang="en-US" dirty="0"/>
              <a:t>Triggers for anxiety in ASD</a:t>
            </a:r>
          </a:p>
        </p:txBody>
      </p:sp>
      <p:sp>
        <p:nvSpPr>
          <p:cNvPr id="3" name="Content Placeholder 2">
            <a:extLst>
              <a:ext uri="{FF2B5EF4-FFF2-40B4-BE49-F238E27FC236}">
                <a16:creationId xmlns:a16="http://schemas.microsoft.com/office/drawing/2014/main" id="{703E7FF8-09D5-6148-87DA-53AB6DBE129A}"/>
              </a:ext>
            </a:extLst>
          </p:cNvPr>
          <p:cNvSpPr>
            <a:spLocks noGrp="1"/>
          </p:cNvSpPr>
          <p:nvPr>
            <p:ph idx="1"/>
          </p:nvPr>
        </p:nvSpPr>
        <p:spPr/>
        <p:txBody>
          <a:bodyPr/>
          <a:lstStyle/>
          <a:p>
            <a:r>
              <a:rPr lang="en-GB" dirty="0">
                <a:latin typeface="Century Gothic" panose="020B0502020202020204" pitchFamily="34" charset="0"/>
              </a:rPr>
              <a:t>Change in routine </a:t>
            </a:r>
          </a:p>
          <a:p>
            <a:r>
              <a:rPr lang="en-GB" dirty="0">
                <a:latin typeface="Century Gothic" panose="020B0502020202020204" pitchFamily="34" charset="0"/>
              </a:rPr>
              <a:t>Preference for sameness </a:t>
            </a:r>
          </a:p>
          <a:p>
            <a:r>
              <a:rPr lang="en-GB" dirty="0">
                <a:latin typeface="Century Gothic" panose="020B0502020202020204" pitchFamily="34" charset="0"/>
              </a:rPr>
              <a:t>Environment / Sensory experience</a:t>
            </a:r>
          </a:p>
          <a:p>
            <a:r>
              <a:rPr lang="en-GB" dirty="0">
                <a:latin typeface="Century Gothic" panose="020B0502020202020204" pitchFamily="34" charset="0"/>
              </a:rPr>
              <a:t>Unstructured time </a:t>
            </a:r>
          </a:p>
          <a:p>
            <a:r>
              <a:rPr lang="en-GB" dirty="0">
                <a:latin typeface="Century Gothic" panose="020B0502020202020204" pitchFamily="34" charset="0"/>
              </a:rPr>
              <a:t>Social situations </a:t>
            </a:r>
          </a:p>
          <a:p>
            <a:r>
              <a:rPr lang="en-GB" dirty="0">
                <a:latin typeface="Century Gothic" panose="020B0502020202020204" pitchFamily="34" charset="0"/>
              </a:rPr>
              <a:t>Situations which require processing of feelings </a:t>
            </a:r>
          </a:p>
          <a:p>
            <a:r>
              <a:rPr lang="en-GB" dirty="0">
                <a:latin typeface="Century Gothic" panose="020B0502020202020204" pitchFamily="34" charset="0"/>
              </a:rPr>
              <a:t>Peer rejection </a:t>
            </a:r>
          </a:p>
          <a:p>
            <a:r>
              <a:rPr lang="en-GB" dirty="0">
                <a:latin typeface="Century Gothic" panose="020B0502020202020204" pitchFamily="34" charset="0"/>
              </a:rPr>
              <a:t>Demands from teacher/care-giver</a:t>
            </a:r>
          </a:p>
          <a:p>
            <a:r>
              <a:rPr lang="en-GB" dirty="0">
                <a:latin typeface="Century Gothic" panose="020B0502020202020204" pitchFamily="34" charset="0"/>
              </a:rPr>
              <a:t>Difficulties asking for help</a:t>
            </a:r>
          </a:p>
          <a:p>
            <a:r>
              <a:rPr lang="en-GB" dirty="0">
                <a:latin typeface="Century Gothic" panose="020B0502020202020204" pitchFamily="34" charset="0"/>
              </a:rPr>
              <a:t>Combination of these factors </a:t>
            </a:r>
          </a:p>
          <a:p>
            <a:endParaRPr lang="en-US" dirty="0"/>
          </a:p>
        </p:txBody>
      </p:sp>
    </p:spTree>
    <p:extLst>
      <p:ext uri="{BB962C8B-B14F-4D97-AF65-F5344CB8AC3E}">
        <p14:creationId xmlns:p14="http://schemas.microsoft.com/office/powerpoint/2010/main" val="2114706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249E-242B-A441-8C06-2DA458C48E18}"/>
              </a:ext>
            </a:extLst>
          </p:cNvPr>
          <p:cNvSpPr>
            <a:spLocks noGrp="1"/>
          </p:cNvSpPr>
          <p:nvPr>
            <p:ph type="title"/>
          </p:nvPr>
        </p:nvSpPr>
        <p:spPr/>
        <p:txBody>
          <a:bodyPr/>
          <a:lstStyle/>
          <a:p>
            <a:r>
              <a:rPr lang="en-US" dirty="0"/>
              <a:t>What we will cover today</a:t>
            </a:r>
          </a:p>
        </p:txBody>
      </p:sp>
      <p:sp>
        <p:nvSpPr>
          <p:cNvPr id="3" name="Content Placeholder 2">
            <a:extLst>
              <a:ext uri="{FF2B5EF4-FFF2-40B4-BE49-F238E27FC236}">
                <a16:creationId xmlns:a16="http://schemas.microsoft.com/office/drawing/2014/main" id="{F6539D71-9708-354A-956D-91D0E7F3F18C}"/>
              </a:ext>
            </a:extLst>
          </p:cNvPr>
          <p:cNvSpPr>
            <a:spLocks noGrp="1"/>
          </p:cNvSpPr>
          <p:nvPr>
            <p:ph idx="1"/>
          </p:nvPr>
        </p:nvSpPr>
        <p:spPr/>
        <p:txBody>
          <a:bodyPr/>
          <a:lstStyle/>
          <a:p>
            <a:pPr>
              <a:buFont typeface="Arial" panose="020B0604020202020204" pitchFamily="34" charset="0"/>
              <a:buChar char="•"/>
            </a:pPr>
            <a:r>
              <a:rPr lang="en-US" sz="2800" dirty="0"/>
              <a:t>What is anxiety and why do we have it</a:t>
            </a:r>
          </a:p>
          <a:p>
            <a:pPr>
              <a:buFont typeface="Arial" panose="020B0604020202020204" pitchFamily="34" charset="0"/>
              <a:buChar char="•"/>
            </a:pPr>
            <a:r>
              <a:rPr lang="en-US" sz="2800" dirty="0"/>
              <a:t>Anxiety and children/young people</a:t>
            </a:r>
          </a:p>
          <a:p>
            <a:pPr>
              <a:buFont typeface="Arial" panose="020B0604020202020204" pitchFamily="34" charset="0"/>
              <a:buChar char="•"/>
            </a:pPr>
            <a:r>
              <a:rPr lang="en-US" sz="2800" dirty="0"/>
              <a:t>Ways of understanding anxiety</a:t>
            </a:r>
          </a:p>
          <a:p>
            <a:pPr>
              <a:buFont typeface="Arial" panose="020B0604020202020204" pitchFamily="34" charset="0"/>
              <a:buChar char="•"/>
            </a:pPr>
            <a:r>
              <a:rPr lang="en-US" sz="2800" dirty="0"/>
              <a:t>Anxiety and ASD/ADHD</a:t>
            </a:r>
          </a:p>
          <a:p>
            <a:pPr>
              <a:buFont typeface="Arial" panose="020B0604020202020204" pitchFamily="34" charset="0"/>
              <a:buChar char="•"/>
            </a:pPr>
            <a:r>
              <a:rPr lang="en-US" sz="2800" dirty="0"/>
              <a:t>Management / Intervention</a:t>
            </a:r>
          </a:p>
          <a:p>
            <a:pPr>
              <a:buFont typeface="Arial" panose="020B0604020202020204" pitchFamily="34" charset="0"/>
              <a:buChar char="•"/>
            </a:pPr>
            <a:r>
              <a:rPr lang="en-US" sz="2800" dirty="0"/>
              <a:t>CAMHS referrals</a:t>
            </a:r>
          </a:p>
          <a:p>
            <a:pPr>
              <a:buFont typeface="Arial" panose="020B0604020202020204" pitchFamily="34" charset="0"/>
              <a:buChar char="•"/>
            </a:pPr>
            <a:r>
              <a:rPr lang="en-US" sz="2800" dirty="0"/>
              <a:t>Questions and discussion</a:t>
            </a:r>
          </a:p>
          <a:p>
            <a:pPr marL="0" indent="0">
              <a:buNone/>
            </a:pPr>
            <a:endParaRPr lang="en-US" dirty="0"/>
          </a:p>
        </p:txBody>
      </p:sp>
    </p:spTree>
    <p:extLst>
      <p:ext uri="{BB962C8B-B14F-4D97-AF65-F5344CB8AC3E}">
        <p14:creationId xmlns:p14="http://schemas.microsoft.com/office/powerpoint/2010/main" val="42351959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3D40-A6AF-5141-A226-FA5C5830BB30}"/>
              </a:ext>
            </a:extLst>
          </p:cNvPr>
          <p:cNvSpPr>
            <a:spLocks noGrp="1"/>
          </p:cNvSpPr>
          <p:nvPr>
            <p:ph type="title"/>
          </p:nvPr>
        </p:nvSpPr>
        <p:spPr>
          <a:xfrm>
            <a:off x="510775" y="1216919"/>
            <a:ext cx="8633225" cy="576064"/>
          </a:xfrm>
        </p:spPr>
        <p:txBody>
          <a:bodyPr/>
          <a:lstStyle/>
          <a:p>
            <a:r>
              <a:rPr lang="en-US" dirty="0"/>
              <a:t>Communication difficulties &amp; anxiety</a:t>
            </a:r>
          </a:p>
        </p:txBody>
      </p:sp>
      <p:graphicFrame>
        <p:nvGraphicFramePr>
          <p:cNvPr id="4" name="Content Placeholder 3">
            <a:extLst>
              <a:ext uri="{FF2B5EF4-FFF2-40B4-BE49-F238E27FC236}">
                <a16:creationId xmlns:a16="http://schemas.microsoft.com/office/drawing/2014/main" id="{FD884F30-2505-FC4D-928D-124C92ED29C3}"/>
              </a:ext>
            </a:extLst>
          </p:cNvPr>
          <p:cNvGraphicFramePr>
            <a:graphicFrameLocks noGrp="1"/>
          </p:cNvGraphicFramePr>
          <p:nvPr>
            <p:ph idx="1"/>
            <p:extLst>
              <p:ext uri="{D42A27DB-BD31-4B8C-83A1-F6EECF244321}">
                <p14:modId xmlns:p14="http://schemas.microsoft.com/office/powerpoint/2010/main" val="2885124294"/>
              </p:ext>
            </p:extLst>
          </p:nvPr>
        </p:nvGraphicFramePr>
        <p:xfrm>
          <a:off x="611560" y="1988840"/>
          <a:ext cx="8280920" cy="376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73262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E549-34C3-5643-8CCD-E9E34CFD6605}"/>
              </a:ext>
            </a:extLst>
          </p:cNvPr>
          <p:cNvSpPr>
            <a:spLocks noGrp="1"/>
          </p:cNvSpPr>
          <p:nvPr>
            <p:ph type="title"/>
          </p:nvPr>
        </p:nvSpPr>
        <p:spPr/>
        <p:txBody>
          <a:bodyPr>
            <a:normAutofit fontScale="90000"/>
          </a:bodyPr>
          <a:lstStyle/>
          <a:p>
            <a:r>
              <a:rPr lang="en-US" dirty="0"/>
              <a:t>How often do you hear….</a:t>
            </a:r>
            <a:br>
              <a:rPr lang="en-US" dirty="0"/>
            </a:br>
            <a:br>
              <a:rPr lang="en-US" dirty="0"/>
            </a:br>
            <a:r>
              <a:rPr lang="en-US" dirty="0">
                <a:solidFill>
                  <a:schemeClr val="tx1"/>
                </a:solidFill>
              </a:rPr>
              <a:t>‘Angry, aggressive, </a:t>
            </a:r>
            <a:br>
              <a:rPr lang="en-US" dirty="0">
                <a:solidFill>
                  <a:schemeClr val="tx1"/>
                </a:solidFill>
              </a:rPr>
            </a:br>
            <a:r>
              <a:rPr lang="en-US" dirty="0">
                <a:solidFill>
                  <a:schemeClr val="tx1"/>
                </a:solidFill>
              </a:rPr>
              <a:t>violent child’???</a:t>
            </a:r>
          </a:p>
        </p:txBody>
      </p:sp>
      <p:pic>
        <p:nvPicPr>
          <p:cNvPr id="4" name="Content Placeholder 3">
            <a:extLst>
              <a:ext uri="{FF2B5EF4-FFF2-40B4-BE49-F238E27FC236}">
                <a16:creationId xmlns:a16="http://schemas.microsoft.com/office/drawing/2014/main" id="{206A10E7-ACC7-7F4F-B021-8FFEDF83058E}"/>
              </a:ext>
            </a:extLst>
          </p:cNvPr>
          <p:cNvPicPr>
            <a:picLocks noGrp="1" noChangeAspect="1"/>
          </p:cNvPicPr>
          <p:nvPr>
            <p:ph idx="1"/>
          </p:nvPr>
        </p:nvPicPr>
        <p:blipFill>
          <a:blip r:embed="rId2"/>
          <a:stretch>
            <a:fillRect/>
          </a:stretch>
        </p:blipFill>
        <p:spPr>
          <a:xfrm>
            <a:off x="3707904" y="1844824"/>
            <a:ext cx="4404122" cy="4812582"/>
          </a:xfrm>
          <a:prstGeom prst="rect">
            <a:avLst/>
          </a:prstGeom>
        </p:spPr>
      </p:pic>
    </p:spTree>
    <p:extLst>
      <p:ext uri="{BB962C8B-B14F-4D97-AF65-F5344CB8AC3E}">
        <p14:creationId xmlns:p14="http://schemas.microsoft.com/office/powerpoint/2010/main" val="28482419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586-4290-4C58-9C92-EA03C40BB37F}"/>
              </a:ext>
            </a:extLst>
          </p:cNvPr>
          <p:cNvSpPr>
            <a:spLocks noGrp="1"/>
          </p:cNvSpPr>
          <p:nvPr>
            <p:ph type="title"/>
          </p:nvPr>
        </p:nvSpPr>
        <p:spPr/>
        <p:txBody>
          <a:bodyPr/>
          <a:lstStyle/>
          <a:p>
            <a:r>
              <a:rPr lang="en-GB" dirty="0"/>
              <a:t>Helping anxiety in children with ASD</a:t>
            </a:r>
          </a:p>
        </p:txBody>
      </p:sp>
      <p:sp>
        <p:nvSpPr>
          <p:cNvPr id="3" name="Text Placeholder 2">
            <a:extLst>
              <a:ext uri="{FF2B5EF4-FFF2-40B4-BE49-F238E27FC236}">
                <a16:creationId xmlns:a16="http://schemas.microsoft.com/office/drawing/2014/main" id="{7794D621-9C51-451C-9AD4-7EC9DC32E939}"/>
              </a:ext>
            </a:extLst>
          </p:cNvPr>
          <p:cNvSpPr>
            <a:spLocks noGrp="1"/>
          </p:cNvSpPr>
          <p:nvPr>
            <p:ph type="body" idx="1"/>
          </p:nvPr>
        </p:nvSpPr>
        <p:spPr/>
        <p:txBody>
          <a:bodyPr/>
          <a:lstStyle/>
          <a:p>
            <a:r>
              <a:rPr lang="en-US" dirty="0"/>
              <a:t>Make sure you prepare for any change in routine</a:t>
            </a:r>
          </a:p>
          <a:p>
            <a:pPr marL="0" indent="0">
              <a:buNone/>
            </a:pPr>
            <a:endParaRPr lang="en-US" dirty="0"/>
          </a:p>
          <a:p>
            <a:r>
              <a:rPr lang="en-US" dirty="0"/>
              <a:t>Think about how you can adapt the environment</a:t>
            </a:r>
          </a:p>
          <a:p>
            <a:pPr marL="0" indent="0">
              <a:buNone/>
            </a:pPr>
            <a:endParaRPr lang="en-US" dirty="0"/>
          </a:p>
          <a:p>
            <a:r>
              <a:rPr lang="en-US" dirty="0"/>
              <a:t>Use visual supports and timetables</a:t>
            </a:r>
          </a:p>
          <a:p>
            <a:pPr marL="0" indent="0">
              <a:buNone/>
            </a:pPr>
            <a:endParaRPr lang="en-US" dirty="0"/>
          </a:p>
          <a:p>
            <a:r>
              <a:rPr lang="en-US" dirty="0"/>
              <a:t>Try social stories or comic strip conversations to develop social understanding</a:t>
            </a:r>
            <a:endParaRPr lang="en-GB" dirty="0"/>
          </a:p>
        </p:txBody>
      </p:sp>
      <p:pic>
        <p:nvPicPr>
          <p:cNvPr id="4" name="irc_mi" descr="Image result">
            <a:hlinkClick r:id="rId2"/>
            <a:extLst>
              <a:ext uri="{FF2B5EF4-FFF2-40B4-BE49-F238E27FC236}">
                <a16:creationId xmlns:a16="http://schemas.microsoft.com/office/drawing/2014/main" id="{FE69AEE0-3850-447C-8700-BEA1714CD1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572" y="1763328"/>
            <a:ext cx="2520280" cy="2385752"/>
          </a:xfrm>
          <a:prstGeom prst="rect">
            <a:avLst/>
          </a:prstGeom>
          <a:noFill/>
          <a:ln>
            <a:noFill/>
          </a:ln>
        </p:spPr>
      </p:pic>
    </p:spTree>
    <p:extLst>
      <p:ext uri="{BB962C8B-B14F-4D97-AF65-F5344CB8AC3E}">
        <p14:creationId xmlns:p14="http://schemas.microsoft.com/office/powerpoint/2010/main" val="23633694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4DC8-B0E4-034F-A6B1-59FEF9952E31}"/>
              </a:ext>
            </a:extLst>
          </p:cNvPr>
          <p:cNvSpPr>
            <a:spLocks noGrp="1"/>
          </p:cNvSpPr>
          <p:nvPr>
            <p:ph type="title"/>
          </p:nvPr>
        </p:nvSpPr>
        <p:spPr/>
        <p:txBody>
          <a:bodyPr/>
          <a:lstStyle/>
          <a:p>
            <a:r>
              <a:rPr lang="en-US" dirty="0"/>
              <a:t>Management of anxiety in ASD and ADHD</a:t>
            </a:r>
          </a:p>
        </p:txBody>
      </p:sp>
      <p:sp>
        <p:nvSpPr>
          <p:cNvPr id="3" name="Content Placeholder 2">
            <a:extLst>
              <a:ext uri="{FF2B5EF4-FFF2-40B4-BE49-F238E27FC236}">
                <a16:creationId xmlns:a16="http://schemas.microsoft.com/office/drawing/2014/main" id="{E9B881B1-5D77-8E43-B6D8-6C2423D1A1E5}"/>
              </a:ext>
            </a:extLst>
          </p:cNvPr>
          <p:cNvSpPr>
            <a:spLocks noGrp="1"/>
          </p:cNvSpPr>
          <p:nvPr>
            <p:ph idx="1"/>
          </p:nvPr>
        </p:nvSpPr>
        <p:spPr>
          <a:xfrm>
            <a:off x="755576" y="2060848"/>
            <a:ext cx="7632775" cy="4032448"/>
          </a:xfrm>
        </p:spPr>
        <p:txBody>
          <a:bodyPr>
            <a:normAutofit fontScale="92500" lnSpcReduction="20000"/>
          </a:bodyPr>
          <a:lstStyle/>
          <a:p>
            <a:r>
              <a:rPr lang="en-US" dirty="0"/>
              <a:t>Shared </a:t>
            </a:r>
            <a:r>
              <a:rPr lang="en-US" b="1" dirty="0"/>
              <a:t>understanding </a:t>
            </a:r>
            <a:r>
              <a:rPr lang="en-US" dirty="0"/>
              <a:t>of anxiety triggers – preventing and intervening early (school, care-giver &amp; young person)</a:t>
            </a:r>
          </a:p>
          <a:p>
            <a:r>
              <a:rPr lang="en-US" dirty="0"/>
              <a:t>Addressing other factors e.g. bullying, parental mental health, social skills training</a:t>
            </a:r>
          </a:p>
          <a:p>
            <a:r>
              <a:rPr lang="en-US" dirty="0"/>
              <a:t>Psycho-education </a:t>
            </a:r>
          </a:p>
          <a:p>
            <a:pPr marL="0" indent="0">
              <a:buNone/>
            </a:pPr>
            <a:r>
              <a:rPr lang="en-US" dirty="0"/>
              <a:t>      - understanding anxiety and role of safety </a:t>
            </a:r>
            <a:r>
              <a:rPr lang="en-US" dirty="0" err="1"/>
              <a:t>behaviours</a:t>
            </a:r>
            <a:r>
              <a:rPr lang="en-US" dirty="0"/>
              <a:t> (parent &amp; child)</a:t>
            </a:r>
          </a:p>
          <a:p>
            <a:pPr marL="360363" lvl="1" indent="0">
              <a:buNone/>
            </a:pPr>
            <a:r>
              <a:rPr lang="en-US" dirty="0"/>
              <a:t>- Scaling emotions, identifying real dangers vs. false alarms </a:t>
            </a:r>
          </a:p>
          <a:p>
            <a:pPr>
              <a:buFont typeface="Arial" panose="020B0604020202020204" pitchFamily="34" charset="0"/>
              <a:buChar char="•"/>
            </a:pPr>
            <a:r>
              <a:rPr lang="en-US" dirty="0"/>
              <a:t>Understanding ADHD/ASD diagnosis (accessing support services)</a:t>
            </a:r>
          </a:p>
          <a:p>
            <a:pPr>
              <a:buFont typeface="Arial" panose="020B0604020202020204" pitchFamily="34" charset="0"/>
              <a:buChar char="•"/>
            </a:pPr>
            <a:r>
              <a:rPr lang="en-US" dirty="0"/>
              <a:t>Try not to take things personally when your child comes home from school is rude or offensive. S/he may be letting off steam after a stressful day. A child with ADHD/ASD may need quiet time before you start asking about school.</a:t>
            </a:r>
          </a:p>
          <a:p>
            <a:r>
              <a:rPr lang="en-US" dirty="0"/>
              <a:t>Evidence-based interventions for anxiety </a:t>
            </a:r>
          </a:p>
          <a:p>
            <a:pPr marL="0" indent="0">
              <a:buNone/>
            </a:pPr>
            <a:endParaRPr lang="en-US" sz="1350" i="1" dirty="0"/>
          </a:p>
          <a:p>
            <a:pPr marL="0" indent="0">
              <a:buNone/>
            </a:pPr>
            <a:r>
              <a:rPr lang="en-US" sz="1350" i="1" dirty="0"/>
              <a:t>For overview </a:t>
            </a:r>
            <a:r>
              <a:rPr lang="en-GB" sz="1350" i="1" dirty="0"/>
              <a:t>Creswell C, Waite P, Cooper PJ (2014). Assessment and management of anxiety disorders in children and adolescents. Archives of Disease in Childhood: 10.1136/archdischild-2013-303768</a:t>
            </a:r>
          </a:p>
        </p:txBody>
      </p:sp>
    </p:spTree>
    <p:extLst>
      <p:ext uri="{BB962C8B-B14F-4D97-AF65-F5344CB8AC3E}">
        <p14:creationId xmlns:p14="http://schemas.microsoft.com/office/powerpoint/2010/main" val="29934693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0C0D-8A92-4333-9406-DAFD0CADCAF4}"/>
              </a:ext>
            </a:extLst>
          </p:cNvPr>
          <p:cNvSpPr>
            <a:spLocks noGrp="1"/>
          </p:cNvSpPr>
          <p:nvPr>
            <p:ph type="title"/>
          </p:nvPr>
        </p:nvSpPr>
        <p:spPr/>
        <p:txBody>
          <a:bodyPr/>
          <a:lstStyle/>
          <a:p>
            <a:r>
              <a:rPr lang="en-US" dirty="0">
                <a:latin typeface="FS Me"/>
                <a:ea typeface="Cambria" panose="02040503050406030204" pitchFamily="18" charset="0"/>
                <a:cs typeface="Arial" panose="020B0604020202020204" pitchFamily="34" charset="0"/>
              </a:rPr>
              <a:t>‘Incredible 5 point scale’ </a:t>
            </a:r>
            <a:endParaRPr lang="en-GB" dirty="0"/>
          </a:p>
        </p:txBody>
      </p:sp>
      <p:sp>
        <p:nvSpPr>
          <p:cNvPr id="3" name="Text Placeholder 2">
            <a:extLst>
              <a:ext uri="{FF2B5EF4-FFF2-40B4-BE49-F238E27FC236}">
                <a16:creationId xmlns:a16="http://schemas.microsoft.com/office/drawing/2014/main" id="{C578E22E-83A2-4910-9319-B4615781A267}"/>
              </a:ext>
            </a:extLst>
          </p:cNvPr>
          <p:cNvSpPr>
            <a:spLocks noGrp="1"/>
          </p:cNvSpPr>
          <p:nvPr>
            <p:ph type="body" idx="1"/>
          </p:nvPr>
        </p:nvSpPr>
        <p:spPr/>
        <p:txBody>
          <a:bodyPr/>
          <a:lstStyle/>
          <a:p>
            <a:endParaRPr lang="en-GB" dirty="0"/>
          </a:p>
        </p:txBody>
      </p:sp>
      <p:pic>
        <p:nvPicPr>
          <p:cNvPr id="4" name="irc_mi" descr="Image result for incredible 5 point scale">
            <a:hlinkClick r:id="rId2"/>
            <a:extLst>
              <a:ext uri="{FF2B5EF4-FFF2-40B4-BE49-F238E27FC236}">
                <a16:creationId xmlns:a16="http://schemas.microsoft.com/office/drawing/2014/main" id="{551CC56C-283D-4609-8594-FA025E27E6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65913" y="2132856"/>
            <a:ext cx="3740150" cy="4399915"/>
          </a:xfrm>
          <a:prstGeom prst="rect">
            <a:avLst/>
          </a:prstGeom>
          <a:noFill/>
          <a:ln>
            <a:noFill/>
          </a:ln>
        </p:spPr>
      </p:pic>
      <p:sp>
        <p:nvSpPr>
          <p:cNvPr id="6" name="TextBox 5">
            <a:extLst>
              <a:ext uri="{FF2B5EF4-FFF2-40B4-BE49-F238E27FC236}">
                <a16:creationId xmlns:a16="http://schemas.microsoft.com/office/drawing/2014/main" id="{728ECD64-3BD7-4A65-B70A-55990C19CE6C}"/>
              </a:ext>
            </a:extLst>
          </p:cNvPr>
          <p:cNvSpPr txBox="1"/>
          <p:nvPr/>
        </p:nvSpPr>
        <p:spPr>
          <a:xfrm>
            <a:off x="683568" y="2604490"/>
            <a:ext cx="365678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GB" dirty="0"/>
              <a:t>If your child is verbal it may provide them with phrases to appropriately communicate their thoughts and feelings.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can also help to remind your child of their strategies used to calm down when they are feeling anxious.</a:t>
            </a:r>
          </a:p>
        </p:txBody>
      </p:sp>
    </p:spTree>
    <p:extLst>
      <p:ext uri="{BB962C8B-B14F-4D97-AF65-F5344CB8AC3E}">
        <p14:creationId xmlns:p14="http://schemas.microsoft.com/office/powerpoint/2010/main" val="5264251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2" y="1163570"/>
            <a:ext cx="6995120" cy="459292"/>
          </a:xfrm>
        </p:spPr>
        <p:txBody>
          <a:bodyPr>
            <a:noAutofit/>
          </a:bodyPr>
          <a:lstStyle/>
          <a:p>
            <a:r>
              <a:rPr lang="en-GB" sz="3200" dirty="0"/>
              <a:t>Tackling avoidance</a:t>
            </a:r>
            <a:endParaRPr lang="en-GB" sz="3200" dirty="0">
              <a:solidFill>
                <a:srgbClr val="00B050"/>
              </a:solidFill>
            </a:endParaRPr>
          </a:p>
        </p:txBody>
      </p:sp>
      <p:sp>
        <p:nvSpPr>
          <p:cNvPr id="3" name="Content Placeholder 2"/>
          <p:cNvSpPr>
            <a:spLocks noGrp="1"/>
          </p:cNvSpPr>
          <p:nvPr>
            <p:ph idx="1"/>
          </p:nvPr>
        </p:nvSpPr>
        <p:spPr>
          <a:xfrm>
            <a:off x="639877" y="1902158"/>
            <a:ext cx="4387655" cy="902432"/>
          </a:xfrm>
        </p:spPr>
        <p:txBody>
          <a:bodyPr>
            <a:normAutofit/>
          </a:bodyPr>
          <a:lstStyle/>
          <a:p>
            <a:r>
              <a:rPr lang="en-GB" dirty="0"/>
              <a:t>H</a:t>
            </a:r>
            <a:r>
              <a:rPr lang="en-GB" sz="2000" dirty="0"/>
              <a:t>elp your young person select what they’re going to try and how</a:t>
            </a:r>
          </a:p>
        </p:txBody>
      </p:sp>
      <p:grpSp>
        <p:nvGrpSpPr>
          <p:cNvPr id="8" name="Group 7"/>
          <p:cNvGrpSpPr/>
          <p:nvPr/>
        </p:nvGrpSpPr>
        <p:grpSpPr>
          <a:xfrm>
            <a:off x="6431931" y="-17400"/>
            <a:ext cx="2849316" cy="1786162"/>
            <a:chOff x="0" y="136874"/>
            <a:chExt cx="3086100" cy="1853851"/>
          </a:xfrm>
          <a:solidFill>
            <a:schemeClr val="accent1">
              <a:alpha val="0"/>
            </a:schemeClr>
          </a:solidFill>
        </p:grpSpPr>
        <p:sp>
          <p:nvSpPr>
            <p:cNvPr id="9" name="Text Box 2"/>
            <p:cNvSpPr txBox="1">
              <a:spLocks noChangeArrowheads="1"/>
            </p:cNvSpPr>
            <p:nvPr/>
          </p:nvSpPr>
          <p:spPr bwMode="auto">
            <a:xfrm>
              <a:off x="0" y="790575"/>
              <a:ext cx="3082925" cy="1200150"/>
            </a:xfrm>
            <a:prstGeom prst="rect">
              <a:avLst/>
            </a:prstGeom>
            <a:grp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4000" dirty="0">
                  <a:effectLst/>
                  <a:latin typeface="Broadway" panose="04040905080B02020502" pitchFamily="82" charset="0"/>
                  <a:ea typeface="Calibri"/>
                  <a:cs typeface="Times New Roman"/>
                </a:rPr>
                <a:t>M</a:t>
              </a:r>
              <a:r>
                <a:rPr lang="en-GB" sz="1400" dirty="0">
                  <a:effectLst/>
                  <a:latin typeface="Broadway" panose="04040905080B02020502" pitchFamily="82" charset="0"/>
                  <a:ea typeface="Calibri"/>
                  <a:cs typeface="Times New Roman"/>
                </a:rPr>
                <a:t> </a:t>
              </a:r>
              <a:r>
                <a:rPr lang="en-GB" sz="4000" dirty="0">
                  <a:effectLst/>
                  <a:latin typeface="Broadway" panose="04040905080B02020502" pitchFamily="82" charset="0"/>
                  <a:ea typeface="Calibri"/>
                  <a:cs typeface="Times New Roman"/>
                </a:rPr>
                <a:t>    M</a:t>
              </a:r>
              <a:endParaRPr lang="en-GB" sz="1100" dirty="0">
                <a:effectLst/>
                <a:latin typeface="Broadway" panose="04040905080B02020502" pitchFamily="82" charset="0"/>
                <a:ea typeface="Calibri"/>
                <a:cs typeface="Times New Roman"/>
              </a:endParaRPr>
            </a:p>
          </p:txBody>
        </p:sp>
        <p:sp>
          <p:nvSpPr>
            <p:cNvPr id="10" name="Text Box 2"/>
            <p:cNvSpPr txBox="1">
              <a:spLocks noChangeArrowheads="1"/>
            </p:cNvSpPr>
            <p:nvPr/>
          </p:nvSpPr>
          <p:spPr bwMode="auto">
            <a:xfrm>
              <a:off x="1391539" y="790575"/>
              <a:ext cx="349213" cy="321254"/>
            </a:xfrm>
            <a:prstGeom prst="rect">
              <a:avLst/>
            </a:prstGeom>
            <a:grp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7500" b="1" dirty="0">
                  <a:solidFill>
                    <a:srgbClr val="00B050"/>
                  </a:solidFill>
                  <a:effectLst/>
                  <a:latin typeface="Broadway" panose="04040905080B02020502" pitchFamily="82" charset="0"/>
                  <a:ea typeface="Calibri"/>
                  <a:cs typeface="Times New Roman"/>
                </a:rPr>
                <a:t>&amp;        </a:t>
              </a:r>
              <a:endParaRPr lang="en-GB" sz="1100" dirty="0">
                <a:effectLst/>
                <a:latin typeface="Broadway" panose="04040905080B02020502" pitchFamily="82" charset="0"/>
                <a:ea typeface="Calibri"/>
                <a:cs typeface="Times New Roman"/>
              </a:endParaRPr>
            </a:p>
          </p:txBody>
        </p:sp>
        <p:sp>
          <p:nvSpPr>
            <p:cNvPr id="11" name="Text Box 2"/>
            <p:cNvSpPr txBox="1">
              <a:spLocks noChangeArrowheads="1"/>
            </p:cNvSpPr>
            <p:nvPr/>
          </p:nvSpPr>
          <p:spPr bwMode="auto">
            <a:xfrm>
              <a:off x="561975" y="1392543"/>
              <a:ext cx="2524125" cy="247650"/>
            </a:xfrm>
            <a:prstGeom prst="rect">
              <a:avLst/>
            </a:prstGeom>
            <a:grp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gradFill>
                    <a:gsLst>
                      <a:gs pos="0">
                        <a:srgbClr val="006D2A"/>
                      </a:gs>
                      <a:gs pos="50000">
                        <a:srgbClr val="009E41"/>
                      </a:gs>
                      <a:gs pos="100000">
                        <a:srgbClr val="00BD4F"/>
                      </a:gs>
                    </a:gsLst>
                    <a:lin ang="2700000" scaled="0"/>
                  </a:gradFill>
                  <a:effectLst/>
                  <a:latin typeface="Broadway" panose="04040905080B02020502" pitchFamily="82" charset="0"/>
                  <a:ea typeface="Calibri"/>
                  <a:cs typeface="Times New Roman"/>
                </a:rPr>
                <a:t> Mind                          Mood</a:t>
              </a:r>
              <a:endParaRPr lang="en-GB" sz="1100" dirty="0">
                <a:effectLst/>
                <a:latin typeface="Broadway" panose="04040905080B02020502" pitchFamily="82" charset="0"/>
                <a:ea typeface="Calibri"/>
                <a:cs typeface="Times New Roman"/>
              </a:endParaRPr>
            </a:p>
          </p:txBody>
        </p:sp>
        <p:sp>
          <p:nvSpPr>
            <p:cNvPr id="12" name="Arc 11"/>
            <p:cNvSpPr/>
            <p:nvPr/>
          </p:nvSpPr>
          <p:spPr>
            <a:xfrm>
              <a:off x="64221" y="136874"/>
              <a:ext cx="3003848" cy="1752600"/>
            </a:xfrm>
            <a:prstGeom prst="arc">
              <a:avLst>
                <a:gd name="adj1" fmla="val 3235104"/>
                <a:gd name="adj2" fmla="val 7601653"/>
              </a:avLst>
            </a:prstGeom>
            <a:grpFill/>
            <a:ln w="412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a:latin typeface="Broadway" panose="04040905080B02020502" pitchFamily="82" charset="0"/>
                </a:rPr>
                <a:t> </a:t>
              </a:r>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61" t="1876" r="18539" b="8248"/>
          <a:stretch/>
        </p:blipFill>
        <p:spPr bwMode="auto">
          <a:xfrm>
            <a:off x="179512" y="2506091"/>
            <a:ext cx="1750888" cy="416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169" t="15102" r="21769" b="7981"/>
          <a:stretch/>
        </p:blipFill>
        <p:spPr bwMode="auto">
          <a:xfrm>
            <a:off x="5326807" y="2073699"/>
            <a:ext cx="3607853" cy="446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1479658" y="3078034"/>
            <a:ext cx="9872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2681699" y="2812286"/>
            <a:ext cx="2345833" cy="400110"/>
          </a:xfrm>
          <a:prstGeom prst="rect">
            <a:avLst/>
          </a:prstGeom>
          <a:noFill/>
        </p:spPr>
        <p:txBody>
          <a:bodyPr wrap="square" rtlCol="0">
            <a:spAutoFit/>
          </a:bodyPr>
          <a:lstStyle/>
          <a:p>
            <a:r>
              <a:rPr lang="en-GB" sz="2000" b="1" dirty="0">
                <a:solidFill>
                  <a:srgbClr val="FF0000"/>
                </a:solidFill>
              </a:rPr>
              <a:t>Going to a party</a:t>
            </a:r>
          </a:p>
        </p:txBody>
      </p:sp>
      <p:cxnSp>
        <p:nvCxnSpPr>
          <p:cNvPr id="16" name="Straight Arrow Connector 15"/>
          <p:cNvCxnSpPr/>
          <p:nvPr/>
        </p:nvCxnSpPr>
        <p:spPr>
          <a:xfrm flipH="1">
            <a:off x="1930400" y="4122524"/>
            <a:ext cx="9872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flipH="1">
            <a:off x="2466870" y="5188550"/>
            <a:ext cx="9872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3131840" y="3937858"/>
            <a:ext cx="2376264" cy="369332"/>
          </a:xfrm>
          <a:prstGeom prst="rect">
            <a:avLst/>
          </a:prstGeom>
          <a:noFill/>
        </p:spPr>
        <p:txBody>
          <a:bodyPr wrap="square" rtlCol="0">
            <a:spAutoFit/>
          </a:bodyPr>
          <a:lstStyle/>
          <a:p>
            <a:r>
              <a:rPr lang="en-GB" dirty="0">
                <a:solidFill>
                  <a:srgbClr val="FFC000"/>
                </a:solidFill>
              </a:rPr>
              <a:t>Going to a sleep over</a:t>
            </a:r>
          </a:p>
        </p:txBody>
      </p:sp>
      <p:sp>
        <p:nvSpPr>
          <p:cNvPr id="19" name="TextBox 18"/>
          <p:cNvSpPr txBox="1"/>
          <p:nvPr/>
        </p:nvSpPr>
        <p:spPr>
          <a:xfrm>
            <a:off x="3771922" y="5013176"/>
            <a:ext cx="2488051" cy="646331"/>
          </a:xfrm>
          <a:prstGeom prst="rect">
            <a:avLst/>
          </a:prstGeom>
          <a:noFill/>
        </p:spPr>
        <p:txBody>
          <a:bodyPr wrap="square" rtlCol="0">
            <a:spAutoFit/>
          </a:bodyPr>
          <a:lstStyle/>
          <a:p>
            <a:r>
              <a:rPr lang="en-GB" dirty="0">
                <a:solidFill>
                  <a:srgbClr val="00B050"/>
                </a:solidFill>
              </a:rPr>
              <a:t>Having a friend around</a:t>
            </a:r>
          </a:p>
        </p:txBody>
      </p:sp>
    </p:spTree>
    <p:extLst>
      <p:ext uri="{BB962C8B-B14F-4D97-AF65-F5344CB8AC3E}">
        <p14:creationId xmlns:p14="http://schemas.microsoft.com/office/powerpoint/2010/main" val="306131939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Breaking down goals into baby steps</a:t>
            </a:r>
          </a:p>
        </p:txBody>
      </p:sp>
      <p:sp>
        <p:nvSpPr>
          <p:cNvPr id="3" name="Content Placeholder 2"/>
          <p:cNvSpPr>
            <a:spLocks noGrp="1"/>
          </p:cNvSpPr>
          <p:nvPr>
            <p:ph idx="1"/>
          </p:nvPr>
        </p:nvSpPr>
        <p:spPr>
          <a:xfrm>
            <a:off x="323528" y="2060848"/>
            <a:ext cx="7776864" cy="4416152"/>
          </a:xfrm>
        </p:spPr>
        <p:txBody>
          <a:bodyPr/>
          <a:lstStyle/>
          <a:p>
            <a:pPr>
              <a:lnSpc>
                <a:spcPct val="80000"/>
              </a:lnSpc>
              <a:buFont typeface="Wingdings" pitchFamily="2" charset="2"/>
              <a:buNone/>
            </a:pPr>
            <a:r>
              <a:rPr lang="en-GB" sz="2000" dirty="0">
                <a:solidFill>
                  <a:srgbClr val="00B050"/>
                </a:solidFill>
              </a:rPr>
              <a:t>Goal: go into school and stay in lessons</a:t>
            </a:r>
          </a:p>
          <a:p>
            <a:pPr>
              <a:lnSpc>
                <a:spcPct val="80000"/>
              </a:lnSpc>
              <a:buFont typeface="Courier New" panose="02070309020205020404" pitchFamily="49" charset="0"/>
              <a:buChar char="o"/>
            </a:pPr>
            <a:endParaRPr lang="en-GB" sz="2000" dirty="0"/>
          </a:p>
          <a:p>
            <a:pPr lvl="1" algn="ctr">
              <a:lnSpc>
                <a:spcPct val="80000"/>
              </a:lnSpc>
              <a:buFont typeface="Courier New" panose="02070309020205020404" pitchFamily="49" charset="0"/>
              <a:buChar char="o"/>
            </a:pPr>
            <a:r>
              <a:rPr lang="en-GB" sz="1800" dirty="0"/>
              <a:t>Step 1: Go to the school gate with Mum/Dad</a:t>
            </a:r>
          </a:p>
          <a:p>
            <a:pPr lvl="1" algn="ctr">
              <a:lnSpc>
                <a:spcPct val="80000"/>
              </a:lnSpc>
              <a:buFont typeface="Courier New" panose="02070309020205020404" pitchFamily="49" charset="0"/>
              <a:buChar char="o"/>
            </a:pPr>
            <a:r>
              <a:rPr lang="en-GB" sz="1800" dirty="0"/>
              <a:t>Step 2: </a:t>
            </a:r>
            <a:r>
              <a:rPr lang="en-GB" sz="1900" dirty="0"/>
              <a:t>Go into the reception for 5 minutes</a:t>
            </a:r>
            <a:endParaRPr lang="en-GB" sz="1800" dirty="0"/>
          </a:p>
          <a:p>
            <a:pPr lvl="1" algn="ctr">
              <a:lnSpc>
                <a:spcPct val="80000"/>
              </a:lnSpc>
              <a:buFont typeface="Courier New" panose="02070309020205020404" pitchFamily="49" charset="0"/>
              <a:buChar char="o"/>
            </a:pPr>
            <a:r>
              <a:rPr lang="en-GB" sz="1800" dirty="0"/>
              <a:t>Step 3: Go in for part of break / lunch </a:t>
            </a:r>
          </a:p>
          <a:p>
            <a:pPr lvl="1" algn="ctr">
              <a:lnSpc>
                <a:spcPct val="80000"/>
              </a:lnSpc>
              <a:buFont typeface="Courier New" panose="02070309020205020404" pitchFamily="49" charset="0"/>
              <a:buChar char="o"/>
            </a:pPr>
            <a:r>
              <a:rPr lang="en-GB" sz="1800" dirty="0"/>
              <a:t>Step 4: Go into </a:t>
            </a:r>
            <a:r>
              <a:rPr lang="en-GB" sz="1800" i="1" dirty="0"/>
              <a:t>easiest</a:t>
            </a:r>
            <a:r>
              <a:rPr lang="en-GB" sz="1800" dirty="0"/>
              <a:t> lesson with a time out card to leave if needed</a:t>
            </a:r>
          </a:p>
          <a:p>
            <a:pPr lvl="1" algn="ctr">
              <a:lnSpc>
                <a:spcPct val="80000"/>
              </a:lnSpc>
              <a:buFont typeface="Courier New" panose="02070309020205020404" pitchFamily="49" charset="0"/>
              <a:buChar char="o"/>
            </a:pPr>
            <a:r>
              <a:rPr lang="en-GB" sz="1800" dirty="0"/>
              <a:t> Step 5: Go into </a:t>
            </a:r>
            <a:r>
              <a:rPr lang="en-GB" sz="1800" i="1" dirty="0"/>
              <a:t>easiest</a:t>
            </a:r>
            <a:r>
              <a:rPr lang="en-GB" sz="1800" dirty="0"/>
              <a:t> lesson and stay for full lesson</a:t>
            </a:r>
            <a:endParaRPr lang="en-GB" sz="1800" i="1" dirty="0"/>
          </a:p>
          <a:p>
            <a:pPr lvl="1" algn="ctr">
              <a:lnSpc>
                <a:spcPct val="80000"/>
              </a:lnSpc>
              <a:buFont typeface="Courier New" panose="02070309020205020404" pitchFamily="49" charset="0"/>
              <a:buChar char="o"/>
            </a:pPr>
            <a:r>
              <a:rPr lang="en-GB" sz="1800" dirty="0"/>
              <a:t>Step 6: Go from </a:t>
            </a:r>
            <a:r>
              <a:rPr lang="en-GB" sz="1800" i="1" dirty="0"/>
              <a:t>easiest</a:t>
            </a:r>
            <a:r>
              <a:rPr lang="en-GB" sz="1800" dirty="0"/>
              <a:t> lesson into start of next lesson</a:t>
            </a:r>
          </a:p>
          <a:p>
            <a:pPr lvl="1" algn="ctr">
              <a:lnSpc>
                <a:spcPct val="80000"/>
              </a:lnSpc>
              <a:buFont typeface="Courier New" panose="02070309020205020404" pitchFamily="49" charset="0"/>
              <a:buChar char="o"/>
            </a:pPr>
            <a:r>
              <a:rPr lang="en-GB" sz="1800" dirty="0"/>
              <a:t>Step 7: Go into more difficult lesson with a time out card </a:t>
            </a:r>
          </a:p>
          <a:p>
            <a:pPr lvl="1" algn="ctr">
              <a:lnSpc>
                <a:spcPct val="80000"/>
              </a:lnSpc>
              <a:buFont typeface="Courier New" panose="02070309020205020404" pitchFamily="49" charset="0"/>
              <a:buChar char="o"/>
            </a:pPr>
            <a:r>
              <a:rPr lang="en-GB" sz="1800" dirty="0"/>
              <a:t>Step 8: Go into </a:t>
            </a:r>
            <a:r>
              <a:rPr lang="en-GB" sz="1800" i="1" dirty="0"/>
              <a:t>easier</a:t>
            </a:r>
            <a:r>
              <a:rPr lang="en-GB" sz="1800" dirty="0"/>
              <a:t> day and staying in</a:t>
            </a:r>
          </a:p>
          <a:p>
            <a:pPr lvl="1" algn="ctr">
              <a:lnSpc>
                <a:spcPct val="80000"/>
              </a:lnSpc>
              <a:buFont typeface="Courier New" panose="02070309020205020404" pitchFamily="49" charset="0"/>
              <a:buChar char="o"/>
            </a:pPr>
            <a:r>
              <a:rPr lang="en-GB" sz="1800" dirty="0"/>
              <a:t>Step 9: Go into a more difficult day and stay in</a:t>
            </a:r>
          </a:p>
          <a:p>
            <a:pPr lvl="1" algn="ctr">
              <a:lnSpc>
                <a:spcPct val="80000"/>
              </a:lnSpc>
              <a:buFont typeface="Courier New" panose="02070309020205020404" pitchFamily="49" charset="0"/>
              <a:buChar char="o"/>
            </a:pPr>
            <a:r>
              <a:rPr lang="en-GB" sz="1800" dirty="0"/>
              <a:t>Step 10: Go into school and stay in lessons</a:t>
            </a:r>
          </a:p>
          <a:p>
            <a:endParaRPr lang="en-GB" dirty="0"/>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3" t="15585" r="1721" b="20515"/>
          <a:stretch/>
        </p:blipFill>
        <p:spPr bwMode="auto">
          <a:xfrm>
            <a:off x="3635896" y="5431091"/>
            <a:ext cx="2016888" cy="93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7956376" y="2182094"/>
            <a:ext cx="1008112" cy="3168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38197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B822-DD05-4D59-869E-7BCF5D410803}"/>
              </a:ext>
            </a:extLst>
          </p:cNvPr>
          <p:cNvSpPr>
            <a:spLocks noGrp="1"/>
          </p:cNvSpPr>
          <p:nvPr>
            <p:ph type="title"/>
          </p:nvPr>
        </p:nvSpPr>
        <p:spPr/>
        <p:txBody>
          <a:bodyPr/>
          <a:lstStyle/>
          <a:p>
            <a:r>
              <a:rPr lang="en-GB" dirty="0"/>
              <a:t>Relaxation</a:t>
            </a:r>
          </a:p>
        </p:txBody>
      </p:sp>
      <p:pic>
        <p:nvPicPr>
          <p:cNvPr id="4" name="Picture 3">
            <a:extLst>
              <a:ext uri="{FF2B5EF4-FFF2-40B4-BE49-F238E27FC236}">
                <a16:creationId xmlns:a16="http://schemas.microsoft.com/office/drawing/2014/main" id="{09D8C649-ACB7-414E-A54E-1C0642498E92}"/>
              </a:ext>
            </a:extLst>
          </p:cNvPr>
          <p:cNvPicPr>
            <a:picLocks noChangeAspect="1"/>
          </p:cNvPicPr>
          <p:nvPr/>
        </p:nvPicPr>
        <p:blipFill>
          <a:blip r:embed="rId2"/>
          <a:stretch>
            <a:fillRect/>
          </a:stretch>
        </p:blipFill>
        <p:spPr>
          <a:xfrm>
            <a:off x="897620" y="2060848"/>
            <a:ext cx="7154026" cy="4459734"/>
          </a:xfrm>
          <a:prstGeom prst="rect">
            <a:avLst/>
          </a:prstGeom>
        </p:spPr>
      </p:pic>
    </p:spTree>
    <p:extLst>
      <p:ext uri="{BB962C8B-B14F-4D97-AF65-F5344CB8AC3E}">
        <p14:creationId xmlns:p14="http://schemas.microsoft.com/office/powerpoint/2010/main" val="3086622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6491064" cy="504056"/>
          </a:xfrm>
        </p:spPr>
        <p:txBody>
          <a:bodyPr>
            <a:normAutofit/>
          </a:bodyPr>
          <a:lstStyle/>
          <a:p>
            <a:r>
              <a:rPr lang="en-GB" dirty="0"/>
              <a:t>Responding to your Child’s Anxiety</a:t>
            </a:r>
          </a:p>
        </p:txBody>
      </p:sp>
      <p:sp>
        <p:nvSpPr>
          <p:cNvPr id="3" name="Content Placeholder 2"/>
          <p:cNvSpPr>
            <a:spLocks noGrp="1"/>
          </p:cNvSpPr>
          <p:nvPr>
            <p:ph idx="1"/>
          </p:nvPr>
        </p:nvSpPr>
        <p:spPr>
          <a:xfrm>
            <a:off x="467544" y="1535244"/>
            <a:ext cx="8229600" cy="4551625"/>
          </a:xfrm>
        </p:spPr>
        <p:txBody>
          <a:bodyPr/>
          <a:lstStyle/>
          <a:p>
            <a:pPr marL="274320" lvl="0" indent="-274320">
              <a:spcBef>
                <a:spcPts val="600"/>
              </a:spcBef>
              <a:buClr>
                <a:srgbClr val="7FD13B"/>
              </a:buClr>
              <a:buSzPct val="70000"/>
              <a:buNone/>
            </a:pPr>
            <a:endParaRPr lang="en-GB" sz="3400" b="1" dirty="0">
              <a:solidFill>
                <a:prstClr val="black"/>
              </a:solidFill>
              <a:latin typeface="Lucida Sans Unicode"/>
            </a:endParaRPr>
          </a:p>
          <a:p>
            <a:pPr marL="640080" lvl="1" indent="-274320">
              <a:buClr>
                <a:srgbClr val="7FD13B"/>
              </a:buClr>
              <a:buSzPct val="80000"/>
              <a:buFont typeface="Wingdings 2"/>
              <a:buChar char=""/>
            </a:pPr>
            <a:r>
              <a:rPr lang="en-GB" sz="2400" dirty="0">
                <a:solidFill>
                  <a:prstClr val="black"/>
                </a:solidFill>
              </a:rPr>
              <a:t>Support child in staying calm, e.g. doing relaxation exercises/mindfulness together</a:t>
            </a:r>
          </a:p>
          <a:p>
            <a:pPr marL="640080" lvl="1" indent="-274320">
              <a:buClr>
                <a:srgbClr val="7FD13B"/>
              </a:buClr>
              <a:buSzPct val="80000"/>
              <a:buFont typeface="Wingdings 2"/>
              <a:buChar char=""/>
            </a:pPr>
            <a:r>
              <a:rPr lang="en-GB" sz="2400" dirty="0">
                <a:solidFill>
                  <a:prstClr val="black"/>
                </a:solidFill>
              </a:rPr>
              <a:t>Lead by example - Show them how to cope well with anxiety in how you do it</a:t>
            </a:r>
          </a:p>
          <a:p>
            <a:pPr marL="640080" lvl="1" indent="-274320">
              <a:buClr>
                <a:srgbClr val="7FD13B"/>
              </a:buClr>
              <a:buSzPct val="80000"/>
              <a:buFont typeface="Wingdings 2"/>
              <a:buChar char=""/>
            </a:pPr>
            <a:r>
              <a:rPr lang="en-GB" sz="2400" dirty="0">
                <a:solidFill>
                  <a:prstClr val="black"/>
                </a:solidFill>
              </a:rPr>
              <a:t>Challenge your own worries about your child and how they will manage</a:t>
            </a:r>
          </a:p>
          <a:p>
            <a:pPr marL="640080" lvl="1" indent="-274320">
              <a:buClr>
                <a:srgbClr val="7FD13B"/>
              </a:buClr>
              <a:buSzPct val="80000"/>
              <a:buFont typeface="Wingdings 2"/>
              <a:buChar char=""/>
            </a:pPr>
            <a:r>
              <a:rPr lang="en-GB" sz="2400" dirty="0">
                <a:solidFill>
                  <a:prstClr val="black"/>
                </a:solidFill>
              </a:rPr>
              <a:t>Manage your own anxiety and worries</a:t>
            </a:r>
          </a:p>
          <a:p>
            <a:pPr marL="640080" lvl="1" indent="-274320">
              <a:buClr>
                <a:srgbClr val="7FD13B"/>
              </a:buClr>
              <a:buSzPct val="80000"/>
              <a:buFont typeface="Wingdings 2"/>
              <a:buChar char=""/>
            </a:pPr>
            <a:r>
              <a:rPr lang="en-GB" sz="2400" dirty="0">
                <a:solidFill>
                  <a:prstClr val="black"/>
                </a:solidFill>
              </a:rPr>
              <a:t>Seek support </a:t>
            </a:r>
          </a:p>
        </p:txBody>
      </p:sp>
    </p:spTree>
    <p:extLst>
      <p:ext uri="{BB962C8B-B14F-4D97-AF65-F5344CB8AC3E}">
        <p14:creationId xmlns:p14="http://schemas.microsoft.com/office/powerpoint/2010/main" val="37090400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Young people’s thoughts on how parents can help</a:t>
            </a:r>
          </a:p>
        </p:txBody>
      </p:sp>
      <p:sp>
        <p:nvSpPr>
          <p:cNvPr id="4" name="Oval Callout 3"/>
          <p:cNvSpPr/>
          <p:nvPr/>
        </p:nvSpPr>
        <p:spPr>
          <a:xfrm>
            <a:off x="5946141" y="2132856"/>
            <a:ext cx="2736304" cy="2304256"/>
          </a:xfrm>
          <a:prstGeom prst="wedgeEllipseCallout">
            <a:avLst>
              <a:gd name="adj1" fmla="val -20833"/>
              <a:gd name="adj2" fmla="val 68960"/>
            </a:avLst>
          </a:prstGeom>
          <a:solidFill>
            <a:schemeClr val="accent3">
              <a:lumMod val="20000"/>
              <a:lumOff val="80000"/>
            </a:schemeClr>
          </a:solidFill>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For family to know to try and understand more about anxiety and her because they get frustrated.</a:t>
            </a:r>
          </a:p>
        </p:txBody>
      </p:sp>
      <p:sp>
        <p:nvSpPr>
          <p:cNvPr id="6" name="Oval Callout 5"/>
          <p:cNvSpPr/>
          <p:nvPr/>
        </p:nvSpPr>
        <p:spPr>
          <a:xfrm>
            <a:off x="605573" y="2672364"/>
            <a:ext cx="2592288" cy="2088232"/>
          </a:xfrm>
          <a:prstGeom prst="wedgeEllipseCallout">
            <a:avLst>
              <a:gd name="adj1" fmla="val -20423"/>
              <a:gd name="adj2" fmla="val 70137"/>
            </a:avLst>
          </a:prstGeom>
          <a:solidFill>
            <a:srgbClr val="FFC000"/>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For parents to try and stay calm. (in stressful situations)</a:t>
            </a:r>
          </a:p>
        </p:txBody>
      </p:sp>
      <p:sp>
        <p:nvSpPr>
          <p:cNvPr id="7" name="Oval Callout 6"/>
          <p:cNvSpPr/>
          <p:nvPr/>
        </p:nvSpPr>
        <p:spPr>
          <a:xfrm>
            <a:off x="3261700" y="3716480"/>
            <a:ext cx="2808312" cy="2304256"/>
          </a:xfrm>
          <a:prstGeom prst="wedgeEllipseCallout">
            <a:avLst>
              <a:gd name="adj1" fmla="val -29541"/>
              <a:gd name="adj2" fmla="val 66191"/>
            </a:avLst>
          </a:prstGeom>
          <a:solidFill>
            <a:schemeClr val="accent5">
              <a:lumMod val="40000"/>
              <a:lumOff val="60000"/>
            </a:schemeClr>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Not to be forced to do things when I don't want to and to try and understand.</a:t>
            </a:r>
          </a:p>
        </p:txBody>
      </p:sp>
    </p:spTree>
    <p:extLst>
      <p:ext uri="{BB962C8B-B14F-4D97-AF65-F5344CB8AC3E}">
        <p14:creationId xmlns:p14="http://schemas.microsoft.com/office/powerpoint/2010/main" val="3998497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D9F4-2E05-9247-8FEC-926D5A29E69D}"/>
              </a:ext>
            </a:extLst>
          </p:cNvPr>
          <p:cNvSpPr>
            <a:spLocks noGrp="1"/>
          </p:cNvSpPr>
          <p:nvPr>
            <p:ph type="title"/>
          </p:nvPr>
        </p:nvSpPr>
        <p:spPr/>
        <p:txBody>
          <a:bodyPr/>
          <a:lstStyle/>
          <a:p>
            <a:r>
              <a:rPr lang="en-US" dirty="0"/>
              <a:t>What is anxiety?</a:t>
            </a:r>
          </a:p>
        </p:txBody>
      </p:sp>
      <p:sp>
        <p:nvSpPr>
          <p:cNvPr id="3" name="Content Placeholder 2">
            <a:extLst>
              <a:ext uri="{FF2B5EF4-FFF2-40B4-BE49-F238E27FC236}">
                <a16:creationId xmlns:a16="http://schemas.microsoft.com/office/drawing/2014/main" id="{7F154B69-8A96-8E4F-B337-0C7FD85E0BB7}"/>
              </a:ext>
            </a:extLst>
          </p:cNvPr>
          <p:cNvSpPr>
            <a:spLocks noGrp="1"/>
          </p:cNvSpPr>
          <p:nvPr>
            <p:ph idx="1"/>
          </p:nvPr>
        </p:nvSpPr>
        <p:spPr>
          <a:xfrm>
            <a:off x="395536" y="2204864"/>
            <a:ext cx="8496944" cy="4392488"/>
          </a:xfrm>
        </p:spPr>
        <p:txBody>
          <a:bodyPr/>
          <a:lstStyle/>
          <a:p>
            <a:pPr marL="0" indent="0">
              <a:buNone/>
            </a:pPr>
            <a:r>
              <a:rPr lang="en-GB" sz="2400" dirty="0"/>
              <a:t>Anxiety refers to feeling nervous, worried and afraid in situations which are demanding </a:t>
            </a: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3BF14A0A-47B8-FC44-AEEA-89617009AF93}"/>
              </a:ext>
            </a:extLst>
          </p:cNvPr>
          <p:cNvPicPr>
            <a:picLocks noChangeAspect="1"/>
          </p:cNvPicPr>
          <p:nvPr/>
        </p:nvPicPr>
        <p:blipFill>
          <a:blip r:embed="rId2"/>
          <a:stretch>
            <a:fillRect/>
          </a:stretch>
        </p:blipFill>
        <p:spPr>
          <a:xfrm>
            <a:off x="6084168" y="3573016"/>
            <a:ext cx="1918097" cy="2627122"/>
          </a:xfrm>
          <a:prstGeom prst="rect">
            <a:avLst/>
          </a:prstGeom>
        </p:spPr>
      </p:pic>
    </p:spTree>
    <p:extLst>
      <p:ext uri="{BB962C8B-B14F-4D97-AF65-F5344CB8AC3E}">
        <p14:creationId xmlns:p14="http://schemas.microsoft.com/office/powerpoint/2010/main" val="55729715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68760"/>
            <a:ext cx="8640960" cy="414018"/>
          </a:xfrm>
        </p:spPr>
        <p:txBody>
          <a:bodyPr>
            <a:noAutofit/>
          </a:bodyPr>
          <a:lstStyle/>
          <a:p>
            <a:r>
              <a:rPr lang="en-GB" sz="3200" dirty="0"/>
              <a:t>What you communicate to your child about anxiety</a:t>
            </a:r>
          </a:p>
        </p:txBody>
      </p:sp>
      <p:sp>
        <p:nvSpPr>
          <p:cNvPr id="3" name="Content Placeholder 2"/>
          <p:cNvSpPr>
            <a:spLocks noGrp="1"/>
          </p:cNvSpPr>
          <p:nvPr>
            <p:ph idx="1"/>
          </p:nvPr>
        </p:nvSpPr>
        <p:spPr>
          <a:xfrm>
            <a:off x="-16765" y="1877876"/>
            <a:ext cx="7115402" cy="3845024"/>
          </a:xfrm>
        </p:spPr>
        <p:txBody>
          <a:bodyPr/>
          <a:lstStyle/>
          <a:p>
            <a:pPr marL="640080" lvl="1" indent="-274320">
              <a:buClr>
                <a:srgbClr val="7FD13B"/>
              </a:buClr>
              <a:buSzPct val="80000"/>
              <a:buFont typeface="Wingdings 2"/>
              <a:buChar char=""/>
            </a:pPr>
            <a:r>
              <a:rPr lang="en-GB" sz="2400" dirty="0">
                <a:solidFill>
                  <a:prstClr val="black"/>
                </a:solidFill>
              </a:rPr>
              <a:t>Children will often look to adults for confirmation of their worries</a:t>
            </a:r>
          </a:p>
          <a:p>
            <a:pPr marL="640080" lvl="1" indent="-274320">
              <a:buClr>
                <a:srgbClr val="7FD13B"/>
              </a:buClr>
              <a:buSzPct val="80000"/>
              <a:buFont typeface="Wingdings 2"/>
              <a:buChar char=""/>
            </a:pPr>
            <a:r>
              <a:rPr lang="en-GB" sz="2400" dirty="0">
                <a:solidFill>
                  <a:prstClr val="black"/>
                </a:solidFill>
              </a:rPr>
              <a:t>Show them that you are calm and confident</a:t>
            </a:r>
          </a:p>
          <a:p>
            <a:pPr marL="640080" lvl="1" indent="-274320">
              <a:buClr>
                <a:srgbClr val="7FD13B"/>
              </a:buClr>
              <a:buSzPct val="80000"/>
              <a:buFont typeface="Wingdings 2"/>
              <a:buChar char=""/>
            </a:pPr>
            <a:r>
              <a:rPr lang="en-GB" sz="2400" dirty="0">
                <a:solidFill>
                  <a:prstClr val="black"/>
                </a:solidFill>
              </a:rPr>
              <a:t>Demonstrate that you believe it is nothing more dangerous than anxiety</a:t>
            </a:r>
          </a:p>
          <a:p>
            <a:pPr marL="640080" lvl="1" indent="-274320">
              <a:buClr>
                <a:srgbClr val="7FD13B"/>
              </a:buClr>
              <a:buSzPct val="80000"/>
              <a:buFont typeface="Wingdings 2"/>
              <a:buChar char=""/>
            </a:pPr>
            <a:r>
              <a:rPr lang="en-GB" sz="2400" dirty="0">
                <a:solidFill>
                  <a:prstClr val="black"/>
                </a:solidFill>
              </a:rPr>
              <a:t>Communicate that you know that they are safe and that they will be fine</a:t>
            </a:r>
          </a:p>
          <a:p>
            <a:pPr marL="640080" lvl="1" indent="-274320">
              <a:buClr>
                <a:srgbClr val="7FD13B"/>
              </a:buClr>
              <a:buSzPct val="80000"/>
              <a:buFont typeface="Wingdings 2"/>
              <a:buChar char=""/>
            </a:pPr>
            <a:r>
              <a:rPr lang="en-GB" sz="2400" dirty="0">
                <a:solidFill>
                  <a:prstClr val="black"/>
                </a:solidFill>
              </a:rPr>
              <a:t>Help them chill out and think it through </a:t>
            </a:r>
          </a:p>
          <a:p>
            <a:endParaRPr lang="en-GB" dirty="0"/>
          </a:p>
        </p:txBody>
      </p:sp>
      <p:pic>
        <p:nvPicPr>
          <p:cNvPr id="1030" name="Picture 6" descr="Related ima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87" t="7649" r="230" b="2236"/>
          <a:stretch/>
        </p:blipFill>
        <p:spPr bwMode="auto">
          <a:xfrm>
            <a:off x="6012160" y="4653136"/>
            <a:ext cx="3012040" cy="208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293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Remember to look after yourself</a:t>
            </a:r>
          </a:p>
        </p:txBody>
      </p:sp>
      <p:sp>
        <p:nvSpPr>
          <p:cNvPr id="3" name="Content Placeholder 2"/>
          <p:cNvSpPr>
            <a:spLocks noGrp="1"/>
          </p:cNvSpPr>
          <p:nvPr>
            <p:ph idx="1"/>
          </p:nvPr>
        </p:nvSpPr>
        <p:spPr>
          <a:xfrm>
            <a:off x="395536" y="1807680"/>
            <a:ext cx="8229600" cy="4501639"/>
          </a:xfrm>
        </p:spPr>
        <p:txBody>
          <a:bodyPr>
            <a:normAutofit/>
          </a:bodyPr>
          <a:lstStyle/>
          <a:p>
            <a:r>
              <a:rPr lang="en-GB" sz="2400" b="1" dirty="0">
                <a:solidFill>
                  <a:srgbClr val="00B050"/>
                </a:solidFill>
              </a:rPr>
              <a:t>Take care of yourself:</a:t>
            </a:r>
            <a:r>
              <a:rPr lang="en-GB" sz="2400" b="1" dirty="0"/>
              <a:t> </a:t>
            </a:r>
            <a:r>
              <a:rPr lang="en-GB" sz="2400" dirty="0"/>
              <a:t>Anxiety in one child can cause stress or anxiety in other family members. Try to stay healthy and positive yourself and don't ignore your own needs. Stress can affect your own mood/emotions, so it will be important to make time for things you enjoy and look after yourself too. </a:t>
            </a:r>
          </a:p>
          <a:p>
            <a:pPr marL="0" indent="0">
              <a:buNone/>
            </a:pPr>
            <a:endParaRPr lang="en-GB" sz="2400" dirty="0"/>
          </a:p>
          <a:p>
            <a:r>
              <a:rPr lang="en-GB" sz="2400" b="1" dirty="0">
                <a:solidFill>
                  <a:srgbClr val="00B050"/>
                </a:solidFill>
              </a:rPr>
              <a:t>Support: </a:t>
            </a:r>
            <a:r>
              <a:rPr lang="en-GB" sz="2400" dirty="0"/>
              <a:t>It can be overwhelming being a parent of an anxious child/teenager with ADHD or autism</a:t>
            </a:r>
            <a:r>
              <a:rPr lang="en-GB" sz="2400" b="1" dirty="0"/>
              <a:t>. </a:t>
            </a:r>
            <a:r>
              <a:rPr lang="en-GB" sz="2400" dirty="0"/>
              <a:t>If you feel comfortable, talk to friends, join a support group, or perhaps see your GP about possible help of your own. It’s important to talk about how your child's difficulties are affecting you, rather than bottling up your emotions or you may become depressed too.</a:t>
            </a:r>
          </a:p>
          <a:p>
            <a:pPr marL="0" indent="0">
              <a:buNone/>
            </a:pPr>
            <a:endParaRPr lang="en-GB" sz="2400" dirty="0">
              <a:solidFill>
                <a:srgbClr val="00B050"/>
              </a:solidFill>
            </a:endParaRPr>
          </a:p>
          <a:p>
            <a:endParaRPr lang="en-GB" dirty="0"/>
          </a:p>
        </p:txBody>
      </p:sp>
    </p:spTree>
    <p:extLst>
      <p:ext uri="{BB962C8B-B14F-4D97-AF65-F5344CB8AC3E}">
        <p14:creationId xmlns:p14="http://schemas.microsoft.com/office/powerpoint/2010/main" val="414742661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C02A-D685-455D-995F-2C22DDEB4EEA}"/>
              </a:ext>
            </a:extLst>
          </p:cNvPr>
          <p:cNvSpPr>
            <a:spLocks noGrp="1"/>
          </p:cNvSpPr>
          <p:nvPr>
            <p:ph type="title"/>
          </p:nvPr>
        </p:nvSpPr>
        <p:spPr/>
        <p:txBody>
          <a:bodyPr/>
          <a:lstStyle/>
          <a:p>
            <a:r>
              <a:rPr lang="en-GB" dirty="0"/>
              <a:t>Remember to look after yourself (2)</a:t>
            </a:r>
          </a:p>
        </p:txBody>
      </p:sp>
      <p:sp>
        <p:nvSpPr>
          <p:cNvPr id="3" name="Text Placeholder 2">
            <a:extLst>
              <a:ext uri="{FF2B5EF4-FFF2-40B4-BE49-F238E27FC236}">
                <a16:creationId xmlns:a16="http://schemas.microsoft.com/office/drawing/2014/main" id="{AAAD48F8-2CED-4B44-9BC5-8D8E7B891759}"/>
              </a:ext>
            </a:extLst>
          </p:cNvPr>
          <p:cNvSpPr>
            <a:spLocks noGrp="1"/>
          </p:cNvSpPr>
          <p:nvPr>
            <p:ph type="body" idx="1"/>
          </p:nvPr>
        </p:nvSpPr>
        <p:spPr/>
        <p:txBody>
          <a:bodyPr>
            <a:normAutofit fontScale="92500" lnSpcReduction="10000"/>
          </a:bodyPr>
          <a:lstStyle/>
          <a:p>
            <a:r>
              <a:rPr lang="en-GB" sz="2400" b="1" dirty="0">
                <a:solidFill>
                  <a:srgbClr val="00B050"/>
                </a:solidFill>
              </a:rPr>
              <a:t>Managing difficult feelings: </a:t>
            </a:r>
            <a:r>
              <a:rPr lang="en-GB" sz="2400" dirty="0"/>
              <a:t>Relaxation, self-nurturing or Mindfulness</a:t>
            </a:r>
          </a:p>
          <a:p>
            <a:endParaRPr lang="en-GB" sz="2400" b="1" dirty="0"/>
          </a:p>
          <a:p>
            <a:r>
              <a:rPr lang="en-GB" sz="2400" b="1" dirty="0">
                <a:solidFill>
                  <a:srgbClr val="00B050"/>
                </a:solidFill>
              </a:rPr>
              <a:t>Avoid blame: </a:t>
            </a:r>
            <a:r>
              <a:rPr lang="en-GB" sz="2400" dirty="0"/>
              <a:t>Try not to blame yourself for your child's anxiety as it is unhelpful and can make things more stressful. You may find it reassuring to remember that in most cases the cause of difficulties are linked to a number of factors, so it's unlikely any one person is "responsible“.</a:t>
            </a:r>
          </a:p>
          <a:p>
            <a:endParaRPr lang="en-GB" sz="2400" dirty="0"/>
          </a:p>
          <a:p>
            <a:r>
              <a:rPr lang="en-GB" sz="2400" b="1" dirty="0">
                <a:solidFill>
                  <a:srgbClr val="00B050"/>
                </a:solidFill>
              </a:rPr>
              <a:t>Set achievable goals: </a:t>
            </a:r>
            <a:r>
              <a:rPr lang="en-GB" sz="2400" dirty="0"/>
              <a:t>Motivation &amp; energy levels decrease when emotional difficulties are present. Set small but achievable goals during low periods to boost a sense of accomplishment and act as encouragement</a:t>
            </a:r>
            <a:endParaRPr lang="en-GB" sz="2400" b="1" dirty="0"/>
          </a:p>
          <a:p>
            <a:endParaRPr lang="en-GB" dirty="0"/>
          </a:p>
        </p:txBody>
      </p:sp>
    </p:spTree>
    <p:extLst>
      <p:ext uri="{BB962C8B-B14F-4D97-AF65-F5344CB8AC3E}">
        <p14:creationId xmlns:p14="http://schemas.microsoft.com/office/powerpoint/2010/main" val="28569125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39B7-90A3-8C48-9496-48E7F338EA03}"/>
              </a:ext>
            </a:extLst>
          </p:cNvPr>
          <p:cNvSpPr>
            <a:spLocks noGrp="1"/>
          </p:cNvSpPr>
          <p:nvPr>
            <p:ph type="title"/>
          </p:nvPr>
        </p:nvSpPr>
        <p:spPr>
          <a:xfrm>
            <a:off x="506027" y="1220400"/>
            <a:ext cx="7986040" cy="542928"/>
          </a:xfrm>
        </p:spPr>
        <p:txBody>
          <a:bodyPr>
            <a:normAutofit fontScale="90000"/>
          </a:bodyPr>
          <a:lstStyle/>
          <a:p>
            <a:r>
              <a:rPr lang="en-US" dirty="0"/>
              <a:t>Recommended interventions - </a:t>
            </a:r>
            <a:r>
              <a:rPr lang="en-GB" dirty="0"/>
              <a:t>Psychosocial interventions</a:t>
            </a:r>
            <a:br>
              <a:rPr lang="en-GB" b="1" dirty="0"/>
            </a:br>
            <a:endParaRPr lang="en-US" dirty="0"/>
          </a:p>
        </p:txBody>
      </p:sp>
      <p:sp>
        <p:nvSpPr>
          <p:cNvPr id="3" name="Content Placeholder 2">
            <a:extLst>
              <a:ext uri="{FF2B5EF4-FFF2-40B4-BE49-F238E27FC236}">
                <a16:creationId xmlns:a16="http://schemas.microsoft.com/office/drawing/2014/main" id="{987002D4-E359-8043-AF3E-516ED5285314}"/>
              </a:ext>
            </a:extLst>
          </p:cNvPr>
          <p:cNvSpPr>
            <a:spLocks noGrp="1"/>
          </p:cNvSpPr>
          <p:nvPr>
            <p:ph idx="1"/>
          </p:nvPr>
        </p:nvSpPr>
        <p:spPr>
          <a:xfrm>
            <a:off x="683568" y="1988841"/>
            <a:ext cx="7704783" cy="3892640"/>
          </a:xfrm>
        </p:spPr>
        <p:txBody>
          <a:bodyPr>
            <a:normAutofit/>
          </a:bodyPr>
          <a:lstStyle/>
          <a:p>
            <a:pPr marL="0" indent="0">
              <a:buNone/>
            </a:pPr>
            <a:endParaRPr lang="en-GB" b="1" dirty="0"/>
          </a:p>
          <a:p>
            <a:r>
              <a:rPr lang="en-GB" dirty="0"/>
              <a:t>Interventions to expand the child or young person's communication, interactive play and social routines.</a:t>
            </a:r>
          </a:p>
          <a:p>
            <a:pPr marL="0" indent="0">
              <a:buNone/>
            </a:pPr>
            <a:endParaRPr lang="en-GB" dirty="0"/>
          </a:p>
          <a:p>
            <a:r>
              <a:rPr lang="en-GB" dirty="0"/>
              <a:t>Interventions to increase parent/carers', teachers' or peers' understanding of, sensitivity and responsiveness to, the child or young person's patterns of communication and interaction</a:t>
            </a:r>
          </a:p>
          <a:p>
            <a:pPr marL="0" indent="0">
              <a:buNone/>
            </a:pPr>
            <a:endParaRPr lang="en-GB" b="1" dirty="0"/>
          </a:p>
          <a:p>
            <a:pPr marL="0" indent="0">
              <a:buNone/>
            </a:pPr>
            <a:endParaRPr lang="en-GB" b="1" dirty="0">
              <a:highlight>
                <a:srgbClr val="FFFF00"/>
              </a:highlight>
            </a:endParaRPr>
          </a:p>
          <a:p>
            <a:endParaRPr lang="en-US" dirty="0"/>
          </a:p>
        </p:txBody>
      </p:sp>
    </p:spTree>
    <p:extLst>
      <p:ext uri="{BB962C8B-B14F-4D97-AF65-F5344CB8AC3E}">
        <p14:creationId xmlns:p14="http://schemas.microsoft.com/office/powerpoint/2010/main" val="17184175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9BB1-E93B-4CD5-B9F2-2CEA0214E779}"/>
              </a:ext>
            </a:extLst>
          </p:cNvPr>
          <p:cNvSpPr>
            <a:spLocks noGrp="1"/>
          </p:cNvSpPr>
          <p:nvPr>
            <p:ph type="title"/>
          </p:nvPr>
        </p:nvSpPr>
        <p:spPr/>
        <p:txBody>
          <a:bodyPr/>
          <a:lstStyle/>
          <a:p>
            <a:r>
              <a:rPr lang="en-GB" dirty="0"/>
              <a:t>Self-help resources</a:t>
            </a:r>
          </a:p>
        </p:txBody>
      </p:sp>
      <p:sp>
        <p:nvSpPr>
          <p:cNvPr id="3" name="Text Placeholder 2">
            <a:extLst>
              <a:ext uri="{FF2B5EF4-FFF2-40B4-BE49-F238E27FC236}">
                <a16:creationId xmlns:a16="http://schemas.microsoft.com/office/drawing/2014/main" id="{419864E0-3E41-4AA4-8D9B-5F07087F7664}"/>
              </a:ext>
            </a:extLst>
          </p:cNvPr>
          <p:cNvSpPr>
            <a:spLocks noGrp="1"/>
          </p:cNvSpPr>
          <p:nvPr>
            <p:ph type="body" idx="1"/>
          </p:nvPr>
        </p:nvSpPr>
        <p:spPr/>
        <p:txBody>
          <a:bodyPr>
            <a:normAutofit/>
          </a:bodyPr>
          <a:lstStyle/>
          <a:p>
            <a:r>
              <a:rPr lang="en-GB" sz="2400" dirty="0" err="1"/>
              <a:t>Moodjuice</a:t>
            </a:r>
            <a:r>
              <a:rPr lang="en-GB" sz="2400" dirty="0"/>
              <a:t> self-help packs (e.g. for anxiety, panic, sleep problems) available on the internet</a:t>
            </a:r>
          </a:p>
          <a:p>
            <a:r>
              <a:rPr lang="en-US" sz="2400" dirty="0">
                <a:solidFill>
                  <a:srgbClr val="111111"/>
                </a:solidFill>
                <a:latin typeface="Amazon Ember"/>
              </a:rPr>
              <a:t>‘Overcoming Your Child's Fears and Worries – A self-help guide using cognitive-</a:t>
            </a:r>
            <a:r>
              <a:rPr lang="en-US" sz="2400" dirty="0" err="1">
                <a:solidFill>
                  <a:srgbClr val="111111"/>
                </a:solidFill>
                <a:latin typeface="Amazon Ember"/>
              </a:rPr>
              <a:t>behavioural</a:t>
            </a:r>
            <a:r>
              <a:rPr lang="en-US" sz="2400" dirty="0">
                <a:solidFill>
                  <a:srgbClr val="111111"/>
                </a:solidFill>
                <a:latin typeface="Amazon Ember"/>
              </a:rPr>
              <a:t> techniques’ – Cathy Creswell &amp; Lucy Willetts</a:t>
            </a:r>
          </a:p>
          <a:p>
            <a:r>
              <a:rPr lang="en-US" sz="2400" dirty="0" err="1">
                <a:solidFill>
                  <a:srgbClr val="111111"/>
                </a:solidFill>
                <a:latin typeface="Amazon Ember"/>
              </a:rPr>
              <a:t>YoungMinds</a:t>
            </a:r>
            <a:r>
              <a:rPr lang="en-US" sz="2400" dirty="0">
                <a:solidFill>
                  <a:srgbClr val="111111"/>
                </a:solidFill>
                <a:latin typeface="Amazon Ember"/>
              </a:rPr>
              <a:t> website (young people’s mental health)</a:t>
            </a:r>
          </a:p>
          <a:p>
            <a:r>
              <a:rPr lang="en-GB" sz="2400" dirty="0"/>
              <a:t>National Autistic Society (NAS) website</a:t>
            </a:r>
          </a:p>
          <a:p>
            <a:r>
              <a:rPr lang="en-US" sz="2400" b="1" u="sng" dirty="0">
                <a:solidFill>
                  <a:srgbClr val="0000FF"/>
                </a:solidFill>
                <a:latin typeface="Cambria" panose="02040503050406030204" pitchFamily="18" charset="0"/>
                <a:ea typeface="Cambria" panose="0204050305040603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http://headscapebexley.co.uk</a:t>
            </a:r>
            <a:r>
              <a:rPr lang="en-US" sz="2400" b="1" u="sng"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solidFill>
                <a:latin typeface="Calibri" panose="020F0502020204030204" pitchFamily="34" charset="0"/>
                <a:ea typeface="Cambria" panose="02040503050406030204" pitchFamily="18" charset="0"/>
                <a:cs typeface="Calibri" panose="020F0502020204030204" pitchFamily="34" charset="0"/>
              </a:rPr>
              <a:t>Bexley</a:t>
            </a:r>
            <a:r>
              <a:rPr lang="en-US" sz="2400" dirty="0">
                <a:solidFill>
                  <a:schemeClr val="tx1"/>
                </a:solidFill>
                <a:latin typeface="Calibri" panose="020F0502020204030204" pitchFamily="34" charset="0"/>
                <a:ea typeface="Cambria" panose="02040503050406030204" pitchFamily="18" charset="0"/>
                <a:cs typeface="Calibri" panose="020F0502020204030204" pitchFamily="34" charset="0"/>
              </a:rPr>
              <a:t> CAMHS website with tips/advice etc.</a:t>
            </a:r>
            <a:endParaRPr lang="en-GB" sz="1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3651246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EDA5-F32E-4015-AEEC-29D0B44CBA26}"/>
              </a:ext>
            </a:extLst>
          </p:cNvPr>
          <p:cNvSpPr>
            <a:spLocks noGrp="1"/>
          </p:cNvSpPr>
          <p:nvPr>
            <p:ph type="title"/>
          </p:nvPr>
        </p:nvSpPr>
        <p:spPr/>
        <p:txBody>
          <a:bodyPr>
            <a:normAutofit fontScale="90000"/>
          </a:bodyPr>
          <a:lstStyle/>
          <a:p>
            <a:r>
              <a:rPr lang="en-GB" dirty="0"/>
              <a:t>Evidence based intervention - Cognitive Behavioural Therapy </a:t>
            </a:r>
            <a:br>
              <a:rPr lang="en-GB" b="1" dirty="0"/>
            </a:br>
            <a:endParaRPr lang="en-GB" dirty="0"/>
          </a:p>
        </p:txBody>
      </p:sp>
      <p:sp>
        <p:nvSpPr>
          <p:cNvPr id="3" name="Text Placeholder 2">
            <a:extLst>
              <a:ext uri="{FF2B5EF4-FFF2-40B4-BE49-F238E27FC236}">
                <a16:creationId xmlns:a16="http://schemas.microsoft.com/office/drawing/2014/main" id="{FE1050CA-0DCB-4E22-9737-BFDA645BD887}"/>
              </a:ext>
            </a:extLst>
          </p:cNvPr>
          <p:cNvSpPr>
            <a:spLocks noGrp="1"/>
          </p:cNvSpPr>
          <p:nvPr>
            <p:ph type="body" idx="1"/>
          </p:nvPr>
        </p:nvSpPr>
        <p:spPr>
          <a:xfrm>
            <a:off x="457200" y="1988840"/>
            <a:ext cx="8217430" cy="4055797"/>
          </a:xfrm>
        </p:spPr>
        <p:txBody>
          <a:bodyPr>
            <a:normAutofit/>
          </a:bodyPr>
          <a:lstStyle/>
          <a:p>
            <a:pPr marL="0" indent="0">
              <a:buNone/>
            </a:pPr>
            <a:r>
              <a:rPr lang="en-GB" dirty="0"/>
              <a:t>For children who have verbal &amp; cognitive ability to engage</a:t>
            </a:r>
          </a:p>
          <a:p>
            <a:pPr marL="0" indent="0">
              <a:buNone/>
            </a:pPr>
            <a:endParaRPr lang="en-GB" dirty="0"/>
          </a:p>
          <a:p>
            <a:r>
              <a:rPr lang="en-GB" dirty="0"/>
              <a:t>Helping child to understand links between situation, thoughts, feelings and behaviours</a:t>
            </a:r>
          </a:p>
          <a:p>
            <a:endParaRPr lang="en-GB" dirty="0"/>
          </a:p>
          <a:p>
            <a:r>
              <a:rPr lang="en-GB" dirty="0"/>
              <a:t>Reduce safety behaviours and avoidance</a:t>
            </a:r>
          </a:p>
          <a:p>
            <a:endParaRPr lang="en-GB" dirty="0"/>
          </a:p>
          <a:p>
            <a:r>
              <a:rPr lang="en-GB" dirty="0"/>
              <a:t>Recognise anxious thinking and learn ways to challenge</a:t>
            </a:r>
          </a:p>
          <a:p>
            <a:pPr marL="0" indent="0">
              <a:buNone/>
            </a:pPr>
            <a:endParaRPr lang="en-GB" dirty="0"/>
          </a:p>
        </p:txBody>
      </p:sp>
    </p:spTree>
    <p:extLst>
      <p:ext uri="{BB962C8B-B14F-4D97-AF65-F5344CB8AC3E}">
        <p14:creationId xmlns:p14="http://schemas.microsoft.com/office/powerpoint/2010/main" val="112627922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DEE5-E9B7-41AA-B077-2B86BD5B214D}"/>
              </a:ext>
            </a:extLst>
          </p:cNvPr>
          <p:cNvSpPr>
            <a:spLocks noGrp="1"/>
          </p:cNvSpPr>
          <p:nvPr>
            <p:ph type="title"/>
          </p:nvPr>
        </p:nvSpPr>
        <p:spPr/>
        <p:txBody>
          <a:bodyPr>
            <a:normAutofit fontScale="90000"/>
          </a:bodyPr>
          <a:lstStyle/>
          <a:p>
            <a:r>
              <a:rPr lang="en-GB" sz="3100" dirty="0"/>
              <a:t>Adaptions to CBT</a:t>
            </a:r>
            <a:br>
              <a:rPr lang="en-GB" u="sng" dirty="0"/>
            </a:br>
            <a:endParaRPr lang="en-GB" dirty="0"/>
          </a:p>
        </p:txBody>
      </p:sp>
      <p:sp>
        <p:nvSpPr>
          <p:cNvPr id="3" name="Text Placeholder 2">
            <a:extLst>
              <a:ext uri="{FF2B5EF4-FFF2-40B4-BE49-F238E27FC236}">
                <a16:creationId xmlns:a16="http://schemas.microsoft.com/office/drawing/2014/main" id="{9F0CA638-70B2-4F39-B76B-3D5DB515060E}"/>
              </a:ext>
            </a:extLst>
          </p:cNvPr>
          <p:cNvSpPr>
            <a:spLocks noGrp="1"/>
          </p:cNvSpPr>
          <p:nvPr>
            <p:ph type="body" idx="1"/>
          </p:nvPr>
        </p:nvSpPr>
        <p:spPr/>
        <p:txBody>
          <a:bodyPr/>
          <a:lstStyle/>
          <a:p>
            <a:r>
              <a:rPr lang="en-GB" dirty="0"/>
              <a:t>emotion-recognition training</a:t>
            </a:r>
          </a:p>
          <a:p>
            <a:r>
              <a:rPr lang="en-GB" dirty="0"/>
              <a:t>more use of written, visual information and structured worksheets </a:t>
            </a:r>
          </a:p>
          <a:p>
            <a:r>
              <a:rPr lang="en-GB" dirty="0"/>
              <a:t>a more concrete and structured approach</a:t>
            </a:r>
          </a:p>
          <a:p>
            <a:r>
              <a:rPr lang="en-GB" dirty="0"/>
              <a:t>simplified activities, e.g., multiple-choice worksheets</a:t>
            </a:r>
          </a:p>
          <a:p>
            <a:r>
              <a:rPr lang="en-GB" dirty="0"/>
              <a:t>involving a parent/carer to support intervention/ home tasks</a:t>
            </a:r>
          </a:p>
          <a:p>
            <a:r>
              <a:rPr lang="en-GB" dirty="0"/>
              <a:t>maintaining attention by offering regular breaks </a:t>
            </a:r>
          </a:p>
          <a:p>
            <a:r>
              <a:rPr lang="en-GB" dirty="0"/>
              <a:t>use young person's special interests in therapy </a:t>
            </a:r>
          </a:p>
          <a:p>
            <a:endParaRPr lang="en-GB" dirty="0"/>
          </a:p>
        </p:txBody>
      </p:sp>
    </p:spTree>
    <p:extLst>
      <p:ext uri="{BB962C8B-B14F-4D97-AF65-F5344CB8AC3E}">
        <p14:creationId xmlns:p14="http://schemas.microsoft.com/office/powerpoint/2010/main" val="250504234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56E8-2A8A-854A-B555-241F0F46ADB5}"/>
              </a:ext>
            </a:extLst>
          </p:cNvPr>
          <p:cNvSpPr>
            <a:spLocks noGrp="1"/>
          </p:cNvSpPr>
          <p:nvPr>
            <p:ph type="title"/>
          </p:nvPr>
        </p:nvSpPr>
        <p:spPr/>
        <p:txBody>
          <a:bodyPr/>
          <a:lstStyle/>
          <a:p>
            <a:r>
              <a:rPr lang="en-US" dirty="0"/>
              <a:t>Referral to CAMHS….</a:t>
            </a:r>
          </a:p>
        </p:txBody>
      </p:sp>
      <p:sp>
        <p:nvSpPr>
          <p:cNvPr id="3" name="Content Placeholder 2">
            <a:extLst>
              <a:ext uri="{FF2B5EF4-FFF2-40B4-BE49-F238E27FC236}">
                <a16:creationId xmlns:a16="http://schemas.microsoft.com/office/drawing/2014/main" id="{B97B0A14-7718-0B4F-A985-2D1F4365255E}"/>
              </a:ext>
            </a:extLst>
          </p:cNvPr>
          <p:cNvSpPr>
            <a:spLocks noGrp="1"/>
          </p:cNvSpPr>
          <p:nvPr>
            <p:ph idx="1"/>
          </p:nvPr>
        </p:nvSpPr>
        <p:spPr/>
        <p:txBody>
          <a:bodyPr>
            <a:normAutofit fontScale="92500" lnSpcReduction="20000"/>
          </a:bodyPr>
          <a:lstStyle/>
          <a:p>
            <a:pPr marL="0" indent="0" algn="ctr">
              <a:buNone/>
            </a:pPr>
            <a:r>
              <a:rPr lang="en-GB" b="1" dirty="0">
                <a:latin typeface="Arial"/>
              </a:rPr>
              <a:t>  </a:t>
            </a:r>
            <a:r>
              <a:rPr lang="en-GB" sz="1800" b="1" dirty="0">
                <a:latin typeface="Arial"/>
              </a:rPr>
              <a:t>Bexley Child &amp; Adolescent Mental Health Service </a:t>
            </a:r>
            <a:endParaRPr lang="en-GB" sz="1800" dirty="0"/>
          </a:p>
          <a:p>
            <a:pPr marL="0" indent="0">
              <a:buNone/>
            </a:pPr>
            <a:r>
              <a:rPr lang="en-GB" dirty="0"/>
              <a:t>How to contact us: </a:t>
            </a:r>
          </a:p>
          <a:p>
            <a:pPr>
              <a:buFontTx/>
              <a:buChar char="-"/>
            </a:pPr>
            <a:r>
              <a:rPr lang="en-GB" dirty="0"/>
              <a:t>Main Reception Telephone number: 020 3260 5200</a:t>
            </a:r>
          </a:p>
          <a:p>
            <a:pPr>
              <a:buFontTx/>
              <a:buChar char="-"/>
            </a:pPr>
            <a:r>
              <a:rPr lang="en-GB" dirty="0"/>
              <a:t>Fax: 020 3260 5273</a:t>
            </a:r>
          </a:p>
          <a:p>
            <a:pPr>
              <a:buFontTx/>
              <a:buChar char="-"/>
            </a:pPr>
            <a:r>
              <a:rPr lang="en-GB" dirty="0"/>
              <a:t>Email: </a:t>
            </a:r>
            <a:r>
              <a:rPr lang="en-GB" dirty="0">
                <a:hlinkClick r:id="rId2"/>
              </a:rPr>
              <a:t>oxl-tr.BexleyCAMHSReferrals@nhs.net</a:t>
            </a:r>
            <a:endParaRPr lang="en-GB" dirty="0"/>
          </a:p>
          <a:p>
            <a:pPr marL="0" indent="0">
              <a:buNone/>
            </a:pPr>
            <a:endParaRPr lang="en-GB" dirty="0"/>
          </a:p>
          <a:p>
            <a:pPr marL="0" indent="0">
              <a:buNone/>
            </a:pPr>
            <a:r>
              <a:rPr lang="en-GB" dirty="0"/>
              <a:t>Bexley CAMHS provides specialist mental health assessment and treatment services for: </a:t>
            </a:r>
          </a:p>
          <a:p>
            <a:pPr lvl="0"/>
            <a:r>
              <a:rPr lang="en-GB" dirty="0"/>
              <a:t>Children and young people with significant, complex or enduring emotional or </a:t>
            </a:r>
            <a:r>
              <a:rPr lang="en-GB" b="1" dirty="0"/>
              <a:t>mental health difficulties </a:t>
            </a:r>
            <a:r>
              <a:rPr lang="en-GB" dirty="0"/>
              <a:t>(i.e. in addition to ADHD/ASD)</a:t>
            </a:r>
            <a:endParaRPr lang="en-GB" b="1" dirty="0"/>
          </a:p>
          <a:p>
            <a:pPr lvl="0"/>
            <a:r>
              <a:rPr lang="en-GB" dirty="0"/>
              <a:t>From birth to 18 years</a:t>
            </a:r>
          </a:p>
          <a:p>
            <a:pPr lvl="0"/>
            <a:r>
              <a:rPr lang="en-GB" dirty="0"/>
              <a:t>Intervention for families/carers</a:t>
            </a:r>
          </a:p>
          <a:p>
            <a:pPr lvl="0"/>
            <a:r>
              <a:rPr lang="en-GB" dirty="0"/>
              <a:t>We provide high quality, evidence based interventions to children, young people which are adapted to individual needs </a:t>
            </a:r>
            <a:endParaRPr lang="en-US" dirty="0"/>
          </a:p>
          <a:p>
            <a:endParaRPr lang="en-US" dirty="0"/>
          </a:p>
          <a:p>
            <a:endParaRPr lang="en-US" dirty="0"/>
          </a:p>
        </p:txBody>
      </p:sp>
    </p:spTree>
    <p:extLst>
      <p:ext uri="{BB962C8B-B14F-4D97-AF65-F5344CB8AC3E}">
        <p14:creationId xmlns:p14="http://schemas.microsoft.com/office/powerpoint/2010/main" val="11002989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1F37-EC07-C644-9231-1F541C68E3F4}"/>
              </a:ext>
            </a:extLst>
          </p:cNvPr>
          <p:cNvSpPr>
            <a:spLocks noGrp="1"/>
          </p:cNvSpPr>
          <p:nvPr>
            <p:ph type="title"/>
          </p:nvPr>
        </p:nvSpPr>
        <p:spPr/>
        <p:txBody>
          <a:bodyPr/>
          <a:lstStyle/>
          <a:p>
            <a:r>
              <a:rPr lang="en-US" dirty="0"/>
              <a:t>Referral to CAMHS </a:t>
            </a:r>
            <a:r>
              <a:rPr lang="en-US" dirty="0" err="1"/>
              <a:t>cont</a:t>
            </a:r>
            <a:r>
              <a:rPr lang="en-US" dirty="0"/>
              <a:t>…</a:t>
            </a:r>
          </a:p>
        </p:txBody>
      </p:sp>
      <p:sp>
        <p:nvSpPr>
          <p:cNvPr id="3" name="Content Placeholder 2">
            <a:extLst>
              <a:ext uri="{FF2B5EF4-FFF2-40B4-BE49-F238E27FC236}">
                <a16:creationId xmlns:a16="http://schemas.microsoft.com/office/drawing/2014/main" id="{F446ED0C-0CE2-BE48-9B1C-560DF1566F37}"/>
              </a:ext>
            </a:extLst>
          </p:cNvPr>
          <p:cNvSpPr>
            <a:spLocks noGrp="1"/>
          </p:cNvSpPr>
          <p:nvPr>
            <p:ph idx="1"/>
          </p:nvPr>
        </p:nvSpPr>
        <p:spPr/>
        <p:txBody>
          <a:bodyPr/>
          <a:lstStyle/>
          <a:p>
            <a:pPr marL="0" indent="0">
              <a:buNone/>
            </a:pPr>
            <a:r>
              <a:rPr lang="en-GB" b="1" dirty="0"/>
              <a:t>Who can refer to CAMHS?</a:t>
            </a:r>
          </a:p>
          <a:p>
            <a:pPr marL="0" indent="0">
              <a:buNone/>
            </a:pPr>
            <a:r>
              <a:rPr lang="en-GB" dirty="0"/>
              <a:t>ANY professional working with the child/young person OR</a:t>
            </a:r>
          </a:p>
          <a:p>
            <a:pPr marL="0" indent="0">
              <a:buNone/>
            </a:pPr>
            <a:r>
              <a:rPr lang="en-GB" dirty="0"/>
              <a:t>Self-referrals through Bexley CAMHS </a:t>
            </a:r>
            <a:r>
              <a:rPr lang="en-GB" dirty="0" err="1"/>
              <a:t>Headscape</a:t>
            </a:r>
            <a:r>
              <a:rPr lang="en-GB" dirty="0"/>
              <a:t> website</a:t>
            </a:r>
          </a:p>
          <a:p>
            <a:pPr marL="0" indent="0">
              <a:buNone/>
            </a:pPr>
            <a:endParaRPr lang="en-US" b="1" dirty="0">
              <a:cs typeface="Arial" panose="020B0604020202020204" pitchFamily="34" charset="0"/>
            </a:endParaRPr>
          </a:p>
          <a:p>
            <a:pPr marL="0" indent="0">
              <a:buNone/>
            </a:pPr>
            <a:endParaRPr lang="en-US" b="1" dirty="0">
              <a:cs typeface="Arial" panose="020B0604020202020204" pitchFamily="34" charset="0"/>
            </a:endParaRPr>
          </a:p>
          <a:p>
            <a:pPr marL="0" indent="0">
              <a:buNone/>
            </a:pPr>
            <a:r>
              <a:rPr lang="en-US" b="1" dirty="0">
                <a:cs typeface="Arial" panose="020B0604020202020204" pitchFamily="34" charset="0"/>
              </a:rPr>
              <a:t>Who can be referred?</a:t>
            </a:r>
          </a:p>
          <a:p>
            <a:r>
              <a:rPr lang="en-GB" dirty="0">
                <a:cs typeface="Arial" panose="020B0604020202020204" pitchFamily="34" charset="0"/>
              </a:rPr>
              <a:t>Children and young people from birth to 18 years who meet the clinical eligibility criteria and have a Bexley GP</a:t>
            </a:r>
          </a:p>
          <a:p>
            <a:r>
              <a:rPr lang="en-GB" dirty="0">
                <a:cs typeface="Arial" panose="020B0604020202020204" pitchFamily="34" charset="0"/>
              </a:rPr>
              <a:t>Young people who are close to their 18th birthday (aged 17 years 9 months and over) should be referred to adult mental health services in the interests of continuity of care</a:t>
            </a:r>
          </a:p>
          <a:p>
            <a:pPr marL="0" indent="0">
              <a:buNone/>
            </a:pPr>
            <a:endParaRPr lang="en-US" dirty="0"/>
          </a:p>
        </p:txBody>
      </p:sp>
    </p:spTree>
    <p:extLst>
      <p:ext uri="{BB962C8B-B14F-4D97-AF65-F5344CB8AC3E}">
        <p14:creationId xmlns:p14="http://schemas.microsoft.com/office/powerpoint/2010/main" val="23002819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F018-D1AC-BF46-898E-F2D3B15A55BD}"/>
              </a:ext>
            </a:extLst>
          </p:cNvPr>
          <p:cNvSpPr>
            <a:spLocks noGrp="1"/>
          </p:cNvSpPr>
          <p:nvPr>
            <p:ph type="title"/>
          </p:nvPr>
        </p:nvSpPr>
        <p:spPr/>
        <p:txBody>
          <a:bodyPr/>
          <a:lstStyle/>
          <a:p>
            <a:r>
              <a:rPr lang="en-US" dirty="0"/>
              <a:t>In a crisis…</a:t>
            </a:r>
          </a:p>
        </p:txBody>
      </p:sp>
      <p:sp>
        <p:nvSpPr>
          <p:cNvPr id="3" name="Content Placeholder 2">
            <a:extLst>
              <a:ext uri="{FF2B5EF4-FFF2-40B4-BE49-F238E27FC236}">
                <a16:creationId xmlns:a16="http://schemas.microsoft.com/office/drawing/2014/main" id="{A883D4D3-3306-504E-AEB8-5AB4ABBB745A}"/>
              </a:ext>
            </a:extLst>
          </p:cNvPr>
          <p:cNvSpPr>
            <a:spLocks noGrp="1"/>
          </p:cNvSpPr>
          <p:nvPr>
            <p:ph idx="1"/>
          </p:nvPr>
        </p:nvSpPr>
        <p:spPr>
          <a:xfrm>
            <a:off x="365918" y="2060848"/>
            <a:ext cx="8217430" cy="4055797"/>
          </a:xfrm>
        </p:spPr>
        <p:txBody>
          <a:bodyPr>
            <a:normAutofit/>
          </a:bodyPr>
          <a:lstStyle/>
          <a:p>
            <a:pPr marL="0" indent="0">
              <a:buNone/>
            </a:pPr>
            <a:r>
              <a:rPr lang="en-GB" dirty="0"/>
              <a:t>Bexley CAMHS 0203 260 5200 </a:t>
            </a:r>
          </a:p>
          <a:p>
            <a:r>
              <a:rPr lang="en-GB" dirty="0"/>
              <a:t>Opening hours: Mon - Fri (9am-5pm) - Ask to speak to duty clinician</a:t>
            </a:r>
          </a:p>
          <a:p>
            <a:pPr marL="0" indent="0">
              <a:buNone/>
            </a:pPr>
            <a:endParaRPr lang="en-GB" dirty="0"/>
          </a:p>
          <a:p>
            <a:pPr marL="0" indent="0">
              <a:buNone/>
            </a:pPr>
            <a:r>
              <a:rPr lang="en-GB" dirty="0"/>
              <a:t>Weekends, evenings &amp; bank holidays, emergency support is available from:</a:t>
            </a:r>
          </a:p>
          <a:p>
            <a:r>
              <a:rPr lang="en-GB" dirty="0" err="1"/>
              <a:t>Oxleas</a:t>
            </a:r>
            <a:r>
              <a:rPr lang="en-GB" dirty="0"/>
              <a:t> NHS Crisis Line – 0800 330 8590</a:t>
            </a:r>
          </a:p>
          <a:p>
            <a:r>
              <a:rPr lang="en-GB" dirty="0"/>
              <a:t>South London Partnership NHS CAMHS Crisis Line (5-9.30pm): 0203 228 5980</a:t>
            </a:r>
          </a:p>
          <a:p>
            <a:r>
              <a:rPr lang="en-GB" dirty="0"/>
              <a:t>Queen Elizabeth Hospital – 0208 836 6000</a:t>
            </a:r>
          </a:p>
          <a:p>
            <a:r>
              <a:rPr lang="en-GB" dirty="0"/>
              <a:t>Child Line – 0800 11111</a:t>
            </a:r>
          </a:p>
          <a:p>
            <a:r>
              <a:rPr lang="en-GB" dirty="0"/>
              <a:t>Samaritans – 08457 909090</a:t>
            </a:r>
          </a:p>
          <a:p>
            <a:r>
              <a:rPr lang="en-GB" dirty="0"/>
              <a:t>Call emergency services (999) or go to nearest A&amp;E</a:t>
            </a:r>
          </a:p>
          <a:p>
            <a:r>
              <a:rPr lang="en-GB" dirty="0"/>
              <a:t>Call the police if necessary (999)</a:t>
            </a:r>
          </a:p>
          <a:p>
            <a:pPr marL="0" indent="0">
              <a:buNone/>
            </a:pPr>
            <a:endParaRPr lang="en-US" dirty="0"/>
          </a:p>
        </p:txBody>
      </p:sp>
    </p:spTree>
    <p:extLst>
      <p:ext uri="{BB962C8B-B14F-4D97-AF65-F5344CB8AC3E}">
        <p14:creationId xmlns:p14="http://schemas.microsoft.com/office/powerpoint/2010/main" val="31807796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35EB-FD16-E945-B708-06AF421C1FA4}"/>
              </a:ext>
            </a:extLst>
          </p:cNvPr>
          <p:cNvSpPr>
            <a:spLocks noGrp="1"/>
          </p:cNvSpPr>
          <p:nvPr>
            <p:ph type="title"/>
          </p:nvPr>
        </p:nvSpPr>
        <p:spPr/>
        <p:txBody>
          <a:bodyPr/>
          <a:lstStyle/>
          <a:p>
            <a:r>
              <a:rPr lang="en-US" dirty="0"/>
              <a:t>What is anxiety?</a:t>
            </a:r>
          </a:p>
        </p:txBody>
      </p:sp>
      <p:sp>
        <p:nvSpPr>
          <p:cNvPr id="3" name="Content Placeholder 2">
            <a:extLst>
              <a:ext uri="{FF2B5EF4-FFF2-40B4-BE49-F238E27FC236}">
                <a16:creationId xmlns:a16="http://schemas.microsoft.com/office/drawing/2014/main" id="{85FA9065-BBCC-554E-AC26-A1DC5805439E}"/>
              </a:ext>
            </a:extLst>
          </p:cNvPr>
          <p:cNvSpPr>
            <a:spLocks noGrp="1"/>
          </p:cNvSpPr>
          <p:nvPr>
            <p:ph idx="1"/>
          </p:nvPr>
        </p:nvSpPr>
        <p:spPr/>
        <p:txBody>
          <a:bodyPr/>
          <a:lstStyle/>
          <a:p>
            <a:pPr marL="0" indent="0">
              <a:buNone/>
            </a:pPr>
            <a:r>
              <a:rPr lang="en-GB" sz="2400" dirty="0"/>
              <a:t>It is an evolutionary adapted mechanism to protect us in dangerous situations and triggers the body into fight/flight response </a:t>
            </a:r>
          </a:p>
          <a:p>
            <a:pPr marL="0" indent="0">
              <a:buNone/>
            </a:pPr>
            <a:endParaRPr lang="en-GB" dirty="0">
              <a:latin typeface="Century Gothic" panose="020B0502020202020204" pitchFamily="34" charset="0"/>
            </a:endParaRPr>
          </a:p>
          <a:p>
            <a:endParaRPr lang="en-GB" dirty="0">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6D5DE46B-55E9-0F4E-98F9-8FD8137CCE73}"/>
              </a:ext>
            </a:extLst>
          </p:cNvPr>
          <p:cNvPicPr>
            <a:picLocks noChangeAspect="1"/>
          </p:cNvPicPr>
          <p:nvPr/>
        </p:nvPicPr>
        <p:blipFill>
          <a:blip r:embed="rId2"/>
          <a:stretch>
            <a:fillRect/>
          </a:stretch>
        </p:blipFill>
        <p:spPr>
          <a:xfrm>
            <a:off x="3932635" y="3529013"/>
            <a:ext cx="3171825" cy="1871662"/>
          </a:xfrm>
          <a:prstGeom prst="rect">
            <a:avLst/>
          </a:prstGeom>
        </p:spPr>
      </p:pic>
    </p:spTree>
    <p:extLst>
      <p:ext uri="{BB962C8B-B14F-4D97-AF65-F5344CB8AC3E}">
        <p14:creationId xmlns:p14="http://schemas.microsoft.com/office/powerpoint/2010/main" val="316055949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6347048" cy="399256"/>
          </a:xfrm>
        </p:spPr>
        <p:txBody>
          <a:bodyPr>
            <a:normAutofit fontScale="90000"/>
          </a:bodyPr>
          <a:lstStyle/>
          <a:p>
            <a:r>
              <a:rPr lang="en-GB" dirty="0"/>
              <a:t>Discussion – Learning from each other</a:t>
            </a:r>
          </a:p>
        </p:txBody>
      </p:sp>
      <p:sp>
        <p:nvSpPr>
          <p:cNvPr id="3" name="Content Placeholder 2"/>
          <p:cNvSpPr>
            <a:spLocks noGrp="1"/>
          </p:cNvSpPr>
          <p:nvPr>
            <p:ph idx="1"/>
          </p:nvPr>
        </p:nvSpPr>
        <p:spPr>
          <a:xfrm>
            <a:off x="611560" y="2267325"/>
            <a:ext cx="7776864" cy="3893615"/>
          </a:xfrm>
        </p:spPr>
        <p:txBody>
          <a:bodyPr/>
          <a:lstStyle/>
          <a:p>
            <a:r>
              <a:rPr lang="en-GB" dirty="0"/>
              <a:t>Talk in 3s about some of the key difficulties you are facing responding to your child’s anxiety </a:t>
            </a:r>
          </a:p>
          <a:p>
            <a:r>
              <a:rPr lang="en-GB" dirty="0"/>
              <a:t>Come up with your 3 best tips that you find helpful when supporting your child</a:t>
            </a:r>
          </a:p>
          <a:p>
            <a:endParaRPr lang="en-GB" dirty="0"/>
          </a:p>
        </p:txBody>
      </p:sp>
      <p:pic>
        <p:nvPicPr>
          <p:cNvPr id="10" name="Picture 2" descr="thumb image">
            <a:hlinkClick r:id="rId3" tooltip="talking clipart 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367286"/>
            <a:ext cx="2160240" cy="222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544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464E-5F75-4EA7-9953-0158312886B0}"/>
              </a:ext>
            </a:extLst>
          </p:cNvPr>
          <p:cNvSpPr>
            <a:spLocks noGrp="1"/>
          </p:cNvSpPr>
          <p:nvPr>
            <p:ph type="title"/>
          </p:nvPr>
        </p:nvSpPr>
        <p:spPr/>
        <p:txBody>
          <a:bodyPr/>
          <a:lstStyle/>
          <a:p>
            <a:r>
              <a:rPr lang="en-GB" dirty="0"/>
              <a:t>Questions/Discussion</a:t>
            </a:r>
          </a:p>
        </p:txBody>
      </p:sp>
      <p:sp>
        <p:nvSpPr>
          <p:cNvPr id="3" name="Text Placeholder 2">
            <a:extLst>
              <a:ext uri="{FF2B5EF4-FFF2-40B4-BE49-F238E27FC236}">
                <a16:creationId xmlns:a16="http://schemas.microsoft.com/office/drawing/2014/main" id="{95FB6270-1792-49EF-9ACD-BD78CD931E77}"/>
              </a:ext>
            </a:extLst>
          </p:cNvPr>
          <p:cNvSpPr>
            <a:spLocks noGrp="1"/>
          </p:cNvSpPr>
          <p:nvPr>
            <p:ph type="body" idx="1"/>
          </p:nvPr>
        </p:nvSpPr>
        <p:spPr/>
        <p:txBody>
          <a:bodyPr/>
          <a:lstStyle/>
          <a:p>
            <a:endParaRPr lang="en-GB" dirty="0"/>
          </a:p>
        </p:txBody>
      </p:sp>
      <p:pic>
        <p:nvPicPr>
          <p:cNvPr id="1026" name="Picture 2" descr="C:\Users\DHOLAKIN\AppData\Local\Microsoft\Windows\INetCache\IE\XI2MULKD\Clipart-Email-29335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804" y="1988840"/>
            <a:ext cx="3248025"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8015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CF2D-6D0A-C749-A20F-F9280F95F502}"/>
              </a:ext>
            </a:extLst>
          </p:cNvPr>
          <p:cNvSpPr>
            <a:spLocks noGrp="1"/>
          </p:cNvSpPr>
          <p:nvPr>
            <p:ph type="title"/>
          </p:nvPr>
        </p:nvSpPr>
        <p:spPr/>
        <p:txBody>
          <a:bodyPr/>
          <a:lstStyle/>
          <a:p>
            <a:r>
              <a:rPr lang="en-US" dirty="0"/>
              <a:t>What is anxiety?</a:t>
            </a:r>
          </a:p>
        </p:txBody>
      </p:sp>
      <p:sp>
        <p:nvSpPr>
          <p:cNvPr id="3" name="Content Placeholder 2">
            <a:extLst>
              <a:ext uri="{FF2B5EF4-FFF2-40B4-BE49-F238E27FC236}">
                <a16:creationId xmlns:a16="http://schemas.microsoft.com/office/drawing/2014/main" id="{15A9D45B-B54B-7B42-A210-368A9896E56A}"/>
              </a:ext>
            </a:extLst>
          </p:cNvPr>
          <p:cNvSpPr>
            <a:spLocks noGrp="1"/>
          </p:cNvSpPr>
          <p:nvPr>
            <p:ph idx="1"/>
          </p:nvPr>
        </p:nvSpPr>
        <p:spPr>
          <a:xfrm>
            <a:off x="755576" y="2000250"/>
            <a:ext cx="8136904" cy="4669110"/>
          </a:xfrm>
        </p:spPr>
        <p:txBody>
          <a:bodyPr/>
          <a:lstStyle/>
          <a:p>
            <a:pPr marL="0" indent="0">
              <a:buNone/>
            </a:pPr>
            <a:r>
              <a:rPr lang="en-GB" dirty="0"/>
              <a:t>Anxiety becomes problematic when we start reacting to stimuli that are not actually dangerous</a:t>
            </a:r>
          </a:p>
          <a:p>
            <a:pPr marL="0" indent="0">
              <a:buNone/>
            </a:pPr>
            <a:endParaRPr lang="en-GB" sz="2400"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p>
          <a:p>
            <a:endParaRPr lang="en-GB" dirty="0"/>
          </a:p>
          <a:p>
            <a:pPr marL="0" indent="0">
              <a:buNone/>
            </a:pPr>
            <a:r>
              <a:rPr lang="en-GB" dirty="0"/>
              <a:t>Particularly when this impacts on our daily lives….</a:t>
            </a:r>
          </a:p>
          <a:p>
            <a:pPr marL="0" indent="0">
              <a:buNone/>
            </a:pPr>
            <a:endParaRPr lang="en-GB" sz="2400" dirty="0">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5DA82768-037D-0649-B902-E3C3E0388AA7}"/>
              </a:ext>
            </a:extLst>
          </p:cNvPr>
          <p:cNvPicPr>
            <a:picLocks noChangeAspect="1"/>
          </p:cNvPicPr>
          <p:nvPr/>
        </p:nvPicPr>
        <p:blipFill>
          <a:blip r:embed="rId2"/>
          <a:stretch>
            <a:fillRect/>
          </a:stretch>
        </p:blipFill>
        <p:spPr>
          <a:xfrm>
            <a:off x="5781080" y="2659332"/>
            <a:ext cx="1789510" cy="2228850"/>
          </a:xfrm>
          <a:prstGeom prst="rect">
            <a:avLst/>
          </a:prstGeom>
        </p:spPr>
      </p:pic>
      <p:pic>
        <p:nvPicPr>
          <p:cNvPr id="5" name="Picture 4">
            <a:extLst>
              <a:ext uri="{FF2B5EF4-FFF2-40B4-BE49-F238E27FC236}">
                <a16:creationId xmlns:a16="http://schemas.microsoft.com/office/drawing/2014/main" id="{A8382108-D35E-5B46-8E63-A7ACD83F09F5}"/>
              </a:ext>
            </a:extLst>
          </p:cNvPr>
          <p:cNvPicPr>
            <a:picLocks noChangeAspect="1"/>
          </p:cNvPicPr>
          <p:nvPr/>
        </p:nvPicPr>
        <p:blipFill>
          <a:blip r:embed="rId3"/>
          <a:stretch>
            <a:fillRect/>
          </a:stretch>
        </p:blipFill>
        <p:spPr>
          <a:xfrm>
            <a:off x="3995936" y="5229200"/>
            <a:ext cx="1437680" cy="1397000"/>
          </a:xfrm>
          <a:prstGeom prst="rect">
            <a:avLst/>
          </a:prstGeom>
        </p:spPr>
      </p:pic>
    </p:spTree>
    <p:extLst>
      <p:ext uri="{BB962C8B-B14F-4D97-AF65-F5344CB8AC3E}">
        <p14:creationId xmlns:p14="http://schemas.microsoft.com/office/powerpoint/2010/main" val="17020952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1BFC-6F7E-BE46-B2C6-DED5C9310558}"/>
              </a:ext>
            </a:extLst>
          </p:cNvPr>
          <p:cNvSpPr>
            <a:spLocks noGrp="1"/>
          </p:cNvSpPr>
          <p:nvPr>
            <p:ph type="title"/>
          </p:nvPr>
        </p:nvSpPr>
        <p:spPr/>
        <p:txBody>
          <a:bodyPr/>
          <a:lstStyle/>
          <a:p>
            <a:r>
              <a:rPr lang="en-US" dirty="0"/>
              <a:t>Anxiety in children</a:t>
            </a:r>
          </a:p>
        </p:txBody>
      </p:sp>
      <p:sp>
        <p:nvSpPr>
          <p:cNvPr id="3" name="Content Placeholder 2">
            <a:extLst>
              <a:ext uri="{FF2B5EF4-FFF2-40B4-BE49-F238E27FC236}">
                <a16:creationId xmlns:a16="http://schemas.microsoft.com/office/drawing/2014/main" id="{5C881477-217E-0C43-8AE3-E8C7295210BF}"/>
              </a:ext>
            </a:extLst>
          </p:cNvPr>
          <p:cNvSpPr>
            <a:spLocks noGrp="1"/>
          </p:cNvSpPr>
          <p:nvPr>
            <p:ph idx="1"/>
          </p:nvPr>
        </p:nvSpPr>
        <p:spPr>
          <a:xfrm>
            <a:off x="457198" y="1994412"/>
            <a:ext cx="8217430" cy="4242900"/>
          </a:xfrm>
        </p:spPr>
        <p:txBody>
          <a:bodyPr>
            <a:normAutofit fontScale="92500" lnSpcReduction="20000"/>
          </a:bodyPr>
          <a:lstStyle/>
          <a:p>
            <a:pPr marL="0" indent="0">
              <a:buNone/>
            </a:pPr>
            <a:r>
              <a:rPr lang="en-GB" sz="2400" dirty="0"/>
              <a:t>Worries and fears are a natural and adaptive part of childhood development. </a:t>
            </a:r>
          </a:p>
          <a:p>
            <a:pPr marL="0" indent="0">
              <a:buNone/>
            </a:pPr>
            <a:r>
              <a:rPr lang="en-US" sz="2800" dirty="0">
                <a:ea typeface="ＭＳ Ｐゴシック" pitchFamily="34" charset="-128"/>
              </a:rPr>
              <a:t>Toddlers</a:t>
            </a:r>
          </a:p>
          <a:p>
            <a:pPr lvl="1">
              <a:defRPr/>
            </a:pPr>
            <a:r>
              <a:rPr lang="en-US" sz="2400" dirty="0">
                <a:ea typeface="ＭＳ Ｐゴシック" pitchFamily="34" charset="-128"/>
              </a:rPr>
              <a:t>Fears of imaginary creatures</a:t>
            </a:r>
          </a:p>
          <a:p>
            <a:pPr lvl="1">
              <a:defRPr/>
            </a:pPr>
            <a:r>
              <a:rPr lang="en-US" sz="2400" dirty="0">
                <a:ea typeface="ＭＳ Ｐゴシック" pitchFamily="34" charset="-128"/>
              </a:rPr>
              <a:t>Fears of darkness</a:t>
            </a:r>
          </a:p>
          <a:p>
            <a:pPr lvl="1">
              <a:defRPr/>
            </a:pPr>
            <a:r>
              <a:rPr lang="en-US" sz="2400" dirty="0">
                <a:ea typeface="ＭＳ Ｐゴシック" pitchFamily="34" charset="-128"/>
              </a:rPr>
              <a:t>Normative separation anxiety</a:t>
            </a:r>
          </a:p>
          <a:p>
            <a:pPr>
              <a:defRPr/>
            </a:pPr>
            <a:r>
              <a:rPr lang="en-US" sz="2800" dirty="0">
                <a:ea typeface="ＭＳ Ｐゴシック" pitchFamily="34" charset="-128"/>
              </a:rPr>
              <a:t>School-age Children</a:t>
            </a:r>
          </a:p>
          <a:p>
            <a:pPr lvl="1">
              <a:defRPr/>
            </a:pPr>
            <a:r>
              <a:rPr lang="en-US" sz="2400" dirty="0">
                <a:ea typeface="ＭＳ Ｐゴシック" pitchFamily="34" charset="-128"/>
              </a:rPr>
              <a:t>Worries about injury and natural events (e.g. storms, death of a loved one)</a:t>
            </a:r>
          </a:p>
          <a:p>
            <a:pPr lvl="1">
              <a:defRPr/>
            </a:pPr>
            <a:r>
              <a:rPr lang="en-US" sz="2400" dirty="0">
                <a:ea typeface="ＭＳ Ｐゴシック" pitchFamily="34" charset="-128"/>
              </a:rPr>
              <a:t>Worries about a new class, school test, friendships</a:t>
            </a:r>
          </a:p>
          <a:p>
            <a:pPr marL="502920" lvl="1" indent="0">
              <a:buNone/>
              <a:defRPr/>
            </a:pPr>
            <a:endParaRPr lang="en-US" sz="2400" dirty="0">
              <a:ea typeface="ＭＳ Ｐゴシック" pitchFamily="34" charset="-128"/>
            </a:endParaRPr>
          </a:p>
          <a:p>
            <a:pPr marL="502920" lvl="1" indent="0">
              <a:buNone/>
              <a:defRPr/>
            </a:pPr>
            <a:r>
              <a:rPr lang="en-US" sz="2400" dirty="0">
                <a:ea typeface="ＭＳ Ｐゴシック" pitchFamily="34" charset="-128"/>
              </a:rPr>
              <a:t>ALL AGES – anxiety in response to uncertainty, distress or significant change at home e.g. parental separation, moving house</a:t>
            </a:r>
          </a:p>
          <a:p>
            <a:endParaRPr lang="en-US" dirty="0"/>
          </a:p>
        </p:txBody>
      </p:sp>
    </p:spTree>
    <p:extLst>
      <p:ext uri="{BB962C8B-B14F-4D97-AF65-F5344CB8AC3E}">
        <p14:creationId xmlns:p14="http://schemas.microsoft.com/office/powerpoint/2010/main" val="4425898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540A-965E-F54B-9B36-2F546A0C11CB}"/>
              </a:ext>
            </a:extLst>
          </p:cNvPr>
          <p:cNvSpPr>
            <a:spLocks noGrp="1"/>
          </p:cNvSpPr>
          <p:nvPr>
            <p:ph type="title"/>
          </p:nvPr>
        </p:nvSpPr>
        <p:spPr/>
        <p:txBody>
          <a:bodyPr/>
          <a:lstStyle/>
          <a:p>
            <a:r>
              <a:rPr lang="en-US" dirty="0"/>
              <a:t>Anxiety Disorders</a:t>
            </a:r>
          </a:p>
        </p:txBody>
      </p:sp>
      <p:sp>
        <p:nvSpPr>
          <p:cNvPr id="3" name="Content Placeholder 2">
            <a:extLst>
              <a:ext uri="{FF2B5EF4-FFF2-40B4-BE49-F238E27FC236}">
                <a16:creationId xmlns:a16="http://schemas.microsoft.com/office/drawing/2014/main" id="{33F4B48F-62DA-4B48-9259-558A2CBF1EF7}"/>
              </a:ext>
            </a:extLst>
          </p:cNvPr>
          <p:cNvSpPr>
            <a:spLocks noGrp="1"/>
          </p:cNvSpPr>
          <p:nvPr>
            <p:ph idx="1"/>
          </p:nvPr>
        </p:nvSpPr>
        <p:spPr/>
        <p:txBody>
          <a:bodyPr>
            <a:normAutofit fontScale="92500" lnSpcReduction="10000"/>
          </a:bodyPr>
          <a:lstStyle/>
          <a:p>
            <a:pPr marL="0" indent="0">
              <a:buNone/>
            </a:pPr>
            <a:r>
              <a:rPr lang="en-GB" sz="2800" dirty="0"/>
              <a:t>Anxiety disorders:</a:t>
            </a:r>
          </a:p>
          <a:p>
            <a:pPr>
              <a:buFont typeface="Arial" panose="020B0604020202020204" pitchFamily="34" charset="0"/>
              <a:buChar char="•"/>
            </a:pPr>
            <a:r>
              <a:rPr lang="en-GB" sz="2800" dirty="0"/>
              <a:t> most common childhood-onset psychiatric disorders (9% - 32% prevalence rates) </a:t>
            </a:r>
          </a:p>
          <a:p>
            <a:pPr>
              <a:buFont typeface="Arial" panose="020B0604020202020204" pitchFamily="34" charset="0"/>
              <a:buChar char="•"/>
            </a:pPr>
            <a:r>
              <a:rPr lang="en-GB" sz="2800" dirty="0"/>
              <a:t>diagnosed when concerns are persistent and excessive, causing significant distress or impairment in day-to-day life</a:t>
            </a:r>
          </a:p>
          <a:p>
            <a:pPr marL="0" indent="0">
              <a:buNone/>
            </a:pPr>
            <a:endParaRPr lang="en-GB" sz="2800" dirty="0"/>
          </a:p>
          <a:p>
            <a:pPr marL="0" indent="0">
              <a:buNone/>
            </a:pPr>
            <a:r>
              <a:rPr lang="en-GB" sz="2800" dirty="0"/>
              <a:t>Anxiety disorders in children are associated with </a:t>
            </a:r>
          </a:p>
          <a:p>
            <a:pPr marL="0" indent="0">
              <a:buNone/>
            </a:pPr>
            <a:r>
              <a:rPr lang="en-GB" sz="2800" dirty="0"/>
              <a:t>-educational underachievement and </a:t>
            </a:r>
          </a:p>
          <a:p>
            <a:pPr marL="0" indent="0">
              <a:buNone/>
            </a:pPr>
            <a:r>
              <a:rPr lang="en-GB" sz="2800" dirty="0"/>
              <a:t>-co-morbid mental health problems</a:t>
            </a:r>
          </a:p>
          <a:p>
            <a:pPr marL="0" indent="0">
              <a:buNone/>
            </a:pPr>
            <a:r>
              <a:rPr lang="en-GB" sz="2800" dirty="0"/>
              <a:t>-functional impairments that can extend into adulthood</a:t>
            </a:r>
          </a:p>
          <a:p>
            <a:pPr marL="0" indent="0">
              <a:buNone/>
            </a:pPr>
            <a:endParaRPr lang="en-GB" sz="28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081713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DE1E6-92C2-B547-B62A-0A9FE18F6C89}"/>
              </a:ext>
            </a:extLst>
          </p:cNvPr>
          <p:cNvSpPr>
            <a:spLocks noGrp="1"/>
          </p:cNvSpPr>
          <p:nvPr>
            <p:ph type="title"/>
          </p:nvPr>
        </p:nvSpPr>
        <p:spPr/>
        <p:txBody>
          <a:bodyPr/>
          <a:lstStyle/>
          <a:p>
            <a:r>
              <a:rPr lang="en-US" dirty="0"/>
              <a:t>Different types of anxiety</a:t>
            </a:r>
          </a:p>
        </p:txBody>
      </p:sp>
      <p:sp>
        <p:nvSpPr>
          <p:cNvPr id="3" name="Content Placeholder 2">
            <a:extLst>
              <a:ext uri="{FF2B5EF4-FFF2-40B4-BE49-F238E27FC236}">
                <a16:creationId xmlns:a16="http://schemas.microsoft.com/office/drawing/2014/main" id="{8C131F2C-A784-954F-BB01-812E01347C8E}"/>
              </a:ext>
            </a:extLst>
          </p:cNvPr>
          <p:cNvSpPr>
            <a:spLocks noGrp="1"/>
          </p:cNvSpPr>
          <p:nvPr>
            <p:ph idx="1"/>
          </p:nvPr>
        </p:nvSpPr>
        <p:spPr/>
        <p:txBody>
          <a:bodyPr>
            <a:normAutofit fontScale="92500" lnSpcReduction="20000"/>
          </a:bodyPr>
          <a:lstStyle/>
          <a:p>
            <a:pPr marL="0" indent="0">
              <a:buNone/>
            </a:pPr>
            <a:r>
              <a:rPr lang="en-GB" sz="2400" u="sng" dirty="0"/>
              <a:t>Anxiety disorders</a:t>
            </a:r>
          </a:p>
          <a:p>
            <a:pPr marL="0" indent="0">
              <a:buNone/>
            </a:pPr>
            <a:r>
              <a:rPr lang="en-GB" sz="2400" dirty="0"/>
              <a:t>Generalised anxiety disorder </a:t>
            </a:r>
          </a:p>
          <a:p>
            <a:pPr marL="0" indent="0">
              <a:buNone/>
            </a:pPr>
            <a:r>
              <a:rPr lang="en-GB" sz="2400" dirty="0"/>
              <a:t>Social anxiety disorder </a:t>
            </a:r>
          </a:p>
          <a:p>
            <a:pPr marL="0" indent="0">
              <a:buNone/>
            </a:pPr>
            <a:r>
              <a:rPr lang="en-GB" sz="2400" dirty="0"/>
              <a:t>Panic disorder</a:t>
            </a:r>
          </a:p>
          <a:p>
            <a:pPr marL="0" indent="0">
              <a:buNone/>
            </a:pPr>
            <a:r>
              <a:rPr lang="en-GB" sz="2400" dirty="0"/>
              <a:t>Agoraphobia</a:t>
            </a:r>
          </a:p>
          <a:p>
            <a:pPr marL="0" indent="0">
              <a:buNone/>
            </a:pPr>
            <a:r>
              <a:rPr lang="en-GB" sz="2400" dirty="0"/>
              <a:t>Specific phobias</a:t>
            </a:r>
          </a:p>
          <a:p>
            <a:pPr marL="0" indent="0">
              <a:buNone/>
            </a:pPr>
            <a:r>
              <a:rPr lang="en-GB" sz="2400" dirty="0"/>
              <a:t>Separation anxiety </a:t>
            </a:r>
          </a:p>
          <a:p>
            <a:pPr marL="0" indent="0">
              <a:buNone/>
            </a:pPr>
            <a:r>
              <a:rPr lang="en-GB" sz="2400" dirty="0"/>
              <a:t>Selective mutism</a:t>
            </a:r>
          </a:p>
          <a:p>
            <a:pPr marL="0" indent="0">
              <a:buNone/>
            </a:pPr>
            <a:endParaRPr lang="en-GB" sz="2400" u="sng" dirty="0"/>
          </a:p>
          <a:p>
            <a:pPr marL="0" indent="0">
              <a:buNone/>
            </a:pPr>
            <a:r>
              <a:rPr lang="en-GB" sz="2400" u="sng" dirty="0"/>
              <a:t>Obsessive-compulsive and related disorders</a:t>
            </a:r>
          </a:p>
          <a:p>
            <a:pPr marL="0" indent="0">
              <a:buNone/>
            </a:pPr>
            <a:r>
              <a:rPr lang="en-GB" sz="2400" dirty="0"/>
              <a:t>obsessive-compulsive disorder, post-traumatic stress disorder and acute stress disorder</a:t>
            </a:r>
          </a:p>
          <a:p>
            <a:endParaRPr lang="en-US" dirty="0"/>
          </a:p>
        </p:txBody>
      </p:sp>
    </p:spTree>
    <p:extLst>
      <p:ext uri="{BB962C8B-B14F-4D97-AF65-F5344CB8AC3E}">
        <p14:creationId xmlns:p14="http://schemas.microsoft.com/office/powerpoint/2010/main" val="13309879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symptoms of anxiety</a:t>
            </a:r>
          </a:p>
        </p:txBody>
      </p:sp>
      <p:sp>
        <p:nvSpPr>
          <p:cNvPr id="3" name="Text Placeholder 2"/>
          <p:cNvSpPr>
            <a:spLocks noGrp="1"/>
          </p:cNvSpPr>
          <p:nvPr>
            <p:ph type="body" idx="1"/>
          </p:nvPr>
        </p:nvSpPr>
        <p:spPr/>
        <p:txBody>
          <a:bodyPr/>
          <a:lstStyle/>
          <a:p>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60848"/>
            <a:ext cx="7128792"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461546"/>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3C3C3B"/>
      </a:dk1>
      <a:lt1>
        <a:srgbClr val="FFFFFF"/>
      </a:lt1>
      <a:dk2>
        <a:srgbClr val="A7A7A7"/>
      </a:dk2>
      <a:lt2>
        <a:srgbClr val="535353"/>
      </a:lt2>
      <a:accent1>
        <a:srgbClr val="005B9C"/>
      </a:accent1>
      <a:accent2>
        <a:srgbClr val="F6D21C"/>
      </a:accent2>
      <a:accent3>
        <a:srgbClr val="003357"/>
      </a:accent3>
      <a:accent4>
        <a:srgbClr val="F6BC1C"/>
      </a:accent4>
      <a:accent5>
        <a:srgbClr val="002743"/>
      </a:accent5>
      <a:accent6>
        <a:srgbClr val="8A691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C3C3B"/>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C3C3B"/>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2378</Words>
  <Application>Microsoft Office PowerPoint</Application>
  <PresentationFormat>On-screen Show (4:3)</PresentationFormat>
  <Paragraphs>319</Paragraphs>
  <Slides>41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Amazon Ember</vt:lpstr>
      <vt:lpstr>Arial</vt:lpstr>
      <vt:lpstr>Broadway</vt:lpstr>
      <vt:lpstr>Calibri</vt:lpstr>
      <vt:lpstr>Cambria</vt:lpstr>
      <vt:lpstr>Century Gothic</vt:lpstr>
      <vt:lpstr>Courier New</vt:lpstr>
      <vt:lpstr>FS Me</vt:lpstr>
      <vt:lpstr>Lucida Sans Unicode</vt:lpstr>
      <vt:lpstr>Wingdings</vt:lpstr>
      <vt:lpstr>Wingdings 2</vt:lpstr>
      <vt:lpstr>1_Office Theme</vt:lpstr>
      <vt:lpstr>PowerPoint Presentation</vt:lpstr>
      <vt:lpstr>What we will cover today</vt:lpstr>
      <vt:lpstr>What is anxiety?</vt:lpstr>
      <vt:lpstr>What is anxiety?</vt:lpstr>
      <vt:lpstr>What is anxiety?</vt:lpstr>
      <vt:lpstr>Anxiety in children</vt:lpstr>
      <vt:lpstr>Anxiety Disorders</vt:lpstr>
      <vt:lpstr>Different types of anxiety</vt:lpstr>
      <vt:lpstr>Physical symptoms of anxiety</vt:lpstr>
      <vt:lpstr>Impact of significant anxiety</vt:lpstr>
      <vt:lpstr>Living with anxiety</vt:lpstr>
      <vt:lpstr>Cognitive Behavioural model of anxiety</vt:lpstr>
      <vt:lpstr>Anxiety – how it affects us </vt:lpstr>
      <vt:lpstr>Anxious Thinking Styles (taken from ‘Think Good, Feel Good’ by Paul Stallard)</vt:lpstr>
      <vt:lpstr>Vicious cycle of anxiety</vt:lpstr>
      <vt:lpstr>Safety behaviours</vt:lpstr>
      <vt:lpstr>Anxiety in ASD</vt:lpstr>
      <vt:lpstr>Why do children with ASD struggle to regulate emotions?</vt:lpstr>
      <vt:lpstr>Triggers for anxiety in ASD</vt:lpstr>
      <vt:lpstr>Communication difficulties &amp; anxiety</vt:lpstr>
      <vt:lpstr>How often do you hear….  ‘Angry, aggressive,  violent child’???</vt:lpstr>
      <vt:lpstr>Helping anxiety in children with ASD</vt:lpstr>
      <vt:lpstr>Management of anxiety in ASD and ADHD</vt:lpstr>
      <vt:lpstr>‘Incredible 5 point scale’ </vt:lpstr>
      <vt:lpstr>Tackling avoidance</vt:lpstr>
      <vt:lpstr>Breaking down goals into baby steps</vt:lpstr>
      <vt:lpstr>Relaxation</vt:lpstr>
      <vt:lpstr>Responding to your Child’s Anxiety</vt:lpstr>
      <vt:lpstr>Young people’s thoughts on how parents can help</vt:lpstr>
      <vt:lpstr>What you communicate to your child about anxiety</vt:lpstr>
      <vt:lpstr>Remember to look after yourself</vt:lpstr>
      <vt:lpstr>Remember to look after yourself (2)</vt:lpstr>
      <vt:lpstr>Recommended interventions - Psychosocial interventions </vt:lpstr>
      <vt:lpstr>Self-help resources</vt:lpstr>
      <vt:lpstr>Evidence based intervention - Cognitive Behavioural Therapy  </vt:lpstr>
      <vt:lpstr>Adaptions to CBT </vt:lpstr>
      <vt:lpstr>Referral to CAMHS….</vt:lpstr>
      <vt:lpstr>Referral to CAMHS cont…</vt:lpstr>
      <vt:lpstr>In a crisis…</vt:lpstr>
      <vt:lpstr>Discussion – Learning from each other</vt:lpstr>
      <vt:lpstr>Questions/Discussion</vt:lpstr>
    </vt:vector>
  </TitlesOfParts>
  <Company>Oxleas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Nidhi Dholakia-Wellens</dc:creator>
  <cp:lastModifiedBy>Bexley Voice Parent Carer Forum</cp:lastModifiedBy>
  <cp:revision>19</cp:revision>
  <dcterms:created xsi:type="dcterms:W3CDTF">2019-11-14T12:51:09Z</dcterms:created>
  <dcterms:modified xsi:type="dcterms:W3CDTF">2021-03-24T16:04:41Z</dcterms:modified>
</cp:coreProperties>
</file>