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51"/>
  </p:notesMasterIdLst>
  <p:sldIdLst>
    <p:sldId id="256" r:id="rId5"/>
    <p:sldId id="257" r:id="rId6"/>
    <p:sldId id="513" r:id="rId7"/>
    <p:sldId id="514" r:id="rId8"/>
    <p:sldId id="258" r:id="rId9"/>
    <p:sldId id="259" r:id="rId10"/>
    <p:sldId id="538" r:id="rId11"/>
    <p:sldId id="539" r:id="rId12"/>
    <p:sldId id="540" r:id="rId13"/>
    <p:sldId id="536" r:id="rId14"/>
    <p:sldId id="515" r:id="rId15"/>
    <p:sldId id="516" r:id="rId16"/>
    <p:sldId id="517" r:id="rId17"/>
    <p:sldId id="518" r:id="rId18"/>
    <p:sldId id="534" r:id="rId19"/>
    <p:sldId id="535" r:id="rId20"/>
    <p:sldId id="545" r:id="rId21"/>
    <p:sldId id="543" r:id="rId22"/>
    <p:sldId id="526" r:id="rId23"/>
    <p:sldId id="527" r:id="rId24"/>
    <p:sldId id="528" r:id="rId25"/>
    <p:sldId id="521" r:id="rId26"/>
    <p:sldId id="522" r:id="rId27"/>
    <p:sldId id="541" r:id="rId28"/>
    <p:sldId id="404" r:id="rId29"/>
    <p:sldId id="283" r:id="rId30"/>
    <p:sldId id="284" r:id="rId31"/>
    <p:sldId id="265" r:id="rId32"/>
    <p:sldId id="269" r:id="rId33"/>
    <p:sldId id="275" r:id="rId34"/>
    <p:sldId id="273" r:id="rId35"/>
    <p:sldId id="274" r:id="rId36"/>
    <p:sldId id="278" r:id="rId37"/>
    <p:sldId id="524" r:id="rId38"/>
    <p:sldId id="525" r:id="rId39"/>
    <p:sldId id="523" r:id="rId40"/>
    <p:sldId id="480" r:id="rId41"/>
    <p:sldId id="481" r:id="rId42"/>
    <p:sldId id="530" r:id="rId43"/>
    <p:sldId id="401" r:id="rId44"/>
    <p:sldId id="542" r:id="rId45"/>
    <p:sldId id="280" r:id="rId46"/>
    <p:sldId id="531" r:id="rId47"/>
    <p:sldId id="532" r:id="rId48"/>
    <p:sldId id="537" r:id="rId49"/>
    <p:sldId id="54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748A"/>
    <a:srgbClr val="E5CCE1"/>
    <a:srgbClr val="DBEEF4"/>
    <a:srgbClr val="E5DFEB"/>
    <a:srgbClr val="EAF2DD"/>
    <a:srgbClr val="F7DDDC"/>
    <a:srgbClr val="DBE5F1"/>
    <a:srgbClr val="F0F8FA"/>
    <a:srgbClr val="F3F0F6"/>
    <a:srgbClr val="F8F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510" autoAdjust="0"/>
    <p:restoredTop sz="77215" autoAdjust="0"/>
  </p:normalViewPr>
  <p:slideViewPr>
    <p:cSldViewPr snapToGrid="0">
      <p:cViewPr varScale="1">
        <p:scale>
          <a:sx n="70" d="100"/>
          <a:sy n="70" d="100"/>
        </p:scale>
        <p:origin x="624" y="53"/>
      </p:cViewPr>
      <p:guideLst/>
    </p:cSldViewPr>
  </p:slideViewPr>
  <p:outlineViewPr>
    <p:cViewPr>
      <p:scale>
        <a:sx n="33" d="100"/>
        <a:sy n="33" d="100"/>
      </p:scale>
      <p:origin x="0" y="-5717"/>
    </p:cViewPr>
  </p:outlineViewPr>
  <p:notesTextViewPr>
    <p:cViewPr>
      <p:scale>
        <a:sx n="125" d="100"/>
        <a:sy n="125" d="100"/>
      </p:scale>
      <p:origin x="0" y="0"/>
    </p:cViewPr>
  </p:notesTextViewPr>
  <p:sorterViewPr>
    <p:cViewPr varScale="1">
      <p:scale>
        <a:sx n="1" d="1"/>
        <a:sy n="1" d="1"/>
      </p:scale>
      <p:origin x="0" y="-9768"/>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5EA23-045A-430F-B8EF-028D2719D142}" type="datetimeFigureOut">
              <a:rPr lang="en-GB" smtClean="0"/>
              <a:t>19/07/2021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1E5B8-D055-4DE4-9F40-9534732C08DA}" type="slidenum">
              <a:rPr lang="en-GB" smtClean="0"/>
              <a:t>‹#›</a:t>
            </a:fld>
            <a:endParaRPr lang="en-GB"/>
          </a:p>
        </p:txBody>
      </p:sp>
    </p:spTree>
    <p:extLst>
      <p:ext uri="{BB962C8B-B14F-4D97-AF65-F5344CB8AC3E}">
        <p14:creationId xmlns:p14="http://schemas.microsoft.com/office/powerpoint/2010/main" val="2395537291"/>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accent5"/>
        </a:solidFill>
        <a:latin typeface="Arial" panose="020B0604020202020204" pitchFamily="34" charset="0"/>
        <a:ea typeface="+mn-ea"/>
        <a:cs typeface="Arial" panose="020B0604020202020204" pitchFamily="34" charset="0"/>
      </a:defRPr>
    </a:lvl1pPr>
    <a:lvl2pPr marL="457200" algn="l" defTabSz="914400" rtl="0" eaLnBrk="1" latinLnBrk="0" hangingPunct="1">
      <a:defRPr sz="1050" kern="1200">
        <a:solidFill>
          <a:schemeClr val="accent5"/>
        </a:solidFill>
        <a:latin typeface="Arial" panose="020B0604020202020204" pitchFamily="34" charset="0"/>
        <a:ea typeface="+mn-ea"/>
        <a:cs typeface="Arial" panose="020B0604020202020204" pitchFamily="34" charset="0"/>
      </a:defRPr>
    </a:lvl2pPr>
    <a:lvl3pPr marL="914400" algn="l" defTabSz="914400" rtl="0" eaLnBrk="1" latinLnBrk="0" hangingPunct="1">
      <a:defRPr sz="1050" kern="1200">
        <a:solidFill>
          <a:schemeClr val="accent5"/>
        </a:solidFill>
        <a:latin typeface="Arial" panose="020B0604020202020204" pitchFamily="34" charset="0"/>
        <a:ea typeface="+mn-ea"/>
        <a:cs typeface="Arial" panose="020B0604020202020204" pitchFamily="34" charset="0"/>
      </a:defRPr>
    </a:lvl3pPr>
    <a:lvl4pPr marL="1371600" algn="l" defTabSz="914400" rtl="0" eaLnBrk="1" latinLnBrk="0" hangingPunct="1">
      <a:defRPr sz="1050" kern="1200">
        <a:solidFill>
          <a:schemeClr val="accent5"/>
        </a:solidFill>
        <a:latin typeface="Arial" panose="020B0604020202020204" pitchFamily="34" charset="0"/>
        <a:ea typeface="+mn-ea"/>
        <a:cs typeface="Arial" panose="020B0604020202020204" pitchFamily="34" charset="0"/>
      </a:defRPr>
    </a:lvl4pPr>
    <a:lvl5pPr marL="1828800" algn="l" defTabSz="914400" rtl="0" eaLnBrk="1" latinLnBrk="0" hangingPunct="1">
      <a:defRPr sz="1050" kern="1200">
        <a:solidFill>
          <a:schemeClr val="accent5"/>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1</a:t>
            </a:fld>
            <a:endParaRPr lang="en-GB"/>
          </a:p>
        </p:txBody>
      </p:sp>
    </p:spTree>
    <p:extLst>
      <p:ext uri="{BB962C8B-B14F-4D97-AF65-F5344CB8AC3E}">
        <p14:creationId xmlns:p14="http://schemas.microsoft.com/office/powerpoint/2010/main" val="141886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28E8C4-4BCD-4033-9F12-99E03D1A4F97}" type="slidenum">
              <a:rPr lang="en-GB" smtClean="0"/>
              <a:t>10</a:t>
            </a:fld>
            <a:endParaRPr lang="en-GB"/>
          </a:p>
        </p:txBody>
      </p:sp>
    </p:spTree>
    <p:extLst>
      <p:ext uri="{BB962C8B-B14F-4D97-AF65-F5344CB8AC3E}">
        <p14:creationId xmlns:p14="http://schemas.microsoft.com/office/powerpoint/2010/main" val="99923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11</a:t>
            </a:fld>
            <a:endParaRPr lang="en-GB"/>
          </a:p>
        </p:txBody>
      </p:sp>
    </p:spTree>
    <p:extLst>
      <p:ext uri="{BB962C8B-B14F-4D97-AF65-F5344CB8AC3E}">
        <p14:creationId xmlns:p14="http://schemas.microsoft.com/office/powerpoint/2010/main" val="135719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b="1" dirty="0"/>
          </a:p>
        </p:txBody>
      </p:sp>
      <p:sp>
        <p:nvSpPr>
          <p:cNvPr id="4" name="Slide Number Placeholder 3"/>
          <p:cNvSpPr>
            <a:spLocks noGrp="1"/>
          </p:cNvSpPr>
          <p:nvPr>
            <p:ph type="sldNum" sz="quarter" idx="5"/>
          </p:nvPr>
        </p:nvSpPr>
        <p:spPr/>
        <p:txBody>
          <a:bodyPr/>
          <a:lstStyle/>
          <a:p>
            <a:fld id="{170240A9-40D5-44E5-847B-6E6A3CE2F851}" type="slidenum">
              <a:rPr lang="en-GB" smtClean="0"/>
              <a:t>12</a:t>
            </a:fld>
            <a:endParaRPr lang="en-GB"/>
          </a:p>
        </p:txBody>
      </p:sp>
    </p:spTree>
    <p:extLst>
      <p:ext uri="{BB962C8B-B14F-4D97-AF65-F5344CB8AC3E}">
        <p14:creationId xmlns:p14="http://schemas.microsoft.com/office/powerpoint/2010/main" val="113053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13</a:t>
            </a:fld>
            <a:endParaRPr lang="en-GB"/>
          </a:p>
        </p:txBody>
      </p:sp>
    </p:spTree>
    <p:extLst>
      <p:ext uri="{BB962C8B-B14F-4D97-AF65-F5344CB8AC3E}">
        <p14:creationId xmlns:p14="http://schemas.microsoft.com/office/powerpoint/2010/main" val="46114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14</a:t>
            </a:fld>
            <a:endParaRPr lang="en-GB"/>
          </a:p>
        </p:txBody>
      </p:sp>
    </p:spTree>
    <p:extLst>
      <p:ext uri="{BB962C8B-B14F-4D97-AF65-F5344CB8AC3E}">
        <p14:creationId xmlns:p14="http://schemas.microsoft.com/office/powerpoint/2010/main" val="426755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28E8C4-4BCD-4033-9F12-99E03D1A4F97}" type="slidenum">
              <a:rPr lang="en-GB" smtClean="0"/>
              <a:t>15</a:t>
            </a:fld>
            <a:endParaRPr lang="en-GB"/>
          </a:p>
        </p:txBody>
      </p:sp>
    </p:spTree>
    <p:extLst>
      <p:ext uri="{BB962C8B-B14F-4D97-AF65-F5344CB8AC3E}">
        <p14:creationId xmlns:p14="http://schemas.microsoft.com/office/powerpoint/2010/main" val="229414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28E8C4-4BCD-4033-9F12-99E03D1A4F97}" type="slidenum">
              <a:rPr lang="en-GB" smtClean="0"/>
              <a:t>16</a:t>
            </a:fld>
            <a:endParaRPr lang="en-GB"/>
          </a:p>
        </p:txBody>
      </p:sp>
    </p:spTree>
    <p:extLst>
      <p:ext uri="{BB962C8B-B14F-4D97-AF65-F5344CB8AC3E}">
        <p14:creationId xmlns:p14="http://schemas.microsoft.com/office/powerpoint/2010/main" val="1272667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17</a:t>
            </a:fld>
            <a:endParaRPr lang="en-GB"/>
          </a:p>
        </p:txBody>
      </p:sp>
    </p:spTree>
    <p:extLst>
      <p:ext uri="{BB962C8B-B14F-4D97-AF65-F5344CB8AC3E}">
        <p14:creationId xmlns:p14="http://schemas.microsoft.com/office/powerpoint/2010/main" val="803269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18</a:t>
            </a:fld>
            <a:endParaRPr lang="en-GB"/>
          </a:p>
        </p:txBody>
      </p:sp>
    </p:spTree>
    <p:extLst>
      <p:ext uri="{BB962C8B-B14F-4D97-AF65-F5344CB8AC3E}">
        <p14:creationId xmlns:p14="http://schemas.microsoft.com/office/powerpoint/2010/main" val="1941607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19</a:t>
            </a:fld>
            <a:endParaRPr lang="en-GB"/>
          </a:p>
        </p:txBody>
      </p:sp>
    </p:spTree>
    <p:extLst>
      <p:ext uri="{BB962C8B-B14F-4D97-AF65-F5344CB8AC3E}">
        <p14:creationId xmlns:p14="http://schemas.microsoft.com/office/powerpoint/2010/main" val="267435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2</a:t>
            </a:fld>
            <a:endParaRPr lang="en-GB"/>
          </a:p>
        </p:txBody>
      </p:sp>
    </p:spTree>
    <p:extLst>
      <p:ext uri="{BB962C8B-B14F-4D97-AF65-F5344CB8AC3E}">
        <p14:creationId xmlns:p14="http://schemas.microsoft.com/office/powerpoint/2010/main" val="2015758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20</a:t>
            </a:fld>
            <a:endParaRPr lang="en-GB"/>
          </a:p>
        </p:txBody>
      </p:sp>
    </p:spTree>
    <p:extLst>
      <p:ext uri="{BB962C8B-B14F-4D97-AF65-F5344CB8AC3E}">
        <p14:creationId xmlns:p14="http://schemas.microsoft.com/office/powerpoint/2010/main" val="258783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21</a:t>
            </a:fld>
            <a:endParaRPr lang="en-GB"/>
          </a:p>
        </p:txBody>
      </p:sp>
    </p:spTree>
    <p:extLst>
      <p:ext uri="{BB962C8B-B14F-4D97-AF65-F5344CB8AC3E}">
        <p14:creationId xmlns:p14="http://schemas.microsoft.com/office/powerpoint/2010/main" val="188166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22</a:t>
            </a:fld>
            <a:endParaRPr lang="en-GB"/>
          </a:p>
        </p:txBody>
      </p:sp>
    </p:spTree>
    <p:extLst>
      <p:ext uri="{BB962C8B-B14F-4D97-AF65-F5344CB8AC3E}">
        <p14:creationId xmlns:p14="http://schemas.microsoft.com/office/powerpoint/2010/main" val="3528281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23</a:t>
            </a:fld>
            <a:endParaRPr lang="en-GB"/>
          </a:p>
        </p:txBody>
      </p:sp>
    </p:spTree>
    <p:extLst>
      <p:ext uri="{BB962C8B-B14F-4D97-AF65-F5344CB8AC3E}">
        <p14:creationId xmlns:p14="http://schemas.microsoft.com/office/powerpoint/2010/main" val="2650425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24</a:t>
            </a:fld>
            <a:endParaRPr lang="en-GB"/>
          </a:p>
        </p:txBody>
      </p:sp>
    </p:spTree>
    <p:extLst>
      <p:ext uri="{BB962C8B-B14F-4D97-AF65-F5344CB8AC3E}">
        <p14:creationId xmlns:p14="http://schemas.microsoft.com/office/powerpoint/2010/main" val="3826996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Prcise</a:t>
            </a:r>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25</a:t>
            </a:fld>
            <a:endParaRPr lang="en-GB"/>
          </a:p>
        </p:txBody>
      </p:sp>
    </p:spTree>
    <p:extLst>
      <p:ext uri="{BB962C8B-B14F-4D97-AF65-F5344CB8AC3E}">
        <p14:creationId xmlns:p14="http://schemas.microsoft.com/office/powerpoint/2010/main" val="3994660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2515" y="4572000"/>
            <a:ext cx="5486400" cy="3600450"/>
          </a:xfrm>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26</a:t>
            </a:fld>
            <a:endParaRPr lang="en-GB"/>
          </a:p>
        </p:txBody>
      </p:sp>
    </p:spTree>
    <p:extLst>
      <p:ext uri="{BB962C8B-B14F-4D97-AF65-F5344CB8AC3E}">
        <p14:creationId xmlns:p14="http://schemas.microsoft.com/office/powerpoint/2010/main" val="2641044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27</a:t>
            </a:fld>
            <a:endParaRPr lang="en-GB"/>
          </a:p>
        </p:txBody>
      </p:sp>
    </p:spTree>
    <p:extLst>
      <p:ext uri="{BB962C8B-B14F-4D97-AF65-F5344CB8AC3E}">
        <p14:creationId xmlns:p14="http://schemas.microsoft.com/office/powerpoint/2010/main" val="3644439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28</a:t>
            </a:fld>
            <a:endParaRPr lang="en-GB"/>
          </a:p>
        </p:txBody>
      </p:sp>
    </p:spTree>
    <p:extLst>
      <p:ext uri="{BB962C8B-B14F-4D97-AF65-F5344CB8AC3E}">
        <p14:creationId xmlns:p14="http://schemas.microsoft.com/office/powerpoint/2010/main" val="325803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29</a:t>
            </a:fld>
            <a:endParaRPr lang="en-GB"/>
          </a:p>
        </p:txBody>
      </p:sp>
    </p:spTree>
    <p:extLst>
      <p:ext uri="{BB962C8B-B14F-4D97-AF65-F5344CB8AC3E}">
        <p14:creationId xmlns:p14="http://schemas.microsoft.com/office/powerpoint/2010/main" val="275418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93CBD5-892D-49CD-A6EB-FC53E4516BA2}" type="slidenum">
              <a:rPr lang="en-GB" smtClean="0"/>
              <a:t>3</a:t>
            </a:fld>
            <a:endParaRPr lang="en-GB"/>
          </a:p>
        </p:txBody>
      </p:sp>
    </p:spTree>
    <p:extLst>
      <p:ext uri="{BB962C8B-B14F-4D97-AF65-F5344CB8AC3E}">
        <p14:creationId xmlns:p14="http://schemas.microsoft.com/office/powerpoint/2010/main" val="3742179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30</a:t>
            </a:fld>
            <a:endParaRPr lang="en-GB"/>
          </a:p>
        </p:txBody>
      </p:sp>
    </p:spTree>
    <p:extLst>
      <p:ext uri="{BB962C8B-B14F-4D97-AF65-F5344CB8AC3E}">
        <p14:creationId xmlns:p14="http://schemas.microsoft.com/office/powerpoint/2010/main" val="3990166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31</a:t>
            </a:fld>
            <a:endParaRPr lang="en-GB"/>
          </a:p>
        </p:txBody>
      </p:sp>
    </p:spTree>
    <p:extLst>
      <p:ext uri="{BB962C8B-B14F-4D97-AF65-F5344CB8AC3E}">
        <p14:creationId xmlns:p14="http://schemas.microsoft.com/office/powerpoint/2010/main" val="2665764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32</a:t>
            </a:fld>
            <a:endParaRPr lang="en-GB"/>
          </a:p>
        </p:txBody>
      </p:sp>
    </p:spTree>
    <p:extLst>
      <p:ext uri="{BB962C8B-B14F-4D97-AF65-F5344CB8AC3E}">
        <p14:creationId xmlns:p14="http://schemas.microsoft.com/office/powerpoint/2010/main" val="111290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33</a:t>
            </a:fld>
            <a:endParaRPr lang="en-GB"/>
          </a:p>
        </p:txBody>
      </p:sp>
    </p:spTree>
    <p:extLst>
      <p:ext uri="{BB962C8B-B14F-4D97-AF65-F5344CB8AC3E}">
        <p14:creationId xmlns:p14="http://schemas.microsoft.com/office/powerpoint/2010/main" val="2062604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34</a:t>
            </a:fld>
            <a:endParaRPr lang="en-GB"/>
          </a:p>
        </p:txBody>
      </p:sp>
    </p:spTree>
    <p:extLst>
      <p:ext uri="{BB962C8B-B14F-4D97-AF65-F5344CB8AC3E}">
        <p14:creationId xmlns:p14="http://schemas.microsoft.com/office/powerpoint/2010/main" val="2952583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35</a:t>
            </a:fld>
            <a:endParaRPr lang="en-GB"/>
          </a:p>
        </p:txBody>
      </p:sp>
    </p:spTree>
    <p:extLst>
      <p:ext uri="{BB962C8B-B14F-4D97-AF65-F5344CB8AC3E}">
        <p14:creationId xmlns:p14="http://schemas.microsoft.com/office/powerpoint/2010/main" val="158163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36</a:t>
            </a:fld>
            <a:endParaRPr lang="en-GB"/>
          </a:p>
        </p:txBody>
      </p:sp>
    </p:spTree>
    <p:extLst>
      <p:ext uri="{BB962C8B-B14F-4D97-AF65-F5344CB8AC3E}">
        <p14:creationId xmlns:p14="http://schemas.microsoft.com/office/powerpoint/2010/main" val="720759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507F1E-BB2D-4E25-BF7E-B788FADE3D6C}" type="slidenum">
              <a:rPr lang="en-GB" smtClean="0"/>
              <a:t>37</a:t>
            </a:fld>
            <a:endParaRPr lang="en-GB"/>
          </a:p>
        </p:txBody>
      </p:sp>
    </p:spTree>
    <p:extLst>
      <p:ext uri="{BB962C8B-B14F-4D97-AF65-F5344CB8AC3E}">
        <p14:creationId xmlns:p14="http://schemas.microsoft.com/office/powerpoint/2010/main" val="2391461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507F1E-BB2D-4E25-BF7E-B788FADE3D6C}" type="slidenum">
              <a:rPr lang="en-GB" smtClean="0"/>
              <a:t>38</a:t>
            </a:fld>
            <a:endParaRPr lang="en-GB"/>
          </a:p>
        </p:txBody>
      </p:sp>
    </p:spTree>
    <p:extLst>
      <p:ext uri="{BB962C8B-B14F-4D97-AF65-F5344CB8AC3E}">
        <p14:creationId xmlns:p14="http://schemas.microsoft.com/office/powerpoint/2010/main" val="2537616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p:spPr>
      </p:sp>
      <p:sp>
        <p:nvSpPr>
          <p:cNvPr id="219139" name="Rectangle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200052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28E8C4-4BCD-4033-9F12-99E03D1A4F97}" type="slidenum">
              <a:rPr lang="en-GB" smtClean="0"/>
              <a:t>4</a:t>
            </a:fld>
            <a:endParaRPr lang="en-GB"/>
          </a:p>
        </p:txBody>
      </p:sp>
    </p:spTree>
    <p:extLst>
      <p:ext uri="{BB962C8B-B14F-4D97-AF65-F5344CB8AC3E}">
        <p14:creationId xmlns:p14="http://schemas.microsoft.com/office/powerpoint/2010/main" val="2792330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507F1E-BB2D-4E25-BF7E-B788FADE3D6C}" type="slidenum">
              <a:rPr lang="en-GB" smtClean="0"/>
              <a:t>40</a:t>
            </a:fld>
            <a:endParaRPr lang="en-GB"/>
          </a:p>
        </p:txBody>
      </p:sp>
    </p:spTree>
    <p:extLst>
      <p:ext uri="{BB962C8B-B14F-4D97-AF65-F5344CB8AC3E}">
        <p14:creationId xmlns:p14="http://schemas.microsoft.com/office/powerpoint/2010/main" val="503096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41</a:t>
            </a:fld>
            <a:endParaRPr lang="en-GB"/>
          </a:p>
        </p:txBody>
      </p:sp>
    </p:spTree>
    <p:extLst>
      <p:ext uri="{BB962C8B-B14F-4D97-AF65-F5344CB8AC3E}">
        <p14:creationId xmlns:p14="http://schemas.microsoft.com/office/powerpoint/2010/main" val="2475013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42</a:t>
            </a:fld>
            <a:endParaRPr lang="en-GB"/>
          </a:p>
        </p:txBody>
      </p:sp>
    </p:spTree>
    <p:extLst>
      <p:ext uri="{BB962C8B-B14F-4D97-AF65-F5344CB8AC3E}">
        <p14:creationId xmlns:p14="http://schemas.microsoft.com/office/powerpoint/2010/main" val="4020555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43</a:t>
            </a:fld>
            <a:endParaRPr lang="en-GB"/>
          </a:p>
        </p:txBody>
      </p:sp>
    </p:spTree>
    <p:extLst>
      <p:ext uri="{BB962C8B-B14F-4D97-AF65-F5344CB8AC3E}">
        <p14:creationId xmlns:p14="http://schemas.microsoft.com/office/powerpoint/2010/main" val="406152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07F1E-BB2D-4E25-BF7E-B788FADE3D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72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45</a:t>
            </a:fld>
            <a:endParaRPr lang="en-GB"/>
          </a:p>
        </p:txBody>
      </p:sp>
    </p:spTree>
    <p:extLst>
      <p:ext uri="{BB962C8B-B14F-4D97-AF65-F5344CB8AC3E}">
        <p14:creationId xmlns:p14="http://schemas.microsoft.com/office/powerpoint/2010/main" val="3285585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46</a:t>
            </a:fld>
            <a:endParaRPr lang="en-GB"/>
          </a:p>
        </p:txBody>
      </p:sp>
    </p:spTree>
    <p:extLst>
      <p:ext uri="{BB962C8B-B14F-4D97-AF65-F5344CB8AC3E}">
        <p14:creationId xmlns:p14="http://schemas.microsoft.com/office/powerpoint/2010/main" val="338706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5</a:t>
            </a:fld>
            <a:endParaRPr lang="en-GB"/>
          </a:p>
        </p:txBody>
      </p:sp>
    </p:spTree>
    <p:extLst>
      <p:ext uri="{BB962C8B-B14F-4D97-AF65-F5344CB8AC3E}">
        <p14:creationId xmlns:p14="http://schemas.microsoft.com/office/powerpoint/2010/main" val="311825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0240A9-40D5-44E5-847B-6E6A3CE2F851}" type="slidenum">
              <a:rPr lang="en-GB" smtClean="0"/>
              <a:t>6</a:t>
            </a:fld>
            <a:endParaRPr lang="en-GB"/>
          </a:p>
        </p:txBody>
      </p:sp>
    </p:spTree>
    <p:extLst>
      <p:ext uri="{BB962C8B-B14F-4D97-AF65-F5344CB8AC3E}">
        <p14:creationId xmlns:p14="http://schemas.microsoft.com/office/powerpoint/2010/main" val="243579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71E5B8-D055-4DE4-9F40-9534732C08DA}" type="slidenum">
              <a:rPr lang="en-GB" smtClean="0"/>
              <a:t>7</a:t>
            </a:fld>
            <a:endParaRPr lang="en-GB"/>
          </a:p>
        </p:txBody>
      </p:sp>
    </p:spTree>
    <p:extLst>
      <p:ext uri="{BB962C8B-B14F-4D97-AF65-F5344CB8AC3E}">
        <p14:creationId xmlns:p14="http://schemas.microsoft.com/office/powerpoint/2010/main" val="354351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8</a:t>
            </a:fld>
            <a:endParaRPr lang="en-GB"/>
          </a:p>
        </p:txBody>
      </p:sp>
    </p:spTree>
    <p:extLst>
      <p:ext uri="{BB962C8B-B14F-4D97-AF65-F5344CB8AC3E}">
        <p14:creationId xmlns:p14="http://schemas.microsoft.com/office/powerpoint/2010/main" val="81517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271E5B8-D055-4DE4-9F40-9534732C08DA}" type="slidenum">
              <a:rPr lang="en-GB" smtClean="0"/>
              <a:t>9</a:t>
            </a:fld>
            <a:endParaRPr lang="en-GB"/>
          </a:p>
        </p:txBody>
      </p:sp>
    </p:spTree>
    <p:extLst>
      <p:ext uri="{BB962C8B-B14F-4D97-AF65-F5344CB8AC3E}">
        <p14:creationId xmlns:p14="http://schemas.microsoft.com/office/powerpoint/2010/main" val="19670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99456" y="862642"/>
            <a:ext cx="10177131" cy="2278326"/>
          </a:xfrm>
        </p:spPr>
        <p:txBody>
          <a:bodyPr anchor="t" anchorCtr="0">
            <a:noAutofit/>
          </a:bodyPr>
          <a:lstStyle>
            <a:lvl1pPr algn="l">
              <a:lnSpc>
                <a:spcPts val="6400"/>
              </a:lnSpc>
              <a:defRPr sz="5000" b="1" spc="-100" baseline="0">
                <a:latin typeface="Rockwell" panose="02060603020205020403" pitchFamily="18" charset="0"/>
                <a:ea typeface="Roboto Slab" pitchFamily="2" charset="0"/>
              </a:defRPr>
            </a:lvl1pPr>
          </a:lstStyle>
          <a:p>
            <a:r>
              <a:rPr lang="en-US" dirty="0"/>
              <a:t>Master title style</a:t>
            </a:r>
            <a:br>
              <a:rPr lang="en-US" dirty="0"/>
            </a:br>
            <a:endParaRPr lang="en-GB" dirty="0"/>
          </a:p>
        </p:txBody>
      </p:sp>
      <p:sp>
        <p:nvSpPr>
          <p:cNvPr id="3" name="Subtitle 2"/>
          <p:cNvSpPr>
            <a:spLocks noGrp="1"/>
          </p:cNvSpPr>
          <p:nvPr>
            <p:ph type="subTitle" idx="1"/>
          </p:nvPr>
        </p:nvSpPr>
        <p:spPr>
          <a:xfrm>
            <a:off x="1199456" y="3284984"/>
            <a:ext cx="10177131" cy="1080120"/>
          </a:xfrm>
        </p:spPr>
        <p:txBody>
          <a:bodyPr>
            <a:normAutofit/>
          </a:bodyPr>
          <a:lstStyle>
            <a:lvl1pPr marL="0" indent="0" algn="l">
              <a:buNone/>
              <a:defRPr sz="3200" baseline="0">
                <a:solidFill>
                  <a:schemeClr val="tx1"/>
                </a:solidFill>
                <a:latin typeface="Gill Sans MT Light" panose="020B03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97441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333" y="2674189"/>
            <a:ext cx="11386868" cy="2278326"/>
          </a:xfrm>
        </p:spPr>
        <p:txBody>
          <a:bodyPr anchor="t" anchorCtr="0">
            <a:noAutofit/>
          </a:bodyPr>
          <a:lstStyle>
            <a:lvl1pPr algn="l">
              <a:lnSpc>
                <a:spcPts val="6400"/>
              </a:lnSpc>
              <a:defRPr sz="5000" b="1" spc="-100" baseline="0">
                <a:latin typeface="Rockwell" panose="02060603020205020403" pitchFamily="18" charset="0"/>
                <a:ea typeface="Roboto Slab" pitchFamily="2" charset="0"/>
              </a:defRPr>
            </a:lvl1pPr>
          </a:lstStyle>
          <a:p>
            <a:r>
              <a:rPr lang="en-US" dirty="0"/>
              <a:t>Master title style</a:t>
            </a:r>
            <a:br>
              <a:rPr lang="en-US" dirty="0"/>
            </a:br>
            <a:endParaRPr lang="en-GB" dirty="0"/>
          </a:p>
        </p:txBody>
      </p:sp>
    </p:spTree>
    <p:extLst>
      <p:ext uri="{BB962C8B-B14F-4D97-AF65-F5344CB8AC3E}">
        <p14:creationId xmlns:p14="http://schemas.microsoft.com/office/powerpoint/2010/main" val="263177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0688"/>
            <a:ext cx="10972800" cy="792088"/>
          </a:xfrm>
        </p:spPr>
        <p:txBody>
          <a:bodyPr anchor="t" anchorCtr="0"/>
          <a:lstStyle>
            <a:lvl1pPr>
              <a:tabLst/>
              <a:defRPr/>
            </a:lvl1pPr>
          </a:lstStyle>
          <a:p>
            <a:r>
              <a:rPr lang="en-US" dirty="0"/>
              <a:t>Click to edit Master title style</a:t>
            </a:r>
            <a:endParaRPr lang="en-GB" dirty="0"/>
          </a:p>
        </p:txBody>
      </p:sp>
      <p:sp>
        <p:nvSpPr>
          <p:cNvPr id="3" name="Content Placeholder 2"/>
          <p:cNvSpPr>
            <a:spLocks noGrp="1"/>
          </p:cNvSpPr>
          <p:nvPr>
            <p:ph idx="1"/>
          </p:nvPr>
        </p:nvSpPr>
        <p:spPr>
          <a:xfrm>
            <a:off x="609600" y="1647645"/>
            <a:ext cx="10972800" cy="4478519"/>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4974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84482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84482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121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4452" y="603850"/>
            <a:ext cx="11240219" cy="715990"/>
          </a:xfrm>
        </p:spPr>
        <p:txBody>
          <a:bodyPr anchor="t" anchorCtr="0">
            <a:noAutofit/>
          </a:bodyPr>
          <a:lstStyle>
            <a:lvl1pPr algn="l">
              <a:defRPr sz="4000" b="1"/>
            </a:lvl1pPr>
          </a:lstStyle>
          <a:p>
            <a:r>
              <a:rPr lang="en-US" dirty="0"/>
              <a:t>Click to edit Master title style</a:t>
            </a:r>
            <a:endParaRPr lang="en-GB" dirty="0"/>
          </a:p>
        </p:txBody>
      </p:sp>
      <p:sp>
        <p:nvSpPr>
          <p:cNvPr id="3" name="Picture Placeholder 2"/>
          <p:cNvSpPr>
            <a:spLocks noGrp="1"/>
          </p:cNvSpPr>
          <p:nvPr>
            <p:ph type="pic" idx="1"/>
          </p:nvPr>
        </p:nvSpPr>
        <p:spPr>
          <a:xfrm>
            <a:off x="1381665" y="1440610"/>
            <a:ext cx="9428671" cy="47272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474452" y="6245523"/>
            <a:ext cx="11240219" cy="50992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27692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938CC-07A2-481B-8E36-7B84BF596250}" type="datetimeFigureOut">
              <a:rPr lang="en-GB" smtClean="0"/>
              <a:t>19/07/2021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19D906-C518-4BBC-866E-1E9887E515F2}" type="slidenum">
              <a:rPr lang="en-GB" smtClean="0"/>
              <a:t>‹#›</a:t>
            </a:fld>
            <a:endParaRPr lang="en-GB"/>
          </a:p>
        </p:txBody>
      </p:sp>
    </p:spTree>
    <p:extLst>
      <p:ext uri="{BB962C8B-B14F-4D97-AF65-F5344CB8AC3E}">
        <p14:creationId xmlns:p14="http://schemas.microsoft.com/office/powerpoint/2010/main" val="14624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20688"/>
            <a:ext cx="10972800" cy="796950"/>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716657"/>
            <a:ext cx="10972800" cy="44095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0" y="0"/>
            <a:ext cx="12192000" cy="54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1919" y="58096"/>
            <a:ext cx="1474724" cy="436398"/>
          </a:xfrm>
          <a:prstGeom prst="rect">
            <a:avLst/>
          </a:prstGeom>
        </p:spPr>
      </p:pic>
      <p:sp>
        <p:nvSpPr>
          <p:cNvPr id="9" name="TextBox 8"/>
          <p:cNvSpPr txBox="1"/>
          <p:nvPr userDrawn="1"/>
        </p:nvSpPr>
        <p:spPr>
          <a:xfrm>
            <a:off x="10446589" y="109852"/>
            <a:ext cx="1538377" cy="276999"/>
          </a:xfrm>
          <a:prstGeom prst="rect">
            <a:avLst/>
          </a:prstGeom>
          <a:noFill/>
        </p:spPr>
        <p:txBody>
          <a:bodyPr wrap="square" rtlCol="0">
            <a:spAutoFit/>
          </a:bodyPr>
          <a:lstStyle/>
          <a:p>
            <a:pPr algn="ctr"/>
            <a:r>
              <a:rPr lang="en-GB" sz="1200" b="1" dirty="0">
                <a:solidFill>
                  <a:schemeClr val="bg1"/>
                </a:solidFill>
                <a:latin typeface="Gill Sans MT Light" panose="020B0302020104020203"/>
                <a:cs typeface="Calibri" panose="020F0502020204030204" pitchFamily="34" charset="0"/>
              </a:rPr>
              <a:t>www.bexley.gov.uk</a:t>
            </a:r>
          </a:p>
        </p:txBody>
      </p:sp>
    </p:spTree>
    <p:extLst>
      <p:ext uri="{BB962C8B-B14F-4D97-AF65-F5344CB8AC3E}">
        <p14:creationId xmlns:p14="http://schemas.microsoft.com/office/powerpoint/2010/main" val="1347855056"/>
      </p:ext>
    </p:extLst>
  </p:cSld>
  <p:clrMap bg1="lt1" tx1="dk1" bg2="lt2" tx2="dk2" accent1="accent1" accent2="accent2" accent3="accent3" accent4="accent4" accent5="accent5" accent6="accent6" hlink="hlink" folHlink="folHlink"/>
  <p:sldLayoutIdLst>
    <p:sldLayoutId id="2147483757" r:id="rId1"/>
    <p:sldLayoutId id="2147483766" r:id="rId2"/>
    <p:sldLayoutId id="2147483758" r:id="rId3"/>
    <p:sldLayoutId id="2147483759" r:id="rId4"/>
    <p:sldLayoutId id="2147483760" r:id="rId5"/>
    <p:sldLayoutId id="2147483765" r:id="rId6"/>
    <p:sldLayoutId id="2147483770" r:id="rId7"/>
  </p:sldLayoutIdLst>
  <p:txStyles>
    <p:titleStyle>
      <a:lvl1pPr algn="l" defTabSz="914400" rtl="0" eaLnBrk="1" latinLnBrk="0" hangingPunct="1">
        <a:spcBef>
          <a:spcPct val="0"/>
        </a:spcBef>
        <a:buNone/>
        <a:defRPr sz="4000" b="1" kern="1200" spc="-100" baseline="0">
          <a:solidFill>
            <a:srgbClr val="454B5C"/>
          </a:solidFill>
          <a:latin typeface="Rockwell" panose="02060603020205020403" pitchFamily="18" charset="0"/>
          <a:ea typeface="Roboto Slab" pitchFamily="2"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Gill Sans MT Light" panose="020B03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Gill Sans MT Light" panose="020B03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Gill Sans MT Light" panose="020B03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Gill Sans MT Light" panose="020B03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Gill Sans MT Light" panose="020B03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childtherapytoys.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stopbreathethink.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emf"/><Relationship Id="rId7" Type="http://schemas.openxmlformats.org/officeDocument/2006/relationships/image" Target="http://img.dailymail.co.uk/i/pix/2007/09_03/HamsterREX_468x362.jpg"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emf"/><Relationship Id="rId4" Type="http://schemas.openxmlformats.org/officeDocument/2006/relationships/image" Target="../media/image27.png"/><Relationship Id="rId9" Type="http://schemas.openxmlformats.org/officeDocument/2006/relationships/image" Target="http://www.cicelystaffords.com/MONTYHEADSHOT040607.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e2epublishing.info/blog/10-best-books-anxiety"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Rfcdx3qm77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A385-C5C7-4563-959D-AE0419217E1B}"/>
              </a:ext>
            </a:extLst>
          </p:cNvPr>
          <p:cNvSpPr>
            <a:spLocks noGrp="1"/>
          </p:cNvSpPr>
          <p:nvPr>
            <p:ph type="ctrTitle"/>
          </p:nvPr>
        </p:nvSpPr>
        <p:spPr/>
        <p:txBody>
          <a:bodyPr/>
          <a:lstStyle/>
          <a:p>
            <a:r>
              <a:rPr lang="en-GB" b="1" dirty="0"/>
              <a:t>ADHD and Anxiety</a:t>
            </a:r>
          </a:p>
        </p:txBody>
      </p:sp>
      <p:sp>
        <p:nvSpPr>
          <p:cNvPr id="3" name="Subtitle 2">
            <a:extLst>
              <a:ext uri="{FF2B5EF4-FFF2-40B4-BE49-F238E27FC236}">
                <a16:creationId xmlns:a16="http://schemas.microsoft.com/office/drawing/2014/main" id="{CE197611-6EFD-4C4D-89A2-8FC2DD666B4C}"/>
              </a:ext>
            </a:extLst>
          </p:cNvPr>
          <p:cNvSpPr>
            <a:spLocks noGrp="1"/>
          </p:cNvSpPr>
          <p:nvPr>
            <p:ph type="subTitle" idx="1"/>
          </p:nvPr>
        </p:nvSpPr>
        <p:spPr/>
        <p:txBody>
          <a:bodyPr/>
          <a:lstStyle/>
          <a:p>
            <a:r>
              <a:rPr lang="en-GB" b="1" cap="none" dirty="0">
                <a:latin typeface="Arial" panose="020B0604020202020204" pitchFamily="34" charset="0"/>
                <a:cs typeface="Arial" panose="020B0604020202020204" pitchFamily="34" charset="0"/>
              </a:rPr>
              <a:t>Dr Sonia Bailey, Bexley Educational Psychology Service</a:t>
            </a:r>
          </a:p>
        </p:txBody>
      </p:sp>
    </p:spTree>
    <p:extLst>
      <p:ext uri="{BB962C8B-B14F-4D97-AF65-F5344CB8AC3E}">
        <p14:creationId xmlns:p14="http://schemas.microsoft.com/office/powerpoint/2010/main" val="384080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525"/>
            <a:ext cx="5143500" cy="1325563"/>
          </a:xfrm>
        </p:spPr>
        <p:txBody>
          <a:bodyPr>
            <a:normAutofit fontScale="90000"/>
          </a:bodyPr>
          <a:lstStyle/>
          <a:p>
            <a:br>
              <a:rPr lang="en-GB" dirty="0"/>
            </a:br>
            <a:r>
              <a:rPr lang="en-GB" dirty="0"/>
              <a:t>Traumatic Stress and the Brain </a:t>
            </a:r>
          </a:p>
        </p:txBody>
      </p:sp>
      <p:sp>
        <p:nvSpPr>
          <p:cNvPr id="3" name="Content Placeholder 2"/>
          <p:cNvSpPr>
            <a:spLocks noGrp="1"/>
          </p:cNvSpPr>
          <p:nvPr>
            <p:ph idx="1"/>
          </p:nvPr>
        </p:nvSpPr>
        <p:spPr>
          <a:xfrm>
            <a:off x="0" y="1158875"/>
            <a:ext cx="4928773" cy="4351338"/>
          </a:xfrm>
        </p:spPr>
        <p:txBody>
          <a:bodyPr/>
          <a:lstStyle/>
          <a:p>
            <a:endParaRPr lang="en-GB" dirty="0"/>
          </a:p>
          <a:p>
            <a:r>
              <a:rPr lang="en-GB" dirty="0"/>
              <a:t>Toxic levels of stress hormones rewire brain connections and over time can cause neuronal cell death, especially in the prefrontal cortex and limbic systems </a:t>
            </a:r>
          </a:p>
        </p:txBody>
      </p:sp>
      <p:pic>
        <p:nvPicPr>
          <p:cNvPr id="4" name="Picture 3"/>
          <p:cNvPicPr>
            <a:picLocks noChangeAspect="1"/>
          </p:cNvPicPr>
          <p:nvPr/>
        </p:nvPicPr>
        <p:blipFill>
          <a:blip r:embed="rId3"/>
          <a:stretch>
            <a:fillRect/>
          </a:stretch>
        </p:blipFill>
        <p:spPr>
          <a:xfrm>
            <a:off x="4794595" y="695291"/>
            <a:ext cx="7397405" cy="6478656"/>
          </a:xfrm>
          <a:prstGeom prst="rect">
            <a:avLst/>
          </a:prstGeom>
        </p:spPr>
      </p:pic>
    </p:spTree>
    <p:extLst>
      <p:ext uri="{BB962C8B-B14F-4D97-AF65-F5344CB8AC3E}">
        <p14:creationId xmlns:p14="http://schemas.microsoft.com/office/powerpoint/2010/main" val="377615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7528-9AA7-4D7C-BE1C-40CF9CB8072B}"/>
              </a:ext>
            </a:extLst>
          </p:cNvPr>
          <p:cNvSpPr>
            <a:spLocks noGrp="1"/>
          </p:cNvSpPr>
          <p:nvPr>
            <p:ph type="title"/>
          </p:nvPr>
        </p:nvSpPr>
        <p:spPr/>
        <p:txBody>
          <a:bodyPr>
            <a:normAutofit fontScale="90000"/>
          </a:bodyPr>
          <a:lstStyle/>
          <a:p>
            <a:r>
              <a:rPr lang="en-GB" dirty="0"/>
              <a:t>Reasons why CYP with ADHD struggle with anxiety </a:t>
            </a:r>
          </a:p>
        </p:txBody>
      </p:sp>
      <p:sp>
        <p:nvSpPr>
          <p:cNvPr id="3" name="Content Placeholder 2">
            <a:extLst>
              <a:ext uri="{FF2B5EF4-FFF2-40B4-BE49-F238E27FC236}">
                <a16:creationId xmlns:a16="http://schemas.microsoft.com/office/drawing/2014/main" id="{F0622EF5-5AF3-484B-A2C5-0AB9898F19A8}"/>
              </a:ext>
            </a:extLst>
          </p:cNvPr>
          <p:cNvSpPr>
            <a:spLocks noGrp="1"/>
          </p:cNvSpPr>
          <p:nvPr>
            <p:ph idx="1"/>
          </p:nvPr>
        </p:nvSpPr>
        <p:spPr>
          <a:xfrm>
            <a:off x="609600" y="1758793"/>
            <a:ext cx="10972800" cy="4478519"/>
          </a:xfrm>
        </p:spPr>
        <p:txBody>
          <a:bodyPr>
            <a:normAutofit/>
          </a:bodyPr>
          <a:lstStyle/>
          <a:p>
            <a:r>
              <a:rPr lang="en-GB" sz="3600" dirty="0"/>
              <a:t>Higher stress levels</a:t>
            </a:r>
          </a:p>
          <a:p>
            <a:r>
              <a:rPr lang="en-GB" sz="3600" dirty="0"/>
              <a:t>Low self-esteem</a:t>
            </a:r>
          </a:p>
          <a:p>
            <a:r>
              <a:rPr lang="en-GB" sz="3600" dirty="0"/>
              <a:t>Difficulty following daily routines</a:t>
            </a:r>
          </a:p>
          <a:p>
            <a:r>
              <a:rPr lang="en-GB" sz="3600" dirty="0"/>
              <a:t>Difficulty completing tasks</a:t>
            </a:r>
          </a:p>
          <a:p>
            <a:r>
              <a:rPr lang="en-GB" sz="3600" dirty="0"/>
              <a:t>Emotional dysregulation</a:t>
            </a:r>
          </a:p>
        </p:txBody>
      </p:sp>
      <p:sp>
        <p:nvSpPr>
          <p:cNvPr id="4" name="TextBox 3">
            <a:extLst>
              <a:ext uri="{FF2B5EF4-FFF2-40B4-BE49-F238E27FC236}">
                <a16:creationId xmlns:a16="http://schemas.microsoft.com/office/drawing/2014/main" id="{4E6DB2BB-04DF-4B5F-9EE4-E5A38C57E5A1}"/>
              </a:ext>
            </a:extLst>
          </p:cNvPr>
          <p:cNvSpPr txBox="1"/>
          <p:nvPr/>
        </p:nvSpPr>
        <p:spPr>
          <a:xfrm>
            <a:off x="979714" y="5715000"/>
            <a:ext cx="9307286" cy="369332"/>
          </a:xfrm>
          <a:prstGeom prst="rect">
            <a:avLst/>
          </a:prstGeom>
          <a:noFill/>
        </p:spPr>
        <p:txBody>
          <a:bodyPr wrap="square" rtlCol="0">
            <a:spAutoFit/>
          </a:bodyPr>
          <a:lstStyle/>
          <a:p>
            <a:r>
              <a:rPr lang="en-GB" dirty="0"/>
              <a:t>Task: Think about what a worry feels like</a:t>
            </a:r>
          </a:p>
        </p:txBody>
      </p:sp>
      <p:pic>
        <p:nvPicPr>
          <p:cNvPr id="5" name="Picture 2" descr="Stress - Anxiety UK">
            <a:extLst>
              <a:ext uri="{FF2B5EF4-FFF2-40B4-BE49-F238E27FC236}">
                <a16:creationId xmlns:a16="http://schemas.microsoft.com/office/drawing/2014/main" id="{6172A0A2-19E8-4DEE-9223-EF27B862C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288" y="1412776"/>
            <a:ext cx="3209088" cy="330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8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HD and Anxiety in Kids • Pickle Planet Moncton">
            <a:extLst>
              <a:ext uri="{FF2B5EF4-FFF2-40B4-BE49-F238E27FC236}">
                <a16:creationId xmlns:a16="http://schemas.microsoft.com/office/drawing/2014/main" id="{6DEADDF1-D9FD-4848-9D07-B14E3466E6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4282" y="165745"/>
            <a:ext cx="5703244" cy="570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8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icklaus Children&amp;#39;s on Twitter: &amp;quot;When it comes to anxiety, symptoms can  present differently depending on the child&amp;#39;s age. Experts at Nicklaus  Children&amp;#39;s have outlined some of the signs of anxiety for children">
            <a:extLst>
              <a:ext uri="{FF2B5EF4-FFF2-40B4-BE49-F238E27FC236}">
                <a16:creationId xmlns:a16="http://schemas.microsoft.com/office/drawing/2014/main" id="{59DFB1BB-D5BF-4885-853A-D164291CD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286" y="135492"/>
            <a:ext cx="7970108" cy="672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42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 Ways A Child&amp;#39;s Anxiety Shows Up as Something Else | GoZen!">
            <a:extLst>
              <a:ext uri="{FF2B5EF4-FFF2-40B4-BE49-F238E27FC236}">
                <a16:creationId xmlns:a16="http://schemas.microsoft.com/office/drawing/2014/main" id="{118C438E-B7C1-49A7-8817-64AD4BCF35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30" y="543697"/>
            <a:ext cx="6858000" cy="63143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53977E7-6CEF-47E0-A1C7-C98A8DE1E93E}"/>
              </a:ext>
            </a:extLst>
          </p:cNvPr>
          <p:cNvSpPr txBox="1"/>
          <p:nvPr/>
        </p:nvSpPr>
        <p:spPr>
          <a:xfrm>
            <a:off x="8033657" y="1030318"/>
            <a:ext cx="2797629" cy="4370427"/>
          </a:xfrm>
          <a:prstGeom prst="rect">
            <a:avLst/>
          </a:prstGeom>
          <a:noFill/>
        </p:spPr>
        <p:txBody>
          <a:bodyPr wrap="square" rtlCol="0">
            <a:spAutoFit/>
          </a:bodyPr>
          <a:lstStyle/>
          <a:p>
            <a:pPr fontAlgn="base"/>
            <a:r>
              <a:rPr lang="en-GB" sz="2000" dirty="0">
                <a:latin typeface="Gill Sans MT" panose="020B0502020104020203" pitchFamily="34" charset="0"/>
              </a:rPr>
              <a:t>Further symptoms of anxiety in children with ADHD:</a:t>
            </a:r>
          </a:p>
          <a:p>
            <a:pPr fontAlgn="base"/>
            <a:endParaRPr lang="en-GB" sz="2000" dirty="0">
              <a:latin typeface="Gill Sans MT" panose="020B0502020104020203" pitchFamily="34" charset="0"/>
            </a:endParaRPr>
          </a:p>
          <a:p>
            <a:pPr marL="342900" indent="-342900" fontAlgn="base">
              <a:buFont typeface="Arial" panose="020B0604020202020204" pitchFamily="34" charset="0"/>
              <a:buChar char="•"/>
            </a:pPr>
            <a:r>
              <a:rPr lang="en-GB" sz="2000" dirty="0">
                <a:latin typeface="Gill Sans MT" panose="020B0502020104020203" pitchFamily="34" charset="0"/>
              </a:rPr>
              <a:t>Withdrawing from peers</a:t>
            </a:r>
          </a:p>
          <a:p>
            <a:pPr marL="342900" indent="-342900" fontAlgn="base">
              <a:buFont typeface="Arial" panose="020B0604020202020204" pitchFamily="34" charset="0"/>
              <a:buChar char="•"/>
            </a:pPr>
            <a:r>
              <a:rPr lang="en-GB" sz="2000" dirty="0">
                <a:latin typeface="Gill Sans MT" panose="020B0502020104020203" pitchFamily="34" charset="0"/>
              </a:rPr>
              <a:t>School refusal</a:t>
            </a:r>
          </a:p>
          <a:p>
            <a:pPr marL="342900" indent="-342900" fontAlgn="base">
              <a:buFont typeface="Arial" panose="020B0604020202020204" pitchFamily="34" charset="0"/>
              <a:buChar char="•"/>
            </a:pPr>
            <a:r>
              <a:rPr lang="en-GB" sz="2000" dirty="0">
                <a:latin typeface="Gill Sans MT" panose="020B0502020104020203" pitchFamily="34" charset="0"/>
              </a:rPr>
              <a:t>Being disruptive or clowning around in school</a:t>
            </a:r>
          </a:p>
          <a:p>
            <a:pPr marL="342900" indent="-342900" fontAlgn="base">
              <a:buFont typeface="Arial" panose="020B0604020202020204" pitchFamily="34" charset="0"/>
              <a:buChar char="•"/>
            </a:pPr>
            <a:r>
              <a:rPr lang="en-GB" sz="2000" dirty="0">
                <a:latin typeface="Gill Sans MT" panose="020B0502020104020203" pitchFamily="34" charset="0"/>
              </a:rPr>
              <a:t>Hair twirling, skin picking, or other anxious behaviours</a:t>
            </a:r>
          </a:p>
          <a:p>
            <a:endParaRPr lang="en-GB" dirty="0"/>
          </a:p>
        </p:txBody>
      </p:sp>
    </p:spTree>
    <p:extLst>
      <p:ext uri="{BB962C8B-B14F-4D97-AF65-F5344CB8AC3E}">
        <p14:creationId xmlns:p14="http://schemas.microsoft.com/office/powerpoint/2010/main" val="1784381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2200"/>
          </a:xfrm>
        </p:spPr>
        <p:txBody>
          <a:bodyPr/>
          <a:lstStyle/>
          <a:p>
            <a:r>
              <a:rPr lang="en-GB" b="1" dirty="0"/>
              <a:t>Anxiety</a:t>
            </a:r>
            <a:r>
              <a:rPr lang="en-GB" dirty="0"/>
              <a:t> </a:t>
            </a:r>
          </a:p>
        </p:txBody>
      </p:sp>
      <p:pic>
        <p:nvPicPr>
          <p:cNvPr id="4" name="Content Placeholder 3"/>
          <p:cNvPicPr>
            <a:picLocks noGrp="1" noChangeAspect="1"/>
          </p:cNvPicPr>
          <p:nvPr>
            <p:ph idx="1"/>
          </p:nvPr>
        </p:nvPicPr>
        <p:blipFill>
          <a:blip r:embed="rId3"/>
          <a:stretch>
            <a:fillRect/>
          </a:stretch>
        </p:blipFill>
        <p:spPr>
          <a:xfrm>
            <a:off x="2752725" y="174626"/>
            <a:ext cx="6835585" cy="6359524"/>
          </a:xfrm>
          <a:prstGeom prst="rect">
            <a:avLst/>
          </a:prstGeom>
        </p:spPr>
      </p:pic>
    </p:spTree>
    <p:extLst>
      <p:ext uri="{BB962C8B-B14F-4D97-AF65-F5344CB8AC3E}">
        <p14:creationId xmlns:p14="http://schemas.microsoft.com/office/powerpoint/2010/main" val="943468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Adversity and Adult Support</a:t>
            </a:r>
          </a:p>
        </p:txBody>
      </p:sp>
      <p:sp>
        <p:nvSpPr>
          <p:cNvPr id="3" name="Content Placeholder 2"/>
          <p:cNvSpPr>
            <a:spLocks noGrp="1"/>
          </p:cNvSpPr>
          <p:nvPr>
            <p:ph idx="1"/>
          </p:nvPr>
        </p:nvSpPr>
        <p:spPr>
          <a:xfrm>
            <a:off x="838200" y="1825625"/>
            <a:ext cx="6181725" cy="4351338"/>
          </a:xfrm>
        </p:spPr>
        <p:txBody>
          <a:bodyPr>
            <a:normAutofit/>
          </a:bodyPr>
          <a:lstStyle/>
          <a:p>
            <a:endParaRPr lang="en-GB" dirty="0"/>
          </a:p>
          <a:p>
            <a:pPr marL="0" indent="0">
              <a:buNone/>
            </a:pPr>
            <a:r>
              <a:rPr lang="en-GB" dirty="0"/>
              <a:t>When confronted with adversity: </a:t>
            </a:r>
          </a:p>
          <a:p>
            <a:r>
              <a:rPr lang="en-GB" dirty="0"/>
              <a:t>Adrenaline releases fight or flight response </a:t>
            </a:r>
          </a:p>
          <a:p>
            <a:r>
              <a:rPr lang="en-GB" dirty="0"/>
              <a:t>When stress response systems are activated in children in the context of supportive adult relationships, these physiological effects are buffered.</a:t>
            </a:r>
          </a:p>
        </p:txBody>
      </p:sp>
      <p:pic>
        <p:nvPicPr>
          <p:cNvPr id="2050" name="Picture 2" descr="Teaching Your Kids to Deal with Adversity">
            <a:extLst>
              <a:ext uri="{FF2B5EF4-FFF2-40B4-BE49-F238E27FC236}">
                <a16:creationId xmlns:a16="http://schemas.microsoft.com/office/drawing/2014/main" id="{FD0B974F-259E-4348-BCEB-35B8B9812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551" y="3294289"/>
            <a:ext cx="4321849" cy="288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1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5 Tips for Managing Anxiety of Children with Special Needs - Avaz Inc.">
            <a:extLst>
              <a:ext uri="{FF2B5EF4-FFF2-40B4-BE49-F238E27FC236}">
                <a16:creationId xmlns:a16="http://schemas.microsoft.com/office/drawing/2014/main" id="{802B82BD-3F88-4E1E-BBBB-48B4D1C45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334" y="798430"/>
            <a:ext cx="4283779" cy="605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4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AC53-4A5F-4E05-88D9-CBDE6D610F92}"/>
              </a:ext>
            </a:extLst>
          </p:cNvPr>
          <p:cNvSpPr>
            <a:spLocks noGrp="1"/>
          </p:cNvSpPr>
          <p:nvPr>
            <p:ph type="title"/>
          </p:nvPr>
        </p:nvSpPr>
        <p:spPr/>
        <p:txBody>
          <a:bodyPr/>
          <a:lstStyle/>
          <a:p>
            <a:r>
              <a:rPr lang="en-GB" dirty="0"/>
              <a:t>Environmental Modifications</a:t>
            </a:r>
          </a:p>
        </p:txBody>
      </p:sp>
      <p:sp>
        <p:nvSpPr>
          <p:cNvPr id="3" name="Content Placeholder 2">
            <a:extLst>
              <a:ext uri="{FF2B5EF4-FFF2-40B4-BE49-F238E27FC236}">
                <a16:creationId xmlns:a16="http://schemas.microsoft.com/office/drawing/2014/main" id="{827D01D8-F934-49A5-B0BF-6C620699791D}"/>
              </a:ext>
            </a:extLst>
          </p:cNvPr>
          <p:cNvSpPr>
            <a:spLocks noGrp="1"/>
          </p:cNvSpPr>
          <p:nvPr>
            <p:ph idx="1"/>
          </p:nvPr>
        </p:nvSpPr>
        <p:spPr/>
        <p:txBody>
          <a:bodyPr/>
          <a:lstStyle/>
          <a:p>
            <a:r>
              <a:rPr lang="en-GB" dirty="0"/>
              <a:t>Operate on your child’s time: Twice as much time, half as much done.</a:t>
            </a:r>
          </a:p>
          <a:p>
            <a:r>
              <a:rPr lang="en-GB" dirty="0"/>
              <a:t>Avoid rushing</a:t>
            </a:r>
          </a:p>
          <a:p>
            <a:r>
              <a:rPr lang="en-GB" dirty="0"/>
              <a:t>Monitor demands</a:t>
            </a:r>
          </a:p>
          <a:p>
            <a:r>
              <a:rPr lang="en-GB" dirty="0"/>
              <a:t>Establish routine</a:t>
            </a:r>
          </a:p>
          <a:p>
            <a:r>
              <a:rPr lang="en-GB" dirty="0"/>
              <a:t>Prepare for change to routine</a:t>
            </a:r>
          </a:p>
          <a:p>
            <a:r>
              <a:rPr lang="en-GB" dirty="0"/>
              <a:t>Break tasks down into smaller steps</a:t>
            </a:r>
          </a:p>
          <a:p>
            <a:r>
              <a:rPr lang="en-GB" dirty="0"/>
              <a:t>Provide ongoing feedback</a:t>
            </a:r>
          </a:p>
          <a:p>
            <a:r>
              <a:rPr lang="en-GB" dirty="0"/>
              <a:t>Check in on a regular basis </a:t>
            </a:r>
          </a:p>
        </p:txBody>
      </p:sp>
      <p:graphicFrame>
        <p:nvGraphicFramePr>
          <p:cNvPr id="5" name="Table 4">
            <a:extLst>
              <a:ext uri="{FF2B5EF4-FFF2-40B4-BE49-F238E27FC236}">
                <a16:creationId xmlns:a16="http://schemas.microsoft.com/office/drawing/2014/main" id="{A165E68D-C7EA-41D3-AE98-71EBCBB0413F}"/>
              </a:ext>
            </a:extLst>
          </p:cNvPr>
          <p:cNvGraphicFramePr>
            <a:graphicFrameLocks noGrp="1"/>
          </p:cNvGraphicFramePr>
          <p:nvPr>
            <p:extLst>
              <p:ext uri="{D42A27DB-BD31-4B8C-83A1-F6EECF244321}">
                <p14:modId xmlns:p14="http://schemas.microsoft.com/office/powerpoint/2010/main" val="3050546496"/>
              </p:ext>
            </p:extLst>
          </p:nvPr>
        </p:nvGraphicFramePr>
        <p:xfrm>
          <a:off x="2260599" y="5253593"/>
          <a:ext cx="7384143" cy="1107440"/>
        </p:xfrm>
        <a:graphic>
          <a:graphicData uri="http://schemas.openxmlformats.org/drawingml/2006/table">
            <a:tbl>
              <a:tblPr firstRow="1" bandRow="1">
                <a:tableStyleId>{5C22544A-7EE6-4342-B048-85BDC9FD1C3A}</a:tableStyleId>
              </a:tblPr>
              <a:tblGrid>
                <a:gridCol w="2485555">
                  <a:extLst>
                    <a:ext uri="{9D8B030D-6E8A-4147-A177-3AD203B41FA5}">
                      <a16:colId xmlns:a16="http://schemas.microsoft.com/office/drawing/2014/main" val="3246364101"/>
                    </a:ext>
                  </a:extLst>
                </a:gridCol>
                <a:gridCol w="4898588">
                  <a:extLst>
                    <a:ext uri="{9D8B030D-6E8A-4147-A177-3AD203B41FA5}">
                      <a16:colId xmlns:a16="http://schemas.microsoft.com/office/drawing/2014/main" val="3232391444"/>
                    </a:ext>
                  </a:extLst>
                </a:gridCol>
              </a:tblGrid>
              <a:tr h="0">
                <a:tc>
                  <a:txBody>
                    <a:bodyPr/>
                    <a:lstStyle/>
                    <a:p>
                      <a:r>
                        <a:rPr lang="en-GB" dirty="0">
                          <a:latin typeface="Gill Sans MT" panose="020B0502020104020203" pitchFamily="34" charset="0"/>
                        </a:rPr>
                        <a:t>Instead of saying…</a:t>
                      </a:r>
                    </a:p>
                  </a:txBody>
                  <a:tcPr/>
                </a:tc>
                <a:tc>
                  <a:txBody>
                    <a:bodyPr/>
                    <a:lstStyle/>
                    <a:p>
                      <a:r>
                        <a:rPr lang="en-GB" dirty="0">
                          <a:latin typeface="Gill Sans MT" panose="020B0502020104020203" pitchFamily="34" charset="0"/>
                        </a:rPr>
                        <a:t>Say or do this instead…</a:t>
                      </a:r>
                    </a:p>
                  </a:txBody>
                  <a:tcPr/>
                </a:tc>
                <a:extLst>
                  <a:ext uri="{0D108BD9-81ED-4DB2-BD59-A6C34878D82A}">
                    <a16:rowId xmlns:a16="http://schemas.microsoft.com/office/drawing/2014/main" val="3880366119"/>
                  </a:ext>
                </a:extLst>
              </a:tr>
              <a:tr h="370840">
                <a:tc>
                  <a:txBody>
                    <a:bodyPr/>
                    <a:lstStyle/>
                    <a:p>
                      <a:r>
                        <a:rPr lang="en-GB" dirty="0">
                          <a:latin typeface="Gill Sans MT" panose="020B0502020104020203" pitchFamily="34" charset="0"/>
                        </a:rPr>
                        <a:t>Do your homework.</a:t>
                      </a:r>
                    </a:p>
                  </a:txBody>
                  <a:tcPr/>
                </a:tc>
                <a:tc>
                  <a:txBody>
                    <a:bodyPr/>
                    <a:lstStyle/>
                    <a:p>
                      <a:r>
                        <a:rPr lang="en-GB" dirty="0">
                          <a:latin typeface="Gill Sans MT" panose="020B0502020104020203" pitchFamily="34" charset="0"/>
                        </a:rPr>
                        <a:t>Pick up 10 items of clothing from the floor.</a:t>
                      </a:r>
                    </a:p>
                  </a:txBody>
                  <a:tcPr/>
                </a:tc>
                <a:extLst>
                  <a:ext uri="{0D108BD9-81ED-4DB2-BD59-A6C34878D82A}">
                    <a16:rowId xmlns:a16="http://schemas.microsoft.com/office/drawing/2014/main" val="934081279"/>
                  </a:ext>
                </a:extLst>
              </a:tr>
              <a:tr h="370840">
                <a:tc>
                  <a:txBody>
                    <a:bodyPr/>
                    <a:lstStyle/>
                    <a:p>
                      <a:r>
                        <a:rPr lang="en-GB" dirty="0">
                          <a:latin typeface="Gill Sans MT" panose="020B0502020104020203" pitchFamily="34" charset="0"/>
                        </a:rPr>
                        <a:t>Tidy up your bedroom.</a:t>
                      </a:r>
                    </a:p>
                  </a:txBody>
                  <a:tcPr/>
                </a:tc>
                <a:tc>
                  <a:txBody>
                    <a:bodyPr/>
                    <a:lstStyle/>
                    <a:p>
                      <a:r>
                        <a:rPr lang="en-GB" dirty="0">
                          <a:latin typeface="Gill Sans MT" panose="020B0502020104020203" pitchFamily="34" charset="0"/>
                        </a:rPr>
                        <a:t>Answer questions 1 and 2 from your maths book.</a:t>
                      </a:r>
                    </a:p>
                  </a:txBody>
                  <a:tcPr/>
                </a:tc>
                <a:extLst>
                  <a:ext uri="{0D108BD9-81ED-4DB2-BD59-A6C34878D82A}">
                    <a16:rowId xmlns:a16="http://schemas.microsoft.com/office/drawing/2014/main" val="2918628598"/>
                  </a:ext>
                </a:extLst>
              </a:tr>
            </a:tbl>
          </a:graphicData>
        </a:graphic>
      </p:graphicFrame>
    </p:spTree>
    <p:extLst>
      <p:ext uri="{BB962C8B-B14F-4D97-AF65-F5344CB8AC3E}">
        <p14:creationId xmlns:p14="http://schemas.microsoft.com/office/powerpoint/2010/main" val="291116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Link Between Sleep and Your Child's Mental Health">
            <a:extLst>
              <a:ext uri="{FF2B5EF4-FFF2-40B4-BE49-F238E27FC236}">
                <a16:creationId xmlns:a16="http://schemas.microsoft.com/office/drawing/2014/main" id="{C89ED169-79F2-4C54-9491-562A001D3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536" y="0"/>
            <a:ext cx="5448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Folded Corner 6">
            <a:extLst>
              <a:ext uri="{FF2B5EF4-FFF2-40B4-BE49-F238E27FC236}">
                <a16:creationId xmlns:a16="http://schemas.microsoft.com/office/drawing/2014/main" id="{8E2306AD-5A9E-426C-B796-D979195268E0}"/>
              </a:ext>
            </a:extLst>
          </p:cNvPr>
          <p:cNvSpPr/>
          <p:nvPr/>
        </p:nvSpPr>
        <p:spPr>
          <a:xfrm>
            <a:off x="543697" y="383059"/>
            <a:ext cx="4683211" cy="567175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AE93A3D-D423-4BF1-9B9C-F0A6A9F1C4FC}"/>
              </a:ext>
            </a:extLst>
          </p:cNvPr>
          <p:cNvSpPr txBox="1"/>
          <p:nvPr/>
        </p:nvSpPr>
        <p:spPr>
          <a:xfrm>
            <a:off x="778475" y="976184"/>
            <a:ext cx="4238368" cy="4031873"/>
          </a:xfrm>
          <a:prstGeom prst="rect">
            <a:avLst/>
          </a:prstGeom>
          <a:noFill/>
        </p:spPr>
        <p:txBody>
          <a:bodyPr wrap="square" rtlCol="0">
            <a:spAutoFit/>
          </a:bodyPr>
          <a:lstStyle/>
          <a:p>
            <a:r>
              <a:rPr lang="en-GB" sz="4000" dirty="0">
                <a:latin typeface="Arial Black" panose="020B0A04020102020204" pitchFamily="34" charset="0"/>
              </a:rPr>
              <a:t>Anxiety and sleeplessness usually go together!</a:t>
            </a:r>
          </a:p>
          <a:p>
            <a:endParaRPr lang="en-GB" sz="3200" dirty="0">
              <a:latin typeface="Arial Black" panose="020B0A04020102020204" pitchFamily="34" charset="0"/>
            </a:endParaRPr>
          </a:p>
          <a:p>
            <a:r>
              <a:rPr lang="en-GB" sz="3200" dirty="0">
                <a:latin typeface="Arial Black" panose="020B0A04020102020204" pitchFamily="34" charset="0"/>
              </a:rPr>
              <a:t>One feeds the other.</a:t>
            </a:r>
          </a:p>
        </p:txBody>
      </p:sp>
      <p:sp>
        <p:nvSpPr>
          <p:cNvPr id="10" name="TextBox 9">
            <a:extLst>
              <a:ext uri="{FF2B5EF4-FFF2-40B4-BE49-F238E27FC236}">
                <a16:creationId xmlns:a16="http://schemas.microsoft.com/office/drawing/2014/main" id="{A2544490-2FE6-4D59-BEEF-7B3D7678323E}"/>
              </a:ext>
            </a:extLst>
          </p:cNvPr>
          <p:cNvSpPr txBox="1"/>
          <p:nvPr/>
        </p:nvSpPr>
        <p:spPr>
          <a:xfrm>
            <a:off x="543697" y="6450227"/>
            <a:ext cx="4448433" cy="369332"/>
          </a:xfrm>
          <a:prstGeom prst="rect">
            <a:avLst/>
          </a:prstGeom>
          <a:noFill/>
        </p:spPr>
        <p:txBody>
          <a:bodyPr wrap="square" rtlCol="0">
            <a:spAutoFit/>
          </a:bodyPr>
          <a:lstStyle/>
          <a:p>
            <a:r>
              <a:rPr lang="en-GB"/>
              <a:t>© Sue Jennings Hinton House Training</a:t>
            </a:r>
            <a:endParaRPr lang="en-GB" dirty="0"/>
          </a:p>
        </p:txBody>
      </p:sp>
    </p:spTree>
    <p:extLst>
      <p:ext uri="{BB962C8B-B14F-4D97-AF65-F5344CB8AC3E}">
        <p14:creationId xmlns:p14="http://schemas.microsoft.com/office/powerpoint/2010/main" val="229350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AD0B-51AC-4070-80E7-F11E341E5B82}"/>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065B702F-D459-4883-A730-11AC6F11E8C6}"/>
              </a:ext>
            </a:extLst>
          </p:cNvPr>
          <p:cNvSpPr>
            <a:spLocks noGrp="1"/>
          </p:cNvSpPr>
          <p:nvPr>
            <p:ph idx="1"/>
          </p:nvPr>
        </p:nvSpPr>
        <p:spPr/>
        <p:txBody>
          <a:bodyPr/>
          <a:lstStyle/>
          <a:p>
            <a:pPr marL="630238" indent="-544513">
              <a:buFont typeface="Arial" panose="020B0604020202020204" pitchFamily="34" charset="0"/>
              <a:buChar char="•"/>
            </a:pPr>
            <a:r>
              <a:rPr lang="en-GB" sz="3600" dirty="0">
                <a:latin typeface="Arial" panose="020B0604020202020204" pitchFamily="34" charset="0"/>
                <a:cs typeface="Arial" panose="020B0604020202020204" pitchFamily="34" charset="0"/>
              </a:rPr>
              <a:t>Reasons why CYP with ADHD experience anxiety</a:t>
            </a:r>
          </a:p>
          <a:p>
            <a:pPr marL="630238" indent="-544513">
              <a:buFont typeface="Arial" panose="020B0604020202020204" pitchFamily="34" charset="0"/>
              <a:buChar char="•"/>
            </a:pPr>
            <a:r>
              <a:rPr lang="en-GB" sz="3600" dirty="0">
                <a:latin typeface="Arial" panose="020B0604020202020204" pitchFamily="34" charset="0"/>
                <a:cs typeface="Arial" panose="020B0604020202020204" pitchFamily="34" charset="0"/>
              </a:rPr>
              <a:t>Ways in which anxiety can be communicated</a:t>
            </a:r>
          </a:p>
          <a:p>
            <a:pPr marL="630238" indent="-544513">
              <a:buFont typeface="Arial" panose="020B0604020202020204" pitchFamily="34" charset="0"/>
              <a:buChar char="•"/>
            </a:pPr>
            <a:r>
              <a:rPr lang="en-GB" sz="3600" dirty="0">
                <a:latin typeface="Arial" panose="020B0604020202020204" pitchFamily="34" charset="0"/>
                <a:cs typeface="Arial" panose="020B0604020202020204" pitchFamily="34" charset="0"/>
              </a:rPr>
              <a:t>Methods of addressing anxiety in CYP with ADHD</a:t>
            </a:r>
          </a:p>
          <a:p>
            <a:endParaRPr lang="en-GB" dirty="0"/>
          </a:p>
        </p:txBody>
      </p:sp>
    </p:spTree>
    <p:extLst>
      <p:ext uri="{BB962C8B-B14F-4D97-AF65-F5344CB8AC3E}">
        <p14:creationId xmlns:p14="http://schemas.microsoft.com/office/powerpoint/2010/main" val="210382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at happens when you sleep.&#10;Memories are consolidated and stored (necessary for learning).&#10;Ability to concentrate and pay attention is restored.&#10;Muscles repair and recover.&#10;Metabolism is regulated.&#10;Maintain better mental health and physical health.&#10;">
            <a:extLst>
              <a:ext uri="{FF2B5EF4-FFF2-40B4-BE49-F238E27FC236}">
                <a16:creationId xmlns:a16="http://schemas.microsoft.com/office/drawing/2014/main" id="{FF341CB6-B34A-4127-9B51-EB490A6FB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0"/>
            <a:ext cx="5581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24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happens when you don’t sleep.&#10;Judgment and concentration are impaired.&#10;Release of more appetite stimulating hormones that can consequently result in weight gain.&#10;Immune system is suppressed and increases risk of illness.&#10;Emotions are heightened, causing irritability, anger, and or anxiety.&#10;Reaction time is slowed and more accidents occur.">
            <a:extLst>
              <a:ext uri="{FF2B5EF4-FFF2-40B4-BE49-F238E27FC236}">
                <a16:creationId xmlns:a16="http://schemas.microsoft.com/office/drawing/2014/main" id="{5F16A792-444F-4B4B-80D6-8DD0A0E2A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0"/>
            <a:ext cx="5581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7FEB2C3-C6CC-4548-A162-6DCAB8B5840A}"/>
              </a:ext>
            </a:extLst>
          </p:cNvPr>
          <p:cNvSpPr txBox="1">
            <a:spLocks/>
          </p:cNvSpPr>
          <p:nvPr/>
        </p:nvSpPr>
        <p:spPr>
          <a:xfrm>
            <a:off x="97972" y="609599"/>
            <a:ext cx="2695575" cy="23948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Gill Sans MT Light" panose="020B0302020104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Gill Sans MT Light" panose="020B0302020104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Gill Sans MT Light" panose="020B03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Gill Sans MT Light" panose="020B0302020104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Gill Sans MT Light" panose="020B03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Often a poor sleep cycle – too little, too much, startled reaction during sleep.</a:t>
            </a:r>
          </a:p>
          <a:p>
            <a:r>
              <a:rPr lang="en-GB" sz="2800" dirty="0"/>
              <a:t>Less sleep a night than their peers. </a:t>
            </a:r>
          </a:p>
          <a:p>
            <a:r>
              <a:rPr lang="en-GB" sz="2800" dirty="0"/>
              <a:t>Good sleep is </a:t>
            </a:r>
            <a:r>
              <a:rPr lang="en-GB" sz="2800" b="1" dirty="0"/>
              <a:t>essential</a:t>
            </a:r>
            <a:r>
              <a:rPr lang="en-GB" sz="2800" dirty="0"/>
              <a:t> for emotional stability.</a:t>
            </a:r>
          </a:p>
          <a:p>
            <a:endParaRPr lang="en-GB" dirty="0"/>
          </a:p>
        </p:txBody>
      </p:sp>
    </p:spTree>
    <p:extLst>
      <p:ext uri="{BB962C8B-B14F-4D97-AF65-F5344CB8AC3E}">
        <p14:creationId xmlns:p14="http://schemas.microsoft.com/office/powerpoint/2010/main" val="288206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4A54-FCEE-4EF9-A33E-C5E9A5FF6A60}"/>
              </a:ext>
            </a:extLst>
          </p:cNvPr>
          <p:cNvSpPr>
            <a:spLocks noGrp="1"/>
          </p:cNvSpPr>
          <p:nvPr>
            <p:ph type="title"/>
          </p:nvPr>
        </p:nvSpPr>
        <p:spPr/>
        <p:txBody>
          <a:bodyPr/>
          <a:lstStyle/>
          <a:p>
            <a:r>
              <a:rPr lang="en-GB" dirty="0"/>
              <a:t>Visualisation</a:t>
            </a:r>
          </a:p>
        </p:txBody>
      </p:sp>
      <p:sp>
        <p:nvSpPr>
          <p:cNvPr id="3" name="Content Placeholder 2">
            <a:extLst>
              <a:ext uri="{FF2B5EF4-FFF2-40B4-BE49-F238E27FC236}">
                <a16:creationId xmlns:a16="http://schemas.microsoft.com/office/drawing/2014/main" id="{35B83867-A515-4A7C-A48D-32A402239BB3}"/>
              </a:ext>
            </a:extLst>
          </p:cNvPr>
          <p:cNvSpPr>
            <a:spLocks noGrp="1"/>
          </p:cNvSpPr>
          <p:nvPr>
            <p:ph idx="1"/>
          </p:nvPr>
        </p:nvSpPr>
        <p:spPr/>
        <p:txBody>
          <a:bodyPr>
            <a:normAutofit/>
          </a:bodyPr>
          <a:lstStyle/>
          <a:p>
            <a:pPr marL="0" indent="0">
              <a:buNone/>
            </a:pPr>
            <a:r>
              <a:rPr lang="en-GB" b="1" dirty="0"/>
              <a:t>Think </a:t>
            </a:r>
            <a:r>
              <a:rPr lang="en-GB" dirty="0"/>
              <a:t>of a happy time or place when you were having fun. Try to remember all the very small things of that special memory:</a:t>
            </a:r>
          </a:p>
          <a:p>
            <a:pPr marL="0" indent="0">
              <a:buNone/>
            </a:pPr>
            <a:endParaRPr lang="en-GB" dirty="0"/>
          </a:p>
          <a:p>
            <a:r>
              <a:rPr lang="en-GB" dirty="0"/>
              <a:t>What were you wearing? </a:t>
            </a:r>
          </a:p>
          <a:p>
            <a:r>
              <a:rPr lang="en-GB" dirty="0"/>
              <a:t>How did the air smell? </a:t>
            </a:r>
          </a:p>
          <a:p>
            <a:r>
              <a:rPr lang="en-GB" dirty="0"/>
              <a:t>What could you hear?</a:t>
            </a:r>
          </a:p>
          <a:p>
            <a:r>
              <a:rPr lang="en-GB" dirty="0"/>
              <a:t>What did you see?</a:t>
            </a:r>
          </a:p>
          <a:p>
            <a:endParaRPr lang="en-GB" dirty="0"/>
          </a:p>
          <a:p>
            <a:pPr marL="0" indent="0">
              <a:buNone/>
            </a:pPr>
            <a:r>
              <a:rPr lang="en-GB" b="1" i="1" dirty="0"/>
              <a:t>“Thinking of good memories makes us feel really good inside and if you practice, soon just thinking of happy times will make you actually feel that way.”</a:t>
            </a:r>
          </a:p>
          <a:p>
            <a:pPr marL="0" indent="0">
              <a:buNone/>
            </a:pPr>
            <a:endParaRPr lang="en-GB" dirty="0"/>
          </a:p>
        </p:txBody>
      </p:sp>
    </p:spTree>
    <p:extLst>
      <p:ext uri="{BB962C8B-B14F-4D97-AF65-F5344CB8AC3E}">
        <p14:creationId xmlns:p14="http://schemas.microsoft.com/office/powerpoint/2010/main" val="728005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103D-7E82-4FA9-BBBF-195A3459EAA2}"/>
              </a:ext>
            </a:extLst>
          </p:cNvPr>
          <p:cNvSpPr>
            <a:spLocks noGrp="1"/>
          </p:cNvSpPr>
          <p:nvPr>
            <p:ph type="title"/>
          </p:nvPr>
        </p:nvSpPr>
        <p:spPr/>
        <p:txBody>
          <a:bodyPr/>
          <a:lstStyle/>
          <a:p>
            <a:r>
              <a:rPr lang="en-GB" dirty="0"/>
              <a:t>Positive Thoughts</a:t>
            </a:r>
          </a:p>
        </p:txBody>
      </p:sp>
      <p:sp>
        <p:nvSpPr>
          <p:cNvPr id="3" name="Content Placeholder 2">
            <a:extLst>
              <a:ext uri="{FF2B5EF4-FFF2-40B4-BE49-F238E27FC236}">
                <a16:creationId xmlns:a16="http://schemas.microsoft.com/office/drawing/2014/main" id="{5B5C1D6D-2EF0-4496-9CFB-855D740B93F7}"/>
              </a:ext>
            </a:extLst>
          </p:cNvPr>
          <p:cNvSpPr>
            <a:spLocks noGrp="1"/>
          </p:cNvSpPr>
          <p:nvPr>
            <p:ph idx="1"/>
          </p:nvPr>
        </p:nvSpPr>
        <p:spPr>
          <a:xfrm>
            <a:off x="930845" y="1412776"/>
            <a:ext cx="2389298" cy="4340908"/>
          </a:xfrm>
        </p:spPr>
        <p:txBody>
          <a:bodyPr/>
          <a:lstStyle/>
          <a:p>
            <a:pPr marL="0" indent="0">
              <a:buNone/>
            </a:pPr>
            <a:endParaRPr lang="en-GB" dirty="0"/>
          </a:p>
          <a:p>
            <a:pPr marL="0" indent="0">
              <a:buNone/>
            </a:pPr>
            <a:r>
              <a:rPr lang="en-GB" sz="3200" b="1" dirty="0"/>
              <a:t>Identify negative thoughts and change them into positive thoughts</a:t>
            </a:r>
          </a:p>
        </p:txBody>
      </p:sp>
      <p:pic>
        <p:nvPicPr>
          <p:cNvPr id="10242" name="Picture 2" descr="Positive thoughts in First and Second Grades | School Counseling in Love  Hall">
            <a:extLst>
              <a:ext uri="{FF2B5EF4-FFF2-40B4-BE49-F238E27FC236}">
                <a16:creationId xmlns:a16="http://schemas.microsoft.com/office/drawing/2014/main" id="{EFC2F57A-7C41-4F69-B889-0D41F86FC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914" y="731835"/>
            <a:ext cx="6803799" cy="635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0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09D8-32AC-4D15-9D01-AB1F875FED74}"/>
              </a:ext>
            </a:extLst>
          </p:cNvPr>
          <p:cNvSpPr>
            <a:spLocks noGrp="1"/>
          </p:cNvSpPr>
          <p:nvPr>
            <p:ph type="title"/>
          </p:nvPr>
        </p:nvSpPr>
        <p:spPr/>
        <p:txBody>
          <a:bodyPr/>
          <a:lstStyle/>
          <a:p>
            <a:r>
              <a:rPr lang="en-GB" dirty="0"/>
              <a:t>Calm Thinking</a:t>
            </a:r>
          </a:p>
        </p:txBody>
      </p:sp>
      <p:sp>
        <p:nvSpPr>
          <p:cNvPr id="3" name="Content Placeholder 2">
            <a:extLst>
              <a:ext uri="{FF2B5EF4-FFF2-40B4-BE49-F238E27FC236}">
                <a16:creationId xmlns:a16="http://schemas.microsoft.com/office/drawing/2014/main" id="{E983723D-27BE-4088-9ACC-AC22BC905766}"/>
              </a:ext>
            </a:extLst>
          </p:cNvPr>
          <p:cNvSpPr>
            <a:spLocks noGrp="1"/>
          </p:cNvSpPr>
          <p:nvPr>
            <p:ph idx="1"/>
          </p:nvPr>
        </p:nvSpPr>
        <p:spPr/>
        <p:txBody>
          <a:bodyPr/>
          <a:lstStyle/>
          <a:p>
            <a:r>
              <a:rPr lang="en-GB" dirty="0"/>
              <a:t>What am I worried about?</a:t>
            </a:r>
          </a:p>
          <a:p>
            <a:r>
              <a:rPr lang="en-GB" dirty="0"/>
              <a:t>Why does it worry me? </a:t>
            </a:r>
          </a:p>
          <a:p>
            <a:r>
              <a:rPr lang="en-GB" dirty="0"/>
              <a:t>What are the chances it will happen? </a:t>
            </a:r>
          </a:p>
          <a:p>
            <a:r>
              <a:rPr lang="en-GB" dirty="0"/>
              <a:t>What proof do I have that it will happen? </a:t>
            </a:r>
          </a:p>
          <a:p>
            <a:r>
              <a:rPr lang="en-GB" dirty="0"/>
              <a:t>What else could happen? </a:t>
            </a:r>
          </a:p>
          <a:p>
            <a:r>
              <a:rPr lang="en-GB" dirty="0"/>
              <a:t>So what if it happens? </a:t>
            </a:r>
          </a:p>
          <a:p>
            <a:r>
              <a:rPr lang="en-GB" dirty="0"/>
              <a:t>Can I be absolutely sure it won’t happen? </a:t>
            </a:r>
          </a:p>
          <a:p>
            <a:r>
              <a:rPr lang="en-GB" dirty="0"/>
              <a:t>How could I handle it if it happened?</a:t>
            </a:r>
          </a:p>
        </p:txBody>
      </p:sp>
    </p:spTree>
    <p:extLst>
      <p:ext uri="{BB962C8B-B14F-4D97-AF65-F5344CB8AC3E}">
        <p14:creationId xmlns:p14="http://schemas.microsoft.com/office/powerpoint/2010/main" val="2880573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9576" y="1412776"/>
            <a:ext cx="6635080" cy="796950"/>
          </a:xfrm>
        </p:spPr>
        <p:txBody>
          <a:bodyPr>
            <a:normAutofit/>
          </a:bodyPr>
          <a:lstStyle/>
          <a:p>
            <a:r>
              <a:rPr lang="en-GB" dirty="0"/>
              <a:t>Calming words                  </a:t>
            </a:r>
            <a:r>
              <a:rPr lang="en-GB" dirty="0">
                <a:solidFill>
                  <a:srgbClr val="00B0F0"/>
                </a:solidFill>
              </a:rPr>
              <a:t>🍂</a:t>
            </a:r>
          </a:p>
        </p:txBody>
      </p:sp>
      <p:sp>
        <p:nvSpPr>
          <p:cNvPr id="6" name="Content Placeholder 5"/>
          <p:cNvSpPr>
            <a:spLocks noGrp="1"/>
          </p:cNvSpPr>
          <p:nvPr>
            <p:ph idx="1"/>
          </p:nvPr>
        </p:nvSpPr>
        <p:spPr>
          <a:xfrm>
            <a:off x="1991544" y="2708920"/>
            <a:ext cx="8229600" cy="2880320"/>
          </a:xfrm>
        </p:spPr>
        <p:txBody>
          <a:bodyPr>
            <a:normAutofit/>
          </a:bodyPr>
          <a:lstStyle/>
          <a:p>
            <a:r>
              <a:rPr lang="en-GB" sz="2800" dirty="0"/>
              <a:t>Breathe in while you say to yourself "I feel calm"</a:t>
            </a:r>
          </a:p>
          <a:p>
            <a:r>
              <a:rPr lang="en-GB" sz="2800" dirty="0"/>
              <a:t>Breathe out while you say to yourself "I let go of stress"</a:t>
            </a:r>
          </a:p>
          <a:p>
            <a:r>
              <a:rPr lang="en-GB" sz="2800" dirty="0"/>
              <a:t>Breathe in while you say to yourself "Feel calm"</a:t>
            </a:r>
          </a:p>
          <a:p>
            <a:r>
              <a:rPr lang="en-GB" sz="2800" dirty="0"/>
              <a:t>Breathe out and say to yourself "Let go of stress"</a:t>
            </a:r>
          </a:p>
        </p:txBody>
      </p:sp>
    </p:spTree>
    <p:extLst>
      <p:ext uri="{BB962C8B-B14F-4D97-AF65-F5344CB8AC3E}">
        <p14:creationId xmlns:p14="http://schemas.microsoft.com/office/powerpoint/2010/main" val="2081825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0036-5838-485C-B98C-9D7C0C085619}"/>
              </a:ext>
            </a:extLst>
          </p:cNvPr>
          <p:cNvSpPr>
            <a:spLocks noGrp="1"/>
          </p:cNvSpPr>
          <p:nvPr>
            <p:ph type="title"/>
          </p:nvPr>
        </p:nvSpPr>
        <p:spPr/>
        <p:txBody>
          <a:bodyPr/>
          <a:lstStyle/>
          <a:p>
            <a:r>
              <a:rPr lang="en-GB" dirty="0"/>
              <a:t>Naming Anxiety</a:t>
            </a:r>
          </a:p>
        </p:txBody>
      </p:sp>
      <p:sp>
        <p:nvSpPr>
          <p:cNvPr id="3" name="Content Placeholder 2">
            <a:extLst>
              <a:ext uri="{FF2B5EF4-FFF2-40B4-BE49-F238E27FC236}">
                <a16:creationId xmlns:a16="http://schemas.microsoft.com/office/drawing/2014/main" id="{FF5F11E5-53A1-4978-82D7-87A3BDAFBB6B}"/>
              </a:ext>
            </a:extLst>
          </p:cNvPr>
          <p:cNvSpPr>
            <a:spLocks noGrp="1"/>
          </p:cNvSpPr>
          <p:nvPr>
            <p:ph idx="1"/>
          </p:nvPr>
        </p:nvSpPr>
        <p:spPr/>
        <p:txBody>
          <a:bodyPr>
            <a:normAutofit/>
          </a:bodyPr>
          <a:lstStyle/>
          <a:p>
            <a:r>
              <a:rPr lang="en-GB" dirty="0"/>
              <a:t>Labelling anxiety (or other feelings). Practice identifying feelings and facial expressions.</a:t>
            </a:r>
          </a:p>
          <a:p>
            <a:r>
              <a:rPr lang="en-GB" dirty="0"/>
              <a:t>Take turns with your child, pointing to faces that look “Mad,” “Excited,” “Sad,” or “Worried,” and describing a time when each of you experienced such a feeling. This exercise reminds children that adults have different types of feelings, too, and that they learn to manage them.</a:t>
            </a:r>
          </a:p>
          <a:p>
            <a:r>
              <a:rPr lang="en-GB" dirty="0"/>
              <a:t>Ask your child to draw a picture of what his/her bad feelings look like, and give a form to his/her anxiety. Having an image of the “monster” makes it easier to fight it off.</a:t>
            </a:r>
          </a:p>
          <a:p>
            <a:r>
              <a:rPr lang="en-GB" dirty="0"/>
              <a:t>Resources - </a:t>
            </a:r>
            <a:r>
              <a:rPr lang="en-GB" dirty="0">
                <a:hlinkClick r:id="rId3"/>
              </a:rPr>
              <a:t>childtherapytoys.com</a:t>
            </a:r>
            <a:endParaRPr lang="en-GB" dirty="0"/>
          </a:p>
          <a:p>
            <a:endParaRPr lang="en-GB" dirty="0"/>
          </a:p>
        </p:txBody>
      </p:sp>
    </p:spTree>
    <p:extLst>
      <p:ext uri="{BB962C8B-B14F-4D97-AF65-F5344CB8AC3E}">
        <p14:creationId xmlns:p14="http://schemas.microsoft.com/office/powerpoint/2010/main" val="2861381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AFED4-CAAB-4A71-AB85-0354291A16CC}"/>
              </a:ext>
            </a:extLst>
          </p:cNvPr>
          <p:cNvSpPr>
            <a:spLocks noGrp="1"/>
          </p:cNvSpPr>
          <p:nvPr>
            <p:ph idx="1"/>
          </p:nvPr>
        </p:nvSpPr>
        <p:spPr>
          <a:xfrm>
            <a:off x="609600" y="1905000"/>
            <a:ext cx="10972800" cy="4496360"/>
          </a:xfrm>
        </p:spPr>
        <p:txBody>
          <a:bodyPr>
            <a:normAutofit/>
          </a:bodyPr>
          <a:lstStyle/>
          <a:p>
            <a:pPr marL="0" indent="0">
              <a:buNone/>
            </a:pPr>
            <a:r>
              <a:rPr lang="en-GB" b="1" i="1" dirty="0"/>
              <a:t>Relaxation, breathing techniques</a:t>
            </a:r>
            <a:r>
              <a:rPr lang="en-GB" i="1" dirty="0"/>
              <a:t>, and </a:t>
            </a:r>
            <a:r>
              <a:rPr lang="en-GB" b="1" i="1" dirty="0"/>
              <a:t>visual imagery </a:t>
            </a:r>
            <a:r>
              <a:rPr lang="en-GB" i="1" dirty="0"/>
              <a:t>can help kids fight off depression and anxiety. Practice these in the evenings (they’ll also help your child unwind before bedtime). Once he’s mastered a calming technique, he can use it to stop a bad feeling in its tracks.</a:t>
            </a:r>
          </a:p>
          <a:p>
            <a:r>
              <a:rPr lang="en-GB" b="1" dirty="0"/>
              <a:t>Relax:</a:t>
            </a:r>
            <a:r>
              <a:rPr lang="en-GB" dirty="0"/>
              <a:t> Have your child lie down and focus on and relax one body part at a time -hands, arms, chest-until their entire body is calm and anxious feelings have been crowded out.</a:t>
            </a:r>
          </a:p>
          <a:p>
            <a:r>
              <a:rPr lang="en-GB" b="1" dirty="0"/>
              <a:t>Visualise:</a:t>
            </a:r>
            <a:r>
              <a:rPr lang="en-GB" dirty="0"/>
              <a:t> Ask your child to think about happy times or a good feeling; e.g. “being licked by a his/her pet puppy.” If your child is fearful of a particular situation, such as a test, s/he should picture him/herself successfully completing the test.</a:t>
            </a:r>
          </a:p>
          <a:p>
            <a:endParaRPr lang="en-GB" dirty="0"/>
          </a:p>
        </p:txBody>
      </p:sp>
      <p:sp>
        <p:nvSpPr>
          <p:cNvPr id="4" name="TextBox 3">
            <a:extLst>
              <a:ext uri="{FF2B5EF4-FFF2-40B4-BE49-F238E27FC236}">
                <a16:creationId xmlns:a16="http://schemas.microsoft.com/office/drawing/2014/main" id="{B15392C7-BE4D-4441-B9FD-22A2AEF4A119}"/>
              </a:ext>
            </a:extLst>
          </p:cNvPr>
          <p:cNvSpPr txBox="1"/>
          <p:nvPr/>
        </p:nvSpPr>
        <p:spPr>
          <a:xfrm>
            <a:off x="598714" y="1045029"/>
            <a:ext cx="11266715" cy="584775"/>
          </a:xfrm>
          <a:prstGeom prst="rect">
            <a:avLst/>
          </a:prstGeom>
          <a:noFill/>
        </p:spPr>
        <p:txBody>
          <a:bodyPr wrap="square" rtlCol="0">
            <a:spAutoFit/>
          </a:bodyPr>
          <a:lstStyle/>
          <a:p>
            <a:r>
              <a:rPr lang="en-GB" sz="3200" b="1" dirty="0">
                <a:latin typeface="Gill Sans MT" panose="020B0502020104020203" pitchFamily="34" charset="0"/>
                <a:cs typeface="Arial" panose="020B0604020202020204" pitchFamily="34" charset="0"/>
              </a:rPr>
              <a:t>Chase away bad feelings</a:t>
            </a:r>
          </a:p>
        </p:txBody>
      </p:sp>
    </p:spTree>
    <p:extLst>
      <p:ext uri="{BB962C8B-B14F-4D97-AF65-F5344CB8AC3E}">
        <p14:creationId xmlns:p14="http://schemas.microsoft.com/office/powerpoint/2010/main" val="385115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A507-7164-4837-B31E-0981D5B61976}"/>
              </a:ext>
            </a:extLst>
          </p:cNvPr>
          <p:cNvSpPr>
            <a:spLocks noGrp="1"/>
          </p:cNvSpPr>
          <p:nvPr>
            <p:ph type="title"/>
          </p:nvPr>
        </p:nvSpPr>
        <p:spPr/>
        <p:txBody>
          <a:bodyPr/>
          <a:lstStyle/>
          <a:p>
            <a:r>
              <a:rPr lang="en-GB" dirty="0"/>
              <a:t>Monitoring</a:t>
            </a:r>
          </a:p>
        </p:txBody>
      </p:sp>
      <p:sp>
        <p:nvSpPr>
          <p:cNvPr id="3" name="Content Placeholder 2">
            <a:extLst>
              <a:ext uri="{FF2B5EF4-FFF2-40B4-BE49-F238E27FC236}">
                <a16:creationId xmlns:a16="http://schemas.microsoft.com/office/drawing/2014/main" id="{F0AA6286-E59E-4B75-90A1-0073D368B429}"/>
              </a:ext>
            </a:extLst>
          </p:cNvPr>
          <p:cNvSpPr>
            <a:spLocks noGrp="1"/>
          </p:cNvSpPr>
          <p:nvPr>
            <p:ph idx="1"/>
          </p:nvPr>
        </p:nvSpPr>
        <p:spPr/>
        <p:txBody>
          <a:bodyPr>
            <a:normAutofit/>
          </a:bodyPr>
          <a:lstStyle/>
          <a:p>
            <a:r>
              <a:rPr lang="en-GB" dirty="0"/>
              <a:t>Sports watches - really good to monitor heart rate; a good concrete way of detecting signs of agitation e.g. through a fit bit. </a:t>
            </a:r>
          </a:p>
          <a:p>
            <a:r>
              <a:rPr lang="en-GB" dirty="0"/>
              <a:t>Looking at peaks on a graph. Good evidence to show (the school) that the child is more agitated throughout the day than their face, body language or speech indicates. </a:t>
            </a:r>
          </a:p>
          <a:p>
            <a:r>
              <a:rPr lang="en-GB" dirty="0"/>
              <a:t>Anxiety and agitation could be suppressed so much at school, it is violently released at home. </a:t>
            </a:r>
          </a:p>
          <a:p>
            <a:endParaRPr lang="en-GB" dirty="0"/>
          </a:p>
        </p:txBody>
      </p:sp>
    </p:spTree>
    <p:extLst>
      <p:ext uri="{BB962C8B-B14F-4D97-AF65-F5344CB8AC3E}">
        <p14:creationId xmlns:p14="http://schemas.microsoft.com/office/powerpoint/2010/main" val="228457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43B6-1BEC-4337-8E24-F40FC46D5286}"/>
              </a:ext>
            </a:extLst>
          </p:cNvPr>
          <p:cNvSpPr>
            <a:spLocks noGrp="1"/>
          </p:cNvSpPr>
          <p:nvPr>
            <p:ph type="title"/>
          </p:nvPr>
        </p:nvSpPr>
        <p:spPr/>
        <p:txBody>
          <a:bodyPr/>
          <a:lstStyle/>
          <a:p>
            <a:r>
              <a:rPr lang="en-GB" dirty="0"/>
              <a:t>Feelings Thermometer</a:t>
            </a:r>
          </a:p>
        </p:txBody>
      </p:sp>
      <p:sp>
        <p:nvSpPr>
          <p:cNvPr id="3" name="Content Placeholder 2">
            <a:extLst>
              <a:ext uri="{FF2B5EF4-FFF2-40B4-BE49-F238E27FC236}">
                <a16:creationId xmlns:a16="http://schemas.microsoft.com/office/drawing/2014/main" id="{54B20474-04CC-4833-81F4-A61E970144EF}"/>
              </a:ext>
            </a:extLst>
          </p:cNvPr>
          <p:cNvSpPr>
            <a:spLocks noGrp="1"/>
          </p:cNvSpPr>
          <p:nvPr>
            <p:ph idx="1"/>
          </p:nvPr>
        </p:nvSpPr>
        <p:spPr>
          <a:xfrm>
            <a:off x="609600" y="1647645"/>
            <a:ext cx="8164286" cy="4478519"/>
          </a:xfrm>
        </p:spPr>
        <p:txBody>
          <a:bodyPr/>
          <a:lstStyle/>
          <a:p>
            <a:r>
              <a:rPr lang="en-GB" dirty="0"/>
              <a:t>Identifies early cues and triggers.</a:t>
            </a:r>
          </a:p>
          <a:p>
            <a:r>
              <a:rPr lang="en-GB" dirty="0"/>
              <a:t>Touch the point that represents the depth of </a:t>
            </a:r>
            <a:r>
              <a:rPr lang="en-GB" dirty="0" err="1"/>
              <a:t>yourr</a:t>
            </a:r>
            <a:r>
              <a:rPr lang="en-GB" dirty="0"/>
              <a:t> feeling (on the thermometer)</a:t>
            </a:r>
          </a:p>
          <a:p>
            <a:r>
              <a:rPr lang="en-GB" dirty="0"/>
              <a:t>A thermometer helps with rating difficulties. If can’t say the word, ask them to tell you the number.</a:t>
            </a:r>
          </a:p>
          <a:p>
            <a:r>
              <a:rPr lang="en-GB" dirty="0"/>
              <a:t>Appropriate voice e.g. count to 10 using a happy./sad/angry voice. Way to teach how to pick up emotion in self </a:t>
            </a:r>
          </a:p>
          <a:p>
            <a:pPr marL="358775" indent="0">
              <a:buNone/>
            </a:pPr>
            <a:r>
              <a:rPr lang="en-GB" dirty="0"/>
              <a:t>or others.</a:t>
            </a:r>
          </a:p>
        </p:txBody>
      </p:sp>
      <p:pic>
        <p:nvPicPr>
          <p:cNvPr id="9218" name="Picture 2" descr="FEELINGS THERMOMETER - Lost and Found Moms">
            <a:extLst>
              <a:ext uri="{FF2B5EF4-FFF2-40B4-BE49-F238E27FC236}">
                <a16:creationId xmlns:a16="http://schemas.microsoft.com/office/drawing/2014/main" id="{D0414B04-9109-4FA9-87B4-3906F304D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51" y="1016733"/>
            <a:ext cx="4275351" cy="463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822" y="1166695"/>
            <a:ext cx="10558909" cy="5445120"/>
          </a:xfrm>
          <a:ln>
            <a:solidFill>
              <a:schemeClr val="tx1"/>
            </a:solidFill>
          </a:ln>
        </p:spPr>
        <p:txBody>
          <a:bodyPr>
            <a:normAutofit/>
          </a:bodyPr>
          <a:lstStyle/>
          <a:p>
            <a:pPr marL="0" indent="0">
              <a:buNone/>
            </a:pPr>
            <a:r>
              <a:rPr lang="en-GB" sz="2400" b="1" dirty="0"/>
              <a:t>DSM – 5 </a:t>
            </a:r>
            <a:r>
              <a:rPr lang="en-GB" sz="1600" dirty="0"/>
              <a:t>(2013) </a:t>
            </a:r>
            <a:endParaRPr lang="en-GB" sz="2400" dirty="0"/>
          </a:p>
          <a:p>
            <a:r>
              <a:rPr lang="en-GB" sz="2400" dirty="0"/>
              <a:t>A persistent pattern of inattention </a:t>
            </a:r>
            <a:r>
              <a:rPr lang="en-GB" sz="2400" dirty="0">
                <a:solidFill>
                  <a:srgbClr val="FF0000"/>
                </a:solidFill>
              </a:rPr>
              <a:t>and/or</a:t>
            </a:r>
            <a:r>
              <a:rPr lang="en-GB" sz="2400" dirty="0"/>
              <a:t> hyperactivity-impulsivity that interferes with functioning or development, as characterised by at least 6 out of 9 inattention symptoms and /or at least 6 out of 9 hyperactivity and impulsivity symptoms (CYP) </a:t>
            </a:r>
          </a:p>
          <a:p>
            <a:r>
              <a:rPr lang="en-GB" sz="2400" dirty="0"/>
              <a:t>Several inattentive </a:t>
            </a:r>
            <a:r>
              <a:rPr lang="en-GB" sz="2400" dirty="0">
                <a:solidFill>
                  <a:srgbClr val="FF0000"/>
                </a:solidFill>
              </a:rPr>
              <a:t>or</a:t>
            </a:r>
            <a:r>
              <a:rPr lang="en-GB" sz="2400" dirty="0"/>
              <a:t> hyperactive-impulsive symptoms were present prior to age 12 years.</a:t>
            </a:r>
          </a:p>
          <a:p>
            <a:r>
              <a:rPr lang="en-GB" sz="2400" dirty="0"/>
              <a:t>Several inattentive </a:t>
            </a:r>
            <a:r>
              <a:rPr lang="en-GB" sz="2400" dirty="0">
                <a:solidFill>
                  <a:srgbClr val="FF0000"/>
                </a:solidFill>
              </a:rPr>
              <a:t>or</a:t>
            </a:r>
            <a:r>
              <a:rPr lang="en-GB" sz="2400" dirty="0"/>
              <a:t> hyperactive-impulsive symptoms are present in two or more settings (e.g. home and school).</a:t>
            </a:r>
          </a:p>
          <a:p>
            <a:r>
              <a:rPr lang="en-GB" sz="2400" dirty="0"/>
              <a:t>There is clear evidence that the symptoms interfere with, or reduce, the quality of social, academic, or every day functioning. (Also, in NICE guidelines 2018)</a:t>
            </a:r>
          </a:p>
          <a:p>
            <a:r>
              <a:rPr lang="en-GB" sz="2400" dirty="0"/>
              <a:t>The symptoms…. are not better explained by another mental disorder (e.g. mood disorder, anxiety disorder).</a:t>
            </a:r>
          </a:p>
          <a:p>
            <a:endParaRPr lang="en-GB" dirty="0"/>
          </a:p>
        </p:txBody>
      </p:sp>
      <p:sp>
        <p:nvSpPr>
          <p:cNvPr id="2" name="TextBox 1">
            <a:extLst>
              <a:ext uri="{FF2B5EF4-FFF2-40B4-BE49-F238E27FC236}">
                <a16:creationId xmlns:a16="http://schemas.microsoft.com/office/drawing/2014/main" id="{C8FE308C-0732-41F9-A84A-508AA7B2AC76}"/>
              </a:ext>
            </a:extLst>
          </p:cNvPr>
          <p:cNvSpPr txBox="1"/>
          <p:nvPr/>
        </p:nvSpPr>
        <p:spPr>
          <a:xfrm>
            <a:off x="391886" y="612089"/>
            <a:ext cx="9056914"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Recap – ADHD Criteria</a:t>
            </a:r>
          </a:p>
        </p:txBody>
      </p:sp>
    </p:spTree>
    <p:extLst>
      <p:ext uri="{BB962C8B-B14F-4D97-AF65-F5344CB8AC3E}">
        <p14:creationId xmlns:p14="http://schemas.microsoft.com/office/powerpoint/2010/main" val="458099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39402-C30F-4713-9A74-CB8A57F7A573}"/>
              </a:ext>
            </a:extLst>
          </p:cNvPr>
          <p:cNvSpPr>
            <a:spLocks noGrp="1"/>
          </p:cNvSpPr>
          <p:nvPr>
            <p:ph idx="1"/>
          </p:nvPr>
        </p:nvSpPr>
        <p:spPr>
          <a:xfrm>
            <a:off x="609600" y="1647645"/>
            <a:ext cx="7652657" cy="4478519"/>
          </a:xfrm>
        </p:spPr>
        <p:txBody>
          <a:bodyPr/>
          <a:lstStyle/>
          <a:p>
            <a:pPr marL="0" indent="0">
              <a:buNone/>
            </a:pPr>
            <a:r>
              <a:rPr lang="en-GB" b="1" dirty="0"/>
              <a:t>Structure, emotions and cues</a:t>
            </a:r>
          </a:p>
          <a:p>
            <a:endParaRPr lang="en-GB" b="1" dirty="0"/>
          </a:p>
          <a:p>
            <a:r>
              <a:rPr lang="en-GB" dirty="0"/>
              <a:t>Ask how happy/sad/angry were you at different times of the day. The YP chooses the appropriate  face to indicate on the timeline, and explain why.</a:t>
            </a:r>
          </a:p>
          <a:p>
            <a:r>
              <a:rPr lang="en-GB" dirty="0"/>
              <a:t>The YP chooses which face to put at the specific time on the timeline and explains why: e.g. Which face do you choose at 10 am? etc</a:t>
            </a:r>
            <a:r>
              <a:rPr lang="en-GB" b="1" dirty="0"/>
              <a:t> </a:t>
            </a:r>
          </a:p>
          <a:p>
            <a:endParaRPr lang="en-GB" dirty="0"/>
          </a:p>
        </p:txBody>
      </p:sp>
      <p:pic>
        <p:nvPicPr>
          <p:cNvPr id="4" name="Picture 2" descr="FEELINGS THERMOMETER - Lost and Found Moms">
            <a:extLst>
              <a:ext uri="{FF2B5EF4-FFF2-40B4-BE49-F238E27FC236}">
                <a16:creationId xmlns:a16="http://schemas.microsoft.com/office/drawing/2014/main" id="{7AA25217-A26E-4E1B-99C9-371B33ED0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493210"/>
            <a:ext cx="3497716" cy="463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20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C60C6-86AF-4158-91D3-870D34C421D0}"/>
              </a:ext>
            </a:extLst>
          </p:cNvPr>
          <p:cNvSpPr>
            <a:spLocks noGrp="1"/>
          </p:cNvSpPr>
          <p:nvPr>
            <p:ph type="title"/>
          </p:nvPr>
        </p:nvSpPr>
        <p:spPr/>
        <p:txBody>
          <a:bodyPr/>
          <a:lstStyle/>
          <a:p>
            <a:r>
              <a:rPr lang="en-GB" dirty="0"/>
              <a:t>Awareness Tools - Yoga</a:t>
            </a:r>
          </a:p>
        </p:txBody>
      </p:sp>
      <p:sp>
        <p:nvSpPr>
          <p:cNvPr id="3" name="Content Placeholder 2">
            <a:extLst>
              <a:ext uri="{FF2B5EF4-FFF2-40B4-BE49-F238E27FC236}">
                <a16:creationId xmlns:a16="http://schemas.microsoft.com/office/drawing/2014/main" id="{F3D6767A-B5F6-4125-8C21-028273718DE3}"/>
              </a:ext>
            </a:extLst>
          </p:cNvPr>
          <p:cNvSpPr>
            <a:spLocks noGrp="1"/>
          </p:cNvSpPr>
          <p:nvPr>
            <p:ph idx="1"/>
          </p:nvPr>
        </p:nvSpPr>
        <p:spPr>
          <a:xfrm>
            <a:off x="609600" y="1647645"/>
            <a:ext cx="10972800" cy="4478519"/>
          </a:xfrm>
        </p:spPr>
        <p:txBody>
          <a:bodyPr>
            <a:normAutofit/>
          </a:bodyPr>
          <a:lstStyle/>
          <a:p>
            <a:r>
              <a:rPr lang="en-GB" dirty="0"/>
              <a:t>Mindfulness, meditation, yoga, etc.</a:t>
            </a:r>
          </a:p>
          <a:p>
            <a:r>
              <a:rPr lang="en-GB" dirty="0"/>
              <a:t>Yoga encourages individuals to be aware of their body. </a:t>
            </a:r>
          </a:p>
          <a:p>
            <a:r>
              <a:rPr lang="en-GB" dirty="0"/>
              <a:t>Sometimes only 20 mins a day can help behaviour and concentration.</a:t>
            </a:r>
          </a:p>
          <a:p>
            <a:pPr marL="0" indent="0">
              <a:buNone/>
            </a:pPr>
            <a:r>
              <a:rPr lang="en-GB" i="1" dirty="0"/>
              <a:t>Anxietyfreechild.com</a:t>
            </a:r>
          </a:p>
          <a:p>
            <a:pPr marL="0" indent="0">
              <a:buNone/>
            </a:pPr>
            <a:endParaRPr lang="en-GB" dirty="0"/>
          </a:p>
        </p:txBody>
      </p:sp>
      <p:pic>
        <p:nvPicPr>
          <p:cNvPr id="12290" name="Picture 2" descr="The Power of Yoga for Children with Anxiety">
            <a:extLst>
              <a:ext uri="{FF2B5EF4-FFF2-40B4-BE49-F238E27FC236}">
                <a16:creationId xmlns:a16="http://schemas.microsoft.com/office/drawing/2014/main" id="{D9E2606D-39E5-4705-828D-A281EE2FF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251" y="2982914"/>
            <a:ext cx="6191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430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E4F40-61D1-416B-8EA0-8259A0F3623D}"/>
              </a:ext>
            </a:extLst>
          </p:cNvPr>
          <p:cNvSpPr>
            <a:spLocks noGrp="1"/>
          </p:cNvSpPr>
          <p:nvPr>
            <p:ph idx="1"/>
          </p:nvPr>
        </p:nvSpPr>
        <p:spPr/>
        <p:txBody>
          <a:bodyPr>
            <a:normAutofit fontScale="62500" lnSpcReduction="20000"/>
          </a:bodyPr>
          <a:lstStyle/>
          <a:p>
            <a:pPr marL="0" indent="0">
              <a:buNone/>
            </a:pPr>
            <a:r>
              <a:rPr lang="en-GB" sz="5000" b="1" dirty="0"/>
              <a:t>Physical Activity Tools for the Quick Release of Emotional Energy</a:t>
            </a:r>
            <a:endParaRPr lang="en-GB" sz="5000" dirty="0"/>
          </a:p>
          <a:p>
            <a:r>
              <a:rPr lang="en-GB" sz="5000" dirty="0"/>
              <a:t>Physical exercise as a regular part of their day. E.g. dancing in the bedroom to release tension; “running keeps anxiety away”. Leads to regular release of emotional energy. </a:t>
            </a:r>
          </a:p>
          <a:p>
            <a:endParaRPr lang="en-GB" sz="5000" b="1" dirty="0"/>
          </a:p>
          <a:p>
            <a:pPr marL="0" indent="0">
              <a:buNone/>
            </a:pPr>
            <a:r>
              <a:rPr lang="en-GB" sz="5000" b="1" dirty="0"/>
              <a:t>Relaxation Tools</a:t>
            </a:r>
            <a:endParaRPr lang="en-GB" sz="5000" dirty="0"/>
          </a:p>
          <a:p>
            <a:r>
              <a:rPr lang="en-GB" sz="5000" dirty="0"/>
              <a:t>Drawing relaxes.</a:t>
            </a:r>
          </a:p>
          <a:p>
            <a:r>
              <a:rPr lang="en-GB" sz="5000" dirty="0"/>
              <a:t>An effective tool is walking in nature – thoughts slow down</a:t>
            </a:r>
          </a:p>
          <a:p>
            <a:endParaRPr lang="en-GB" dirty="0"/>
          </a:p>
        </p:txBody>
      </p:sp>
    </p:spTree>
    <p:extLst>
      <p:ext uri="{BB962C8B-B14F-4D97-AF65-F5344CB8AC3E}">
        <p14:creationId xmlns:p14="http://schemas.microsoft.com/office/powerpoint/2010/main" val="1869572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994B4-211A-430E-A59D-8DCE94CAF694}"/>
              </a:ext>
            </a:extLst>
          </p:cNvPr>
          <p:cNvSpPr>
            <a:spLocks noGrp="1"/>
          </p:cNvSpPr>
          <p:nvPr>
            <p:ph idx="1"/>
          </p:nvPr>
        </p:nvSpPr>
        <p:spPr>
          <a:xfrm>
            <a:off x="609600" y="914401"/>
            <a:ext cx="10972800" cy="5211764"/>
          </a:xfrm>
        </p:spPr>
        <p:txBody>
          <a:bodyPr/>
          <a:lstStyle/>
          <a:p>
            <a:pPr marL="0" indent="0">
              <a:buNone/>
            </a:pPr>
            <a:r>
              <a:rPr lang="en-GB" b="1" dirty="0"/>
              <a:t>Vocalise how to manage emotions</a:t>
            </a:r>
            <a:endParaRPr lang="en-GB" dirty="0"/>
          </a:p>
          <a:p>
            <a:r>
              <a:rPr lang="en-GB" dirty="0"/>
              <a:t>Talk aloud what you’re thinking, to model what is desirable.</a:t>
            </a:r>
          </a:p>
          <a:p>
            <a:r>
              <a:rPr lang="en-GB" dirty="0"/>
              <a:t>… Stay calm…, seek help, be flexible in thinking (‘Let’s try it another way’).</a:t>
            </a:r>
          </a:p>
          <a:p>
            <a:pPr marL="0" indent="0">
              <a:buNone/>
            </a:pPr>
            <a:r>
              <a:rPr lang="en-GB" dirty="0"/>
              <a:t> </a:t>
            </a:r>
          </a:p>
          <a:p>
            <a:pPr marL="0" indent="0">
              <a:buNone/>
            </a:pPr>
            <a:r>
              <a:rPr lang="en-GB" b="1" dirty="0"/>
              <a:t>Thinking Tools</a:t>
            </a:r>
            <a:endParaRPr lang="en-GB" dirty="0"/>
          </a:p>
          <a:p>
            <a:r>
              <a:rPr lang="en-GB" dirty="0"/>
              <a:t>Create thought cards; e.g. I can be brave. etc</a:t>
            </a:r>
          </a:p>
          <a:p>
            <a:r>
              <a:rPr lang="en-GB" dirty="0"/>
              <a:t>Place on their phone /noticeboard/ bedroom</a:t>
            </a:r>
          </a:p>
          <a:p>
            <a:pPr marL="358775" indent="0">
              <a:buNone/>
            </a:pPr>
            <a:r>
              <a:rPr lang="en-GB" dirty="0"/>
              <a:t>Wall.</a:t>
            </a:r>
          </a:p>
        </p:txBody>
      </p:sp>
      <p:pic>
        <p:nvPicPr>
          <p:cNvPr id="13314" name="Picture 2" descr="Positive Affirmation Cards for Kids | #Growthmindset | Teach Starter">
            <a:extLst>
              <a:ext uri="{FF2B5EF4-FFF2-40B4-BE49-F238E27FC236}">
                <a16:creationId xmlns:a16="http://schemas.microsoft.com/office/drawing/2014/main" id="{08FD59B7-FAB3-4A28-A862-0ADA074297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1715" y="3069772"/>
            <a:ext cx="4760685" cy="357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60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0F10-D2A2-488A-B1B9-7EDCC33B7DA3}"/>
              </a:ext>
            </a:extLst>
          </p:cNvPr>
          <p:cNvSpPr>
            <a:spLocks noGrp="1"/>
          </p:cNvSpPr>
          <p:nvPr>
            <p:ph type="title"/>
          </p:nvPr>
        </p:nvSpPr>
        <p:spPr/>
        <p:txBody>
          <a:bodyPr/>
          <a:lstStyle/>
          <a:p>
            <a:r>
              <a:rPr lang="en-GB" dirty="0"/>
              <a:t>Turning Over a New Leaf</a:t>
            </a:r>
          </a:p>
        </p:txBody>
      </p:sp>
      <p:sp>
        <p:nvSpPr>
          <p:cNvPr id="3" name="Content Placeholder 2">
            <a:extLst>
              <a:ext uri="{FF2B5EF4-FFF2-40B4-BE49-F238E27FC236}">
                <a16:creationId xmlns:a16="http://schemas.microsoft.com/office/drawing/2014/main" id="{C98D3121-72BC-4A63-8705-F18D4533EB3E}"/>
              </a:ext>
            </a:extLst>
          </p:cNvPr>
          <p:cNvSpPr>
            <a:spLocks noGrp="1"/>
          </p:cNvSpPr>
          <p:nvPr>
            <p:ph idx="1"/>
          </p:nvPr>
        </p:nvSpPr>
        <p:spPr>
          <a:xfrm>
            <a:off x="609600" y="1647645"/>
            <a:ext cx="5998029" cy="4478519"/>
          </a:xfrm>
        </p:spPr>
        <p:txBody>
          <a:bodyPr>
            <a:normAutofit/>
          </a:bodyPr>
          <a:lstStyle/>
          <a:p>
            <a:r>
              <a:rPr lang="en-GB" dirty="0"/>
              <a:t>Write a word on each of three leaf pictures of something that makes you feel anxious; you can draw it if you prefer.</a:t>
            </a:r>
          </a:p>
          <a:p>
            <a:r>
              <a:rPr lang="en-GB" dirty="0"/>
              <a:t>Turn the leaves over and write on the other sides, a way that you would like each one to change.</a:t>
            </a:r>
          </a:p>
          <a:p>
            <a:r>
              <a:rPr lang="en-GB" dirty="0"/>
              <a:t>Choose one of the 3 as the most important</a:t>
            </a:r>
          </a:p>
          <a:p>
            <a:r>
              <a:rPr lang="en-GB" dirty="0"/>
              <a:t>Draw a new leaf picture of how you can achieve it.</a:t>
            </a:r>
          </a:p>
          <a:p>
            <a:r>
              <a:rPr lang="en-GB" dirty="0"/>
              <a:t>Create a leaf Mandala.</a:t>
            </a:r>
          </a:p>
          <a:p>
            <a:endParaRPr lang="en-GB" dirty="0"/>
          </a:p>
        </p:txBody>
      </p:sp>
      <p:pic>
        <p:nvPicPr>
          <p:cNvPr id="7172" name="Picture 4" descr="7,554,275 Leaf Stock Photos | Free &amp;amp; Royalty-free Leaf Images |  Depositphotos">
            <a:extLst>
              <a:ext uri="{FF2B5EF4-FFF2-40B4-BE49-F238E27FC236}">
                <a16:creationId xmlns:a16="http://schemas.microsoft.com/office/drawing/2014/main" id="{9A0C9DE8-5CB1-4EE8-9767-460492F8D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714" y="1240971"/>
            <a:ext cx="4376057" cy="437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972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ircle leaf shape mandala design. Vector file layered for easy manipulation  and custom coloring Stock Photo - Alamy">
            <a:extLst>
              <a:ext uri="{FF2B5EF4-FFF2-40B4-BE49-F238E27FC236}">
                <a16:creationId xmlns:a16="http://schemas.microsoft.com/office/drawing/2014/main" id="{1F59426F-FBAE-493D-A02A-2A5C52D8B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151" y="576943"/>
            <a:ext cx="74016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21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A627-7BEC-4194-A207-B8E2F1E3B112}"/>
              </a:ext>
            </a:extLst>
          </p:cNvPr>
          <p:cNvSpPr>
            <a:spLocks noGrp="1"/>
          </p:cNvSpPr>
          <p:nvPr>
            <p:ph type="title"/>
          </p:nvPr>
        </p:nvSpPr>
        <p:spPr/>
        <p:txBody>
          <a:bodyPr/>
          <a:lstStyle/>
          <a:p>
            <a:r>
              <a:rPr lang="en-GB" dirty="0"/>
              <a:t>Relaxation and Deep Breathing</a:t>
            </a:r>
          </a:p>
        </p:txBody>
      </p:sp>
      <p:sp>
        <p:nvSpPr>
          <p:cNvPr id="3" name="Content Placeholder 2">
            <a:extLst>
              <a:ext uri="{FF2B5EF4-FFF2-40B4-BE49-F238E27FC236}">
                <a16:creationId xmlns:a16="http://schemas.microsoft.com/office/drawing/2014/main" id="{5846A25A-D797-4DC7-9533-7B4F1A48496D}"/>
              </a:ext>
            </a:extLst>
          </p:cNvPr>
          <p:cNvSpPr>
            <a:spLocks noGrp="1"/>
          </p:cNvSpPr>
          <p:nvPr>
            <p:ph idx="1"/>
          </p:nvPr>
        </p:nvSpPr>
        <p:spPr>
          <a:xfrm>
            <a:off x="609600" y="1647645"/>
            <a:ext cx="3450771" cy="4589667"/>
          </a:xfrm>
          <a:solidFill>
            <a:schemeClr val="accent3">
              <a:lumMod val="20000"/>
              <a:lumOff val="80000"/>
            </a:schemeClr>
          </a:solidFill>
        </p:spPr>
        <p:txBody>
          <a:bodyPr>
            <a:noAutofit/>
          </a:bodyPr>
          <a:lstStyle/>
          <a:p>
            <a:pPr marL="0" indent="0">
              <a:buNone/>
            </a:pPr>
            <a:r>
              <a:rPr lang="en-GB" sz="3600" dirty="0"/>
              <a:t>When our children’s minds are tense, their bodies are tense, too. Relaxing their bodies will help them relax their mind.</a:t>
            </a:r>
          </a:p>
          <a:p>
            <a:pPr marL="0" indent="0">
              <a:buNone/>
            </a:pPr>
            <a:endParaRPr lang="en-GB" sz="3600" dirty="0"/>
          </a:p>
        </p:txBody>
      </p:sp>
      <p:sp>
        <p:nvSpPr>
          <p:cNvPr id="5" name="TextBox 4">
            <a:extLst>
              <a:ext uri="{FF2B5EF4-FFF2-40B4-BE49-F238E27FC236}">
                <a16:creationId xmlns:a16="http://schemas.microsoft.com/office/drawing/2014/main" id="{3E28E371-DFC9-44C3-A8C1-70981282E89B}"/>
              </a:ext>
            </a:extLst>
          </p:cNvPr>
          <p:cNvSpPr txBox="1"/>
          <p:nvPr/>
        </p:nvSpPr>
        <p:spPr>
          <a:xfrm>
            <a:off x="5987143" y="1310188"/>
            <a:ext cx="5595257" cy="5355312"/>
          </a:xfrm>
          <a:prstGeom prst="rect">
            <a:avLst/>
          </a:prstGeom>
          <a:noFill/>
        </p:spPr>
        <p:txBody>
          <a:bodyPr wrap="square" rtlCol="0">
            <a:spAutoFit/>
          </a:bodyPr>
          <a:lstStyle/>
          <a:p>
            <a:r>
              <a:rPr lang="en-GB" sz="3600" b="1" i="1" dirty="0">
                <a:latin typeface="Gill Sans MT" panose="020B0502020104020203" pitchFamily="34" charset="0"/>
              </a:rPr>
              <a:t>Relaxation: </a:t>
            </a:r>
          </a:p>
          <a:p>
            <a:pPr marL="571500" indent="-571500">
              <a:buFont typeface="Arial" panose="020B0604020202020204" pitchFamily="34" charset="0"/>
              <a:buChar char="•"/>
            </a:pPr>
            <a:r>
              <a:rPr lang="en-GB" sz="3600" dirty="0">
                <a:latin typeface="Gill Sans MT" panose="020B0502020104020203" pitchFamily="34" charset="0"/>
              </a:rPr>
              <a:t>Is a skill </a:t>
            </a:r>
          </a:p>
          <a:p>
            <a:pPr marL="571500" indent="-571500">
              <a:buFont typeface="Arial" panose="020B0604020202020204" pitchFamily="34" charset="0"/>
              <a:buChar char="•"/>
            </a:pPr>
            <a:r>
              <a:rPr lang="en-GB" sz="3600" dirty="0">
                <a:latin typeface="Gill Sans MT" panose="020B0502020104020203" pitchFamily="34" charset="0"/>
              </a:rPr>
              <a:t>Pick the right time </a:t>
            </a:r>
          </a:p>
          <a:p>
            <a:pPr marL="571500" indent="-571500">
              <a:buFont typeface="Arial" panose="020B0604020202020204" pitchFamily="34" charset="0"/>
              <a:buChar char="•"/>
            </a:pPr>
            <a:r>
              <a:rPr lang="en-GB" sz="3600" dirty="0">
                <a:latin typeface="Gill Sans MT" panose="020B0502020104020203" pitchFamily="34" charset="0"/>
              </a:rPr>
              <a:t>Make the time </a:t>
            </a:r>
          </a:p>
          <a:p>
            <a:pPr marL="571500" indent="-571500">
              <a:buFont typeface="Arial" panose="020B0604020202020204" pitchFamily="34" charset="0"/>
              <a:buChar char="•"/>
            </a:pPr>
            <a:r>
              <a:rPr lang="en-GB" sz="3600" dirty="0">
                <a:latin typeface="Gill Sans MT" panose="020B0502020104020203" pitchFamily="34" charset="0"/>
              </a:rPr>
              <a:t>Create a habit </a:t>
            </a:r>
          </a:p>
          <a:p>
            <a:pPr marL="571500" indent="-571500">
              <a:buFont typeface="Arial" panose="020B0604020202020204" pitchFamily="34" charset="0"/>
              <a:buChar char="•"/>
            </a:pPr>
            <a:r>
              <a:rPr lang="en-GB" sz="3600" dirty="0">
                <a:latin typeface="Gill Sans MT" panose="020B0502020104020203" pitchFamily="34" charset="0"/>
              </a:rPr>
              <a:t>Create a relaxing environment </a:t>
            </a:r>
          </a:p>
          <a:p>
            <a:pPr marL="571500" indent="-571500">
              <a:buFont typeface="Arial" panose="020B0604020202020204" pitchFamily="34" charset="0"/>
              <a:buChar char="•"/>
            </a:pPr>
            <a:r>
              <a:rPr lang="en-GB" sz="3600" dirty="0">
                <a:latin typeface="Gill Sans MT" panose="020B0502020104020203" pitchFamily="34" charset="0"/>
              </a:rPr>
              <a:t>Make it fun </a:t>
            </a:r>
          </a:p>
          <a:p>
            <a:pPr marL="571500" indent="-571500">
              <a:buFont typeface="Arial" panose="020B0604020202020204" pitchFamily="34" charset="0"/>
              <a:buChar char="•"/>
            </a:pPr>
            <a:r>
              <a:rPr lang="en-GB" sz="3600" dirty="0">
                <a:latin typeface="Gill Sans MT" panose="020B0502020104020203" pitchFamily="34" charset="0"/>
              </a:rPr>
              <a:t>Keep it simple and short.</a:t>
            </a:r>
          </a:p>
          <a:p>
            <a:endParaRPr lang="en-GB" dirty="0"/>
          </a:p>
        </p:txBody>
      </p:sp>
      <p:sp>
        <p:nvSpPr>
          <p:cNvPr id="4" name="TextBox 3">
            <a:extLst>
              <a:ext uri="{FF2B5EF4-FFF2-40B4-BE49-F238E27FC236}">
                <a16:creationId xmlns:a16="http://schemas.microsoft.com/office/drawing/2014/main" id="{4AF98F42-ACFB-436D-BEE6-F82D6894163D}"/>
              </a:ext>
            </a:extLst>
          </p:cNvPr>
          <p:cNvSpPr txBox="1"/>
          <p:nvPr/>
        </p:nvSpPr>
        <p:spPr>
          <a:xfrm>
            <a:off x="685800" y="6379029"/>
            <a:ext cx="4278086" cy="369332"/>
          </a:xfrm>
          <a:prstGeom prst="rect">
            <a:avLst/>
          </a:prstGeom>
          <a:noFill/>
        </p:spPr>
        <p:txBody>
          <a:bodyPr wrap="square" rtlCol="0">
            <a:spAutoFit/>
          </a:bodyPr>
          <a:lstStyle/>
          <a:p>
            <a:r>
              <a:rPr lang="en-GB" dirty="0">
                <a:hlinkClick r:id="rId3"/>
              </a:rPr>
              <a:t>Stop, Think, Breathe</a:t>
            </a:r>
            <a:r>
              <a:rPr lang="en-GB" dirty="0"/>
              <a:t> app </a:t>
            </a:r>
          </a:p>
        </p:txBody>
      </p:sp>
    </p:spTree>
    <p:extLst>
      <p:ext uri="{BB962C8B-B14F-4D97-AF65-F5344CB8AC3E}">
        <p14:creationId xmlns:p14="http://schemas.microsoft.com/office/powerpoint/2010/main" val="3645707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Tummy Buddies breathing exercise</a:t>
            </a:r>
          </a:p>
        </p:txBody>
      </p:sp>
      <p:sp>
        <p:nvSpPr>
          <p:cNvPr id="12" name="Picture Placeholder 11"/>
          <p:cNvSpPr>
            <a:spLocks noGrp="1"/>
          </p:cNvSpPr>
          <p:nvPr>
            <p:ph type="pic" idx="1"/>
          </p:nvPr>
        </p:nvSpPr>
        <p:spPr/>
      </p:sp>
      <p:sp>
        <p:nvSpPr>
          <p:cNvPr id="5" name="Text Placeholder 4"/>
          <p:cNvSpPr>
            <a:spLocks noGrp="1"/>
          </p:cNvSpPr>
          <p:nvPr>
            <p:ph type="body" sz="half" idx="2"/>
          </p:nvPr>
        </p:nvSpPr>
        <p:spPr/>
        <p:txBody>
          <a:bodyPr/>
          <a:lstStyle/>
          <a:p>
            <a:r>
              <a:rPr lang="en-GB"/>
              <a:t>Bi-Borough EPCS (April 2020) ‘Transition, Recovery and Learning in the Aftermath’</a:t>
            </a:r>
            <a:endParaRPr lang="en-GB" dirty="0"/>
          </a:p>
        </p:txBody>
      </p:sp>
      <p:grpSp>
        <p:nvGrpSpPr>
          <p:cNvPr id="13" name="Group 12"/>
          <p:cNvGrpSpPr/>
          <p:nvPr/>
        </p:nvGrpSpPr>
        <p:grpSpPr>
          <a:xfrm>
            <a:off x="1217271" y="1562581"/>
            <a:ext cx="9757458" cy="4456253"/>
            <a:chOff x="1761280" y="2675720"/>
            <a:chExt cx="8958806" cy="2926428"/>
          </a:xfrm>
        </p:grpSpPr>
        <p:pic>
          <p:nvPicPr>
            <p:cNvPr id="14" name="Picture 13"/>
            <p:cNvPicPr>
              <a:picLocks noChangeAspect="1"/>
            </p:cNvPicPr>
            <p:nvPr/>
          </p:nvPicPr>
          <p:blipFill rotWithShape="1">
            <a:blip r:embed="rId3"/>
            <a:srcRect l="15302" t="5432" r="16115" b="53606"/>
            <a:stretch/>
          </p:blipFill>
          <p:spPr>
            <a:xfrm>
              <a:off x="1761280" y="2675720"/>
              <a:ext cx="4479403" cy="2926428"/>
            </a:xfrm>
            <a:prstGeom prst="rect">
              <a:avLst/>
            </a:prstGeom>
          </p:spPr>
        </p:pic>
        <p:pic>
          <p:nvPicPr>
            <p:cNvPr id="15" name="Picture 14"/>
            <p:cNvPicPr>
              <a:picLocks noChangeAspect="1"/>
            </p:cNvPicPr>
            <p:nvPr/>
          </p:nvPicPr>
          <p:blipFill rotWithShape="1">
            <a:blip r:embed="rId3"/>
            <a:srcRect l="15302" t="45584" r="16115" b="15803"/>
            <a:stretch/>
          </p:blipFill>
          <p:spPr>
            <a:xfrm>
              <a:off x="6240683" y="2675720"/>
              <a:ext cx="4479403" cy="2758695"/>
            </a:xfrm>
            <a:prstGeom prst="rect">
              <a:avLst/>
            </a:prstGeom>
          </p:spPr>
        </p:pic>
      </p:grpSp>
    </p:spTree>
    <p:extLst>
      <p:ext uri="{BB962C8B-B14F-4D97-AF65-F5344CB8AC3E}">
        <p14:creationId xmlns:p14="http://schemas.microsoft.com/office/powerpoint/2010/main" val="1957830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Balloon Breathing Exercise</a:t>
            </a:r>
          </a:p>
        </p:txBody>
      </p:sp>
      <p:sp>
        <p:nvSpPr>
          <p:cNvPr id="3" name="Content Placeholder 2"/>
          <p:cNvSpPr>
            <a:spLocks noGrp="1"/>
          </p:cNvSpPr>
          <p:nvPr>
            <p:ph idx="1"/>
          </p:nvPr>
        </p:nvSpPr>
        <p:spPr>
          <a:xfrm>
            <a:off x="2024743" y="1567543"/>
            <a:ext cx="8278585" cy="5127172"/>
          </a:xfrm>
        </p:spPr>
        <p:txBody>
          <a:bodyPr>
            <a:normAutofit/>
          </a:bodyPr>
          <a:lstStyle/>
          <a:p>
            <a:pPr marL="0" indent="0">
              <a:lnSpc>
                <a:spcPct val="114000"/>
              </a:lnSpc>
              <a:buNone/>
            </a:pPr>
            <a:r>
              <a:rPr lang="en-GB" dirty="0"/>
              <a:t>Have the child/children sit in comfortable chairs or lie down on the floor. Instruct them to take a deep breath in and hold it for 3 seconds, then exhale slowly. Breathe in counting to three and then out, counting to three.</a:t>
            </a:r>
          </a:p>
          <a:p>
            <a:pPr marL="0" indent="0">
              <a:lnSpc>
                <a:spcPct val="114000"/>
              </a:lnSpc>
              <a:buNone/>
            </a:pPr>
            <a:r>
              <a:rPr lang="en-GB" dirty="0"/>
              <a:t>Repeat several times. When deep breathing, it’s important to breathe with the diaphragm so you may like to tell children to place their hand on their tummy. When breathing in, their tummy should expand and then contract when breathing out. You can get them to pretend they have a balloon in their stomach which they are trying to fill with air and then try to push all the air out, so the balloon goes limp.</a:t>
            </a:r>
          </a:p>
        </p:txBody>
      </p:sp>
      <p:pic>
        <p:nvPicPr>
          <p:cNvPr id="9" name="Picture 8"/>
          <p:cNvPicPr>
            <a:picLocks noChangeAspect="1"/>
          </p:cNvPicPr>
          <p:nvPr/>
        </p:nvPicPr>
        <p:blipFill>
          <a:blip r:embed="rId3"/>
          <a:stretch>
            <a:fillRect/>
          </a:stretch>
        </p:blipFill>
        <p:spPr>
          <a:xfrm>
            <a:off x="10468655" y="2327876"/>
            <a:ext cx="1423995" cy="2448272"/>
          </a:xfrm>
          <a:prstGeom prst="rect">
            <a:avLst/>
          </a:prstGeom>
        </p:spPr>
      </p:pic>
      <p:pic>
        <p:nvPicPr>
          <p:cNvPr id="10" name="Picture 9"/>
          <p:cNvPicPr>
            <a:picLocks noChangeAspect="1"/>
          </p:cNvPicPr>
          <p:nvPr/>
        </p:nvPicPr>
        <p:blipFill>
          <a:blip r:embed="rId4"/>
          <a:stretch>
            <a:fillRect/>
          </a:stretch>
        </p:blipFill>
        <p:spPr>
          <a:xfrm>
            <a:off x="299350" y="2327876"/>
            <a:ext cx="1515936" cy="2448272"/>
          </a:xfrm>
          <a:prstGeom prst="rect">
            <a:avLst/>
          </a:prstGeom>
        </p:spPr>
      </p:pic>
    </p:spTree>
    <p:extLst>
      <p:ext uri="{BB962C8B-B14F-4D97-AF65-F5344CB8AC3E}">
        <p14:creationId xmlns:p14="http://schemas.microsoft.com/office/powerpoint/2010/main" val="1804594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p:cNvSpPr>
          <p:nvPr>
            <p:ph type="title"/>
          </p:nvPr>
        </p:nvSpPr>
        <p:spPr>
          <a:xfrm>
            <a:off x="72830" y="620688"/>
            <a:ext cx="11960674" cy="796950"/>
          </a:xfrm>
        </p:spPr>
        <p:txBody>
          <a:bodyPr>
            <a:normAutofit/>
          </a:bodyPr>
          <a:lstStyle/>
          <a:p>
            <a:pPr algn="ctr"/>
            <a:r>
              <a:rPr lang="en-GB" sz="3200" dirty="0"/>
              <a:t>3 comforting thoughts       &amp;      Calming down visual support </a:t>
            </a:r>
          </a:p>
        </p:txBody>
      </p:sp>
      <p:pic>
        <p:nvPicPr>
          <p:cNvPr id="18" name="Picture 4"/>
          <p:cNvPicPr>
            <a:picLocks noGrp="1" noChangeAspect="1" noChangeArrowheads="1"/>
          </p:cNvPicPr>
          <p:nvPr>
            <p:ph sz="half" idx="1"/>
          </p:nvPr>
        </p:nvPicPr>
        <p:blipFill>
          <a:blip r:embed="rId3" cstate="print"/>
          <a:stretch>
            <a:fillRect/>
          </a:stretch>
        </p:blipFill>
        <p:spPr bwMode="auto">
          <a:xfrm>
            <a:off x="6651663" y="1947643"/>
            <a:ext cx="4214283" cy="4022725"/>
          </a:xfrm>
          <a:prstGeom prst="rect">
            <a:avLst/>
          </a:prstGeom>
          <a:noFill/>
          <a:ln w="9525">
            <a:noFill/>
            <a:miter lim="800000"/>
            <a:headEnd/>
            <a:tailEnd/>
          </a:ln>
        </p:spPr>
      </p:pic>
      <p:sp>
        <p:nvSpPr>
          <p:cNvPr id="218123" name="Rectangle 11"/>
          <p:cNvSpPr>
            <a:spLocks noChangeArrowheads="1"/>
          </p:cNvSpPr>
          <p:nvPr/>
        </p:nvSpPr>
        <p:spPr bwMode="auto">
          <a:xfrm>
            <a:off x="1695451" y="101084"/>
            <a:ext cx="184731" cy="369332"/>
          </a:xfrm>
          <a:prstGeom prst="rect">
            <a:avLst/>
          </a:prstGeom>
          <a:noFill/>
          <a:ln w="9525">
            <a:noFill/>
            <a:miter lim="800000"/>
            <a:headEnd/>
            <a:tailEnd/>
          </a:ln>
          <a:effectLst/>
        </p:spPr>
        <p:txBody>
          <a:bodyPr wrap="none" anchor="ctr">
            <a:spAutoFit/>
          </a:bodyPr>
          <a:lstStyle/>
          <a:p>
            <a:pPr defTabSz="914400" fontAlgn="base">
              <a:spcBef>
                <a:spcPct val="0"/>
              </a:spcBef>
              <a:spcAft>
                <a:spcPct val="0"/>
              </a:spcAft>
              <a:tabLst>
                <a:tab pos="6972300" algn="l"/>
              </a:tabLst>
              <a:defRPr/>
            </a:pPr>
            <a:endParaRPr lang="en-US">
              <a:solidFill>
                <a:prstClr val="black"/>
              </a:solidFill>
              <a:latin typeface="Arial" charset="0"/>
              <a:cs typeface="Arial" charset="0"/>
            </a:endParaRPr>
          </a:p>
        </p:txBody>
      </p:sp>
      <p:sp>
        <p:nvSpPr>
          <p:cNvPr id="218124" name="Rectangle 12"/>
          <p:cNvSpPr>
            <a:spLocks noChangeArrowheads="1"/>
          </p:cNvSpPr>
          <p:nvPr/>
        </p:nvSpPr>
        <p:spPr bwMode="auto">
          <a:xfrm>
            <a:off x="1695450" y="285750"/>
            <a:ext cx="0" cy="0"/>
          </a:xfrm>
          <a:prstGeom prst="rect">
            <a:avLst/>
          </a:prstGeom>
          <a:solidFill>
            <a:schemeClr val="accent1"/>
          </a:solidFill>
          <a:ln w="9525">
            <a:solidFill>
              <a:schemeClr val="tx1"/>
            </a:solidFill>
            <a:miter lim="800000"/>
            <a:headEnd/>
            <a:tailEnd/>
          </a:ln>
          <a:effectLst/>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pic>
        <p:nvPicPr>
          <p:cNvPr id="15" name="Picture 14"/>
          <p:cNvPicPr>
            <a:picLocks noChangeAspect="1"/>
          </p:cNvPicPr>
          <p:nvPr/>
        </p:nvPicPr>
        <p:blipFill>
          <a:blip r:embed="rId4"/>
          <a:stretch>
            <a:fillRect/>
          </a:stretch>
        </p:blipFill>
        <p:spPr>
          <a:xfrm>
            <a:off x="72830" y="6468624"/>
            <a:ext cx="3749365" cy="323116"/>
          </a:xfrm>
          <a:prstGeom prst="rect">
            <a:avLst/>
          </a:prstGeom>
        </p:spPr>
      </p:pic>
      <p:sp>
        <p:nvSpPr>
          <p:cNvPr id="19" name="Rectangle 5"/>
          <p:cNvSpPr>
            <a:spLocks noChangeArrowheads="1"/>
          </p:cNvSpPr>
          <p:nvPr/>
        </p:nvSpPr>
        <p:spPr bwMode="auto">
          <a:xfrm>
            <a:off x="985886" y="1615856"/>
            <a:ext cx="3168650" cy="4654550"/>
          </a:xfrm>
          <a:prstGeom prst="rect">
            <a:avLst/>
          </a:prstGeom>
          <a:solidFill>
            <a:schemeClr val="bg1"/>
          </a:solidFill>
          <a:ln w="114300">
            <a:pattFill prst="horzBrick">
              <a:fgClr>
                <a:srgbClr val="00FFFF"/>
              </a:fgClr>
              <a:bgClr>
                <a:srgbClr val="FFFFFF"/>
              </a:bgClr>
            </a:pattFill>
            <a:miter lim="800000"/>
            <a:headEnd/>
            <a:tailEnd/>
          </a:ln>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sp>
        <p:nvSpPr>
          <p:cNvPr id="20" name="AutoShape 9"/>
          <p:cNvSpPr>
            <a:spLocks noChangeArrowheads="1"/>
          </p:cNvSpPr>
          <p:nvPr/>
        </p:nvSpPr>
        <p:spPr bwMode="auto">
          <a:xfrm>
            <a:off x="1993949" y="1833344"/>
            <a:ext cx="1943100" cy="1425575"/>
          </a:xfrm>
          <a:prstGeom prst="cloudCallout">
            <a:avLst>
              <a:gd name="adj1" fmla="val -74509"/>
              <a:gd name="adj2" fmla="val 45898"/>
            </a:avLst>
          </a:prstGeom>
          <a:solidFill>
            <a:srgbClr val="FFFFFF"/>
          </a:solidFill>
          <a:ln w="25400">
            <a:solidFill>
              <a:srgbClr val="800080"/>
            </a:solidFill>
            <a:round/>
            <a:headEnd/>
            <a:tailEnd/>
          </a:ln>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pic>
        <p:nvPicPr>
          <p:cNvPr id="21" name="Picture 10"/>
          <p:cNvPicPr>
            <a:picLocks noChangeAspect="1" noChangeArrowheads="1"/>
          </p:cNvPicPr>
          <p:nvPr/>
        </p:nvPicPr>
        <p:blipFill>
          <a:blip r:embed="rId5" cstate="print"/>
          <a:srcRect/>
          <a:stretch>
            <a:fillRect/>
          </a:stretch>
        </p:blipFill>
        <p:spPr bwMode="auto">
          <a:xfrm>
            <a:off x="2497186" y="2049244"/>
            <a:ext cx="996950" cy="1008063"/>
          </a:xfrm>
          <a:prstGeom prst="rect">
            <a:avLst/>
          </a:prstGeom>
          <a:noFill/>
        </p:spPr>
      </p:pic>
      <p:sp>
        <p:nvSpPr>
          <p:cNvPr id="22" name="AutoShape 7"/>
          <p:cNvSpPr>
            <a:spLocks noChangeArrowheads="1"/>
          </p:cNvSpPr>
          <p:nvPr/>
        </p:nvSpPr>
        <p:spPr bwMode="auto">
          <a:xfrm>
            <a:off x="2065386" y="3273206"/>
            <a:ext cx="2057400" cy="1371600"/>
          </a:xfrm>
          <a:prstGeom prst="cloudCallout">
            <a:avLst>
              <a:gd name="adj1" fmla="val -71514"/>
              <a:gd name="adj2" fmla="val 34954"/>
            </a:avLst>
          </a:prstGeom>
          <a:solidFill>
            <a:srgbClr val="FFFFFF"/>
          </a:solidFill>
          <a:ln w="22225">
            <a:solidFill>
              <a:srgbClr val="00FF00"/>
            </a:solidFill>
            <a:round/>
            <a:headEnd/>
            <a:tailEnd/>
          </a:ln>
        </p:spPr>
        <p:txBody>
          <a:bodyPr/>
          <a:lstStyle/>
          <a:p>
            <a:pPr defTabSz="914400" fontAlgn="base">
              <a:spcBef>
                <a:spcPct val="0"/>
              </a:spcBef>
              <a:spcAft>
                <a:spcPct val="0"/>
              </a:spcAft>
              <a:defRPr/>
            </a:pPr>
            <a:endParaRPr lang="en-US">
              <a:solidFill>
                <a:prstClr val="black"/>
              </a:solidFill>
              <a:latin typeface="Arial" charset="0"/>
              <a:cs typeface="Arial" charset="0"/>
            </a:endParaRPr>
          </a:p>
        </p:txBody>
      </p:sp>
      <p:pic>
        <p:nvPicPr>
          <p:cNvPr id="23" name="il_fi" descr="http://img.dailymail.co.uk/i/pix/2007/09_03/HamsterREX_468x362.jpg"/>
          <p:cNvPicPr>
            <a:picLocks noChangeAspect="1" noChangeArrowheads="1"/>
          </p:cNvPicPr>
          <p:nvPr/>
        </p:nvPicPr>
        <p:blipFill>
          <a:blip r:embed="rId6" r:link="rId7" cstate="print"/>
          <a:srcRect/>
          <a:stretch>
            <a:fillRect/>
          </a:stretch>
        </p:blipFill>
        <p:spPr bwMode="auto">
          <a:xfrm>
            <a:off x="2570212" y="3489107"/>
            <a:ext cx="1095375" cy="847725"/>
          </a:xfrm>
          <a:prstGeom prst="rect">
            <a:avLst/>
          </a:prstGeom>
          <a:noFill/>
        </p:spPr>
      </p:pic>
      <p:sp>
        <p:nvSpPr>
          <p:cNvPr id="24" name="AutoShape 6"/>
          <p:cNvSpPr>
            <a:spLocks noChangeArrowheads="1"/>
          </p:cNvSpPr>
          <p:nvPr/>
        </p:nvSpPr>
        <p:spPr bwMode="auto">
          <a:xfrm>
            <a:off x="1922511" y="4713068"/>
            <a:ext cx="2057400" cy="1371600"/>
          </a:xfrm>
          <a:prstGeom prst="cloudCallout">
            <a:avLst>
              <a:gd name="adj1" fmla="val -69444"/>
              <a:gd name="adj2" fmla="val 37593"/>
            </a:avLst>
          </a:prstGeom>
          <a:solidFill>
            <a:srgbClr val="FFFFFF"/>
          </a:solidFill>
          <a:ln w="25400">
            <a:solidFill>
              <a:srgbClr val="993300"/>
            </a:solidFill>
            <a:round/>
            <a:headEnd/>
            <a:tailEnd/>
          </a:ln>
        </p:spPr>
        <p:txBody>
          <a:bodyPr/>
          <a:lstStyle/>
          <a:p>
            <a:pPr defTabSz="914400" fontAlgn="base">
              <a:spcBef>
                <a:spcPct val="0"/>
              </a:spcBef>
              <a:spcAft>
                <a:spcPct val="0"/>
              </a:spcAft>
              <a:defRPr/>
            </a:pPr>
            <a:r>
              <a:rPr lang="en-GB" sz="1200">
                <a:solidFill>
                  <a:prstClr val="black"/>
                </a:solidFill>
                <a:latin typeface="Arial" charset="0"/>
                <a:cs typeface="Times New Roman" pitchFamily="18" charset="0"/>
              </a:rPr>
              <a:t>.</a:t>
            </a:r>
            <a:endParaRPr lang="en-GB">
              <a:solidFill>
                <a:prstClr val="black"/>
              </a:solidFill>
              <a:latin typeface="Arial" charset="0"/>
              <a:cs typeface="Arial" charset="0"/>
            </a:endParaRPr>
          </a:p>
        </p:txBody>
      </p:sp>
      <p:pic>
        <p:nvPicPr>
          <p:cNvPr id="25" name="il_fi" descr="http://www.cicelystaffords.com/MONTYHEADSHOT040607.JPG"/>
          <p:cNvPicPr>
            <a:picLocks noChangeAspect="1" noChangeArrowheads="1"/>
          </p:cNvPicPr>
          <p:nvPr/>
        </p:nvPicPr>
        <p:blipFill>
          <a:blip r:embed="rId8" r:link="rId9" cstate="print"/>
          <a:srcRect t="10095" r="21532"/>
          <a:stretch>
            <a:fillRect/>
          </a:stretch>
        </p:blipFill>
        <p:spPr bwMode="auto">
          <a:xfrm>
            <a:off x="2425749" y="4928969"/>
            <a:ext cx="1054100" cy="906463"/>
          </a:xfrm>
          <a:prstGeom prst="rect">
            <a:avLst/>
          </a:prstGeom>
          <a:noFill/>
        </p:spPr>
      </p:pic>
    </p:spTree>
    <p:extLst>
      <p:ext uri="{BB962C8B-B14F-4D97-AF65-F5344CB8AC3E}">
        <p14:creationId xmlns:p14="http://schemas.microsoft.com/office/powerpoint/2010/main" val="236894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66" y="619769"/>
            <a:ext cx="10515600" cy="825500"/>
          </a:xfrm>
        </p:spPr>
        <p:txBody>
          <a:bodyPr>
            <a:normAutofit fontScale="90000"/>
          </a:bodyPr>
          <a:lstStyle/>
          <a:p>
            <a:r>
              <a:rPr lang="en-GB" dirty="0"/>
              <a:t>Recognising ADHD in Learning Environments</a:t>
            </a:r>
          </a:p>
        </p:txBody>
      </p:sp>
      <p:pic>
        <p:nvPicPr>
          <p:cNvPr id="4" name="Content Placeholder 3"/>
          <p:cNvPicPr>
            <a:picLocks noGrp="1" noChangeAspect="1"/>
          </p:cNvPicPr>
          <p:nvPr>
            <p:ph idx="1"/>
          </p:nvPr>
        </p:nvPicPr>
        <p:blipFill>
          <a:blip r:embed="rId3"/>
          <a:stretch>
            <a:fillRect/>
          </a:stretch>
        </p:blipFill>
        <p:spPr>
          <a:xfrm>
            <a:off x="348266" y="1445269"/>
            <a:ext cx="7514018" cy="4351338"/>
          </a:xfrm>
          <a:prstGeom prst="rect">
            <a:avLst/>
          </a:prstGeom>
        </p:spPr>
      </p:pic>
    </p:spTree>
    <p:extLst>
      <p:ext uri="{BB962C8B-B14F-4D97-AF65-F5344CB8AC3E}">
        <p14:creationId xmlns:p14="http://schemas.microsoft.com/office/powerpoint/2010/main" val="1533461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 Solving Skills - Adolescents</a:t>
            </a:r>
          </a:p>
        </p:txBody>
      </p:sp>
      <p:sp>
        <p:nvSpPr>
          <p:cNvPr id="19" name="Content Placeholder 2"/>
          <p:cNvSpPr>
            <a:spLocks noGrp="1"/>
          </p:cNvSpPr>
          <p:nvPr>
            <p:ph idx="1"/>
          </p:nvPr>
        </p:nvSpPr>
        <p:spPr>
          <a:xfrm>
            <a:off x="609600" y="1412777"/>
            <a:ext cx="10972800" cy="5183966"/>
          </a:xfrm>
        </p:spPr>
        <p:txBody>
          <a:bodyPr>
            <a:normAutofit lnSpcReduction="10000"/>
          </a:bodyPr>
          <a:lstStyle/>
          <a:p>
            <a:pPr marL="0" indent="0">
              <a:buNone/>
            </a:pPr>
            <a:r>
              <a:rPr lang="en-GB" dirty="0"/>
              <a:t>What is the problem? : _______________________________________</a:t>
            </a:r>
          </a:p>
          <a:p>
            <a:pPr marL="0" indent="0">
              <a:buNone/>
            </a:pPr>
            <a:r>
              <a:rPr lang="en-GB" dirty="0"/>
              <a:t>What are all the things I can do to handle it?</a:t>
            </a:r>
          </a:p>
          <a:p>
            <a:pPr marL="179388" indent="0">
              <a:buNone/>
            </a:pPr>
            <a:r>
              <a:rPr lang="en-GB" dirty="0"/>
              <a:t>1.</a:t>
            </a:r>
          </a:p>
          <a:p>
            <a:pPr marL="179388" indent="0">
              <a:buNone/>
            </a:pPr>
            <a:r>
              <a:rPr lang="en-GB" dirty="0"/>
              <a:t>2.</a:t>
            </a:r>
          </a:p>
          <a:p>
            <a:pPr marL="179388" indent="0">
              <a:buNone/>
            </a:pPr>
            <a:r>
              <a:rPr lang="en-GB" dirty="0"/>
              <a:t>3.</a:t>
            </a:r>
          </a:p>
          <a:p>
            <a:pPr marL="0" indent="0">
              <a:buNone/>
            </a:pPr>
            <a:r>
              <a:rPr lang="en-GB" dirty="0"/>
              <a:t>What will happen if I do each of those things?</a:t>
            </a:r>
          </a:p>
          <a:p>
            <a:pPr marL="179388" indent="0">
              <a:buNone/>
            </a:pPr>
            <a:r>
              <a:rPr lang="en-GB" dirty="0"/>
              <a:t>1.</a:t>
            </a:r>
          </a:p>
          <a:p>
            <a:pPr marL="179388" indent="0">
              <a:buNone/>
            </a:pPr>
            <a:r>
              <a:rPr lang="en-GB" dirty="0"/>
              <a:t>2.</a:t>
            </a:r>
          </a:p>
          <a:p>
            <a:pPr marL="179388" indent="0">
              <a:buNone/>
            </a:pPr>
            <a:r>
              <a:rPr lang="en-GB" dirty="0"/>
              <a:t>3.</a:t>
            </a:r>
          </a:p>
          <a:p>
            <a:pPr marL="0" indent="0">
              <a:buNone/>
            </a:pPr>
            <a:r>
              <a:rPr lang="en-GB" dirty="0"/>
              <a:t>Which way of handling it is the best?</a:t>
            </a:r>
          </a:p>
          <a:p>
            <a:pPr marL="0" indent="0">
              <a:buNone/>
            </a:pPr>
            <a:r>
              <a:rPr lang="en-GB" dirty="0"/>
              <a:t>Now that I have tried it, how did I do?</a:t>
            </a:r>
          </a:p>
          <a:p>
            <a:pPr marL="0" indent="0">
              <a:buNone/>
            </a:pPr>
            <a:r>
              <a:rPr lang="en-GB" dirty="0"/>
              <a:t>Can I do anything differently next time?</a:t>
            </a:r>
          </a:p>
        </p:txBody>
      </p:sp>
    </p:spTree>
    <p:extLst>
      <p:ext uri="{BB962C8B-B14F-4D97-AF65-F5344CB8AC3E}">
        <p14:creationId xmlns:p14="http://schemas.microsoft.com/office/powerpoint/2010/main" val="3644593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FA1A-7743-4C28-BED5-8D095B8EFD92}"/>
              </a:ext>
            </a:extLst>
          </p:cNvPr>
          <p:cNvSpPr>
            <a:spLocks noGrp="1"/>
          </p:cNvSpPr>
          <p:nvPr>
            <p:ph type="title"/>
          </p:nvPr>
        </p:nvSpPr>
        <p:spPr/>
        <p:txBody>
          <a:bodyPr/>
          <a:lstStyle/>
          <a:p>
            <a:r>
              <a:rPr lang="en-GB" dirty="0"/>
              <a:t>Exposure</a:t>
            </a:r>
          </a:p>
        </p:txBody>
      </p:sp>
      <p:pic>
        <p:nvPicPr>
          <p:cNvPr id="4" name="Content Placeholder 3">
            <a:extLst>
              <a:ext uri="{FF2B5EF4-FFF2-40B4-BE49-F238E27FC236}">
                <a16:creationId xmlns:a16="http://schemas.microsoft.com/office/drawing/2014/main" id="{377F06EA-97AE-40A1-BA67-31315A15933D}"/>
              </a:ext>
            </a:extLst>
          </p:cNvPr>
          <p:cNvPicPr>
            <a:picLocks noGrp="1" noChangeAspect="1"/>
          </p:cNvPicPr>
          <p:nvPr>
            <p:ph idx="1"/>
          </p:nvPr>
        </p:nvPicPr>
        <p:blipFill>
          <a:blip r:embed="rId3"/>
          <a:stretch>
            <a:fillRect/>
          </a:stretch>
        </p:blipFill>
        <p:spPr>
          <a:xfrm>
            <a:off x="1447800" y="1534886"/>
            <a:ext cx="9231085" cy="5263462"/>
          </a:xfrm>
          <a:prstGeom prst="rect">
            <a:avLst/>
          </a:prstGeom>
        </p:spPr>
      </p:pic>
    </p:spTree>
    <p:extLst>
      <p:ext uri="{BB962C8B-B14F-4D97-AF65-F5344CB8AC3E}">
        <p14:creationId xmlns:p14="http://schemas.microsoft.com/office/powerpoint/2010/main" val="277706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C1E8-919E-4ACC-8AD6-6055030CB9CF}"/>
              </a:ext>
            </a:extLst>
          </p:cNvPr>
          <p:cNvSpPr>
            <a:spLocks noGrp="1"/>
          </p:cNvSpPr>
          <p:nvPr>
            <p:ph type="title"/>
          </p:nvPr>
        </p:nvSpPr>
        <p:spPr/>
        <p:txBody>
          <a:bodyPr/>
          <a:lstStyle/>
          <a:p>
            <a:r>
              <a:rPr lang="en-GB" dirty="0"/>
              <a:t>Exposure</a:t>
            </a:r>
          </a:p>
        </p:txBody>
      </p:sp>
      <p:sp>
        <p:nvSpPr>
          <p:cNvPr id="3" name="Content Placeholder 2">
            <a:extLst>
              <a:ext uri="{FF2B5EF4-FFF2-40B4-BE49-F238E27FC236}">
                <a16:creationId xmlns:a16="http://schemas.microsoft.com/office/drawing/2014/main" id="{1B7377ED-E162-490D-AA9C-73E036704195}"/>
              </a:ext>
            </a:extLst>
          </p:cNvPr>
          <p:cNvSpPr>
            <a:spLocks noGrp="1"/>
          </p:cNvSpPr>
          <p:nvPr>
            <p:ph idx="1"/>
          </p:nvPr>
        </p:nvSpPr>
        <p:spPr>
          <a:xfrm>
            <a:off x="609600" y="1647645"/>
            <a:ext cx="7097486" cy="4317726"/>
          </a:xfrm>
        </p:spPr>
        <p:txBody>
          <a:bodyPr>
            <a:normAutofit/>
          </a:bodyPr>
          <a:lstStyle/>
          <a:p>
            <a:pPr marL="0" indent="0">
              <a:buNone/>
            </a:pPr>
            <a:r>
              <a:rPr lang="en-GB" b="1" dirty="0"/>
              <a:t>Create an Exposure Ladder</a:t>
            </a:r>
            <a:endParaRPr lang="en-GB" dirty="0"/>
          </a:p>
          <a:p>
            <a:r>
              <a:rPr lang="en-GB" dirty="0"/>
              <a:t>Role play, rehearse, strategy, rewards. When achieved, start on the next rung of the ladder.</a:t>
            </a:r>
          </a:p>
          <a:p>
            <a:r>
              <a:rPr lang="en-GB" dirty="0"/>
              <a:t>Once a specific behaviour has been managed with the use of a reward, continue to reward its successful completion for at least 2-3 weeks thereafter.</a:t>
            </a:r>
          </a:p>
          <a:p>
            <a:endParaRPr lang="en-GB" dirty="0"/>
          </a:p>
        </p:txBody>
      </p:sp>
      <p:pic>
        <p:nvPicPr>
          <p:cNvPr id="4" name="Picture 3">
            <a:extLst>
              <a:ext uri="{FF2B5EF4-FFF2-40B4-BE49-F238E27FC236}">
                <a16:creationId xmlns:a16="http://schemas.microsoft.com/office/drawing/2014/main" id="{B402C85E-A584-4AB1-8F97-B75BF8FCECBE}"/>
              </a:ext>
            </a:extLst>
          </p:cNvPr>
          <p:cNvPicPr>
            <a:picLocks noChangeAspect="1"/>
          </p:cNvPicPr>
          <p:nvPr/>
        </p:nvPicPr>
        <p:blipFill>
          <a:blip r:embed="rId3"/>
          <a:stretch>
            <a:fillRect/>
          </a:stretch>
        </p:blipFill>
        <p:spPr>
          <a:xfrm>
            <a:off x="8223761" y="1538723"/>
            <a:ext cx="2292295" cy="4072481"/>
          </a:xfrm>
          <a:prstGeom prst="rect">
            <a:avLst/>
          </a:prstGeom>
        </p:spPr>
      </p:pic>
    </p:spTree>
    <p:extLst>
      <p:ext uri="{BB962C8B-B14F-4D97-AF65-F5344CB8AC3E}">
        <p14:creationId xmlns:p14="http://schemas.microsoft.com/office/powerpoint/2010/main" val="936929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C7D39C8-EA6B-474D-AD85-4587F973066B}"/>
              </a:ext>
            </a:extLst>
          </p:cNvPr>
          <p:cNvSpPr txBox="1">
            <a:spLocks/>
          </p:cNvSpPr>
          <p:nvPr/>
        </p:nvSpPr>
        <p:spPr>
          <a:xfrm>
            <a:off x="1127051" y="858676"/>
            <a:ext cx="6912768" cy="475252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Arial" panose="020B0604020202020204" pitchFamily="34" charset="0"/>
              <a:buChar char="•"/>
            </a:pPr>
            <a:r>
              <a:rPr lang="en-GB" sz="2800" dirty="0">
                <a:latin typeface="Gill Sans MT" panose="020B0502020104020203" pitchFamily="34" charset="0"/>
                <a:cs typeface="Arial" panose="020B0604020202020204" pitchFamily="34" charset="0"/>
              </a:rPr>
              <a:t>Graded exposure to little things first. </a:t>
            </a:r>
          </a:p>
          <a:p>
            <a:pPr marL="457200" indent="-457200">
              <a:buFont typeface="Arial" panose="020B0604020202020204" pitchFamily="34" charset="0"/>
              <a:buChar char="•"/>
            </a:pPr>
            <a:r>
              <a:rPr lang="en-GB" sz="2800" dirty="0">
                <a:latin typeface="Gill Sans MT" panose="020B0502020104020203" pitchFamily="34" charset="0"/>
                <a:cs typeface="Arial" panose="020B0604020202020204" pitchFamily="34" charset="0"/>
              </a:rPr>
              <a:t>Start with a situation that causes the least anxiety</a:t>
            </a:r>
          </a:p>
          <a:p>
            <a:pPr marL="457200" indent="-457200">
              <a:buFont typeface="Arial" panose="020B0604020202020204" pitchFamily="34" charset="0"/>
              <a:buChar char="•"/>
            </a:pPr>
            <a:r>
              <a:rPr lang="en-GB" sz="2800" dirty="0">
                <a:latin typeface="Gill Sans MT" panose="020B0502020104020203" pitchFamily="34" charset="0"/>
                <a:cs typeface="Arial" panose="020B0604020202020204" pitchFamily="34" charset="0"/>
              </a:rPr>
              <a:t>Then gradually increase exposure to situations that cause more anxiety.</a:t>
            </a:r>
          </a:p>
          <a:p>
            <a:pPr marL="457200" indent="-457200">
              <a:buFont typeface="Arial" panose="020B0604020202020204" pitchFamily="34" charset="0"/>
              <a:buChar char="•"/>
            </a:pPr>
            <a:r>
              <a:rPr lang="en-GB" sz="2800" dirty="0">
                <a:latin typeface="Gill Sans MT" panose="020B0502020104020203" pitchFamily="34" charset="0"/>
                <a:cs typeface="Arial" panose="020B0604020202020204" pitchFamily="34" charset="0"/>
              </a:rPr>
              <a:t>Practice </a:t>
            </a:r>
          </a:p>
          <a:p>
            <a:pPr marL="457200" indent="-457200">
              <a:buFont typeface="Arial" panose="020B0604020202020204" pitchFamily="34" charset="0"/>
              <a:buChar char="•"/>
            </a:pPr>
            <a:r>
              <a:rPr lang="en-GB" sz="2800" dirty="0">
                <a:latin typeface="Gill Sans MT" panose="020B0502020104020203" pitchFamily="34" charset="0"/>
                <a:cs typeface="Arial" panose="020B0604020202020204" pitchFamily="34" charset="0"/>
              </a:rPr>
              <a:t>Praise</a:t>
            </a:r>
          </a:p>
          <a:p>
            <a:pPr marL="457200" indent="-457200">
              <a:buFont typeface="Arial" panose="020B0604020202020204" pitchFamily="34" charset="0"/>
              <a:buChar char="•"/>
            </a:pPr>
            <a:r>
              <a:rPr lang="en-GB" sz="2800" dirty="0">
                <a:latin typeface="Gill Sans MT" panose="020B0502020104020203" pitchFamily="34" charset="0"/>
                <a:cs typeface="Arial" panose="020B0604020202020204" pitchFamily="34" charset="0"/>
              </a:rPr>
              <a:t>Rewards</a:t>
            </a:r>
          </a:p>
          <a:p>
            <a:endParaRPr lang="en-GB" dirty="0"/>
          </a:p>
        </p:txBody>
      </p:sp>
      <p:pic>
        <p:nvPicPr>
          <p:cNvPr id="3" name="Picture 2">
            <a:extLst>
              <a:ext uri="{FF2B5EF4-FFF2-40B4-BE49-F238E27FC236}">
                <a16:creationId xmlns:a16="http://schemas.microsoft.com/office/drawing/2014/main" id="{A7E926AE-A3E1-4E3F-826E-FDC6C6306C6A}"/>
              </a:ext>
            </a:extLst>
          </p:cNvPr>
          <p:cNvPicPr>
            <a:picLocks noChangeAspect="1"/>
          </p:cNvPicPr>
          <p:nvPr/>
        </p:nvPicPr>
        <p:blipFill>
          <a:blip r:embed="rId3"/>
          <a:stretch>
            <a:fillRect/>
          </a:stretch>
        </p:blipFill>
        <p:spPr>
          <a:xfrm>
            <a:off x="8223761" y="1538723"/>
            <a:ext cx="2292295" cy="4072481"/>
          </a:xfrm>
          <a:prstGeom prst="rect">
            <a:avLst/>
          </a:prstGeom>
        </p:spPr>
      </p:pic>
    </p:spTree>
    <p:extLst>
      <p:ext uri="{BB962C8B-B14F-4D97-AF65-F5344CB8AC3E}">
        <p14:creationId xmlns:p14="http://schemas.microsoft.com/office/powerpoint/2010/main" val="605455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Children’s Books on Anxiety</a:t>
            </a:r>
          </a:p>
        </p:txBody>
      </p:sp>
      <p:sp>
        <p:nvSpPr>
          <p:cNvPr id="8" name="Content Placeholder 7"/>
          <p:cNvSpPr>
            <a:spLocks noGrp="1"/>
          </p:cNvSpPr>
          <p:nvPr>
            <p:ph idx="1"/>
          </p:nvPr>
        </p:nvSpPr>
        <p:spPr/>
        <p:txBody>
          <a:bodyPr/>
          <a:lstStyle/>
          <a:p>
            <a:r>
              <a:rPr lang="en-GB" dirty="0">
                <a:hlinkClick r:id="rId3"/>
              </a:rPr>
              <a:t>https://e2epublishing.info/blog/10-best-books-anxiety</a:t>
            </a:r>
            <a:br>
              <a:rPr lang="en-GB" dirty="0"/>
            </a:br>
            <a:r>
              <a:rPr lang="en-GB" dirty="0"/>
              <a:t>Ten fantastic books to help children understand, manage and overcome anxiety, worry and stress, providing lessons and coping strategies through story that will stay with them as they grow </a:t>
            </a:r>
          </a:p>
          <a:p>
            <a:endParaRPr lang="en-GB" dirty="0"/>
          </a:p>
          <a:p>
            <a:r>
              <a:rPr lang="en-GB" dirty="0"/>
              <a:t>Charlie Changes into a Chicken by Sam Copeland</a:t>
            </a:r>
          </a:p>
          <a:p>
            <a:endParaRPr lang="en-GB" dirty="0"/>
          </a:p>
          <a:p>
            <a:r>
              <a:rPr lang="en-GB" dirty="0"/>
              <a:t>All Birds Have Anxiety - Kathy </a:t>
            </a:r>
            <a:r>
              <a:rPr lang="en-GB" dirty="0" err="1"/>
              <a:t>Hoopmann</a:t>
            </a:r>
            <a:r>
              <a:rPr lang="en-GB" dirty="0"/>
              <a:t>;</a:t>
            </a:r>
          </a:p>
          <a:p>
            <a:r>
              <a:rPr lang="en-GB" dirty="0"/>
              <a:t>Huge Bag of Worries – Virginia Ironside.</a:t>
            </a:r>
          </a:p>
          <a:p>
            <a:r>
              <a:rPr lang="en-GB" dirty="0"/>
              <a:t>How Are You Peeling – Saxton </a:t>
            </a:r>
            <a:r>
              <a:rPr lang="en-GB" dirty="0" err="1"/>
              <a:t>Freymann</a:t>
            </a:r>
            <a:r>
              <a:rPr lang="en-GB" dirty="0"/>
              <a:t> (2004)</a:t>
            </a:r>
          </a:p>
          <a:p>
            <a:endParaRPr lang="en-GB" dirty="0"/>
          </a:p>
        </p:txBody>
      </p:sp>
      <p:pic>
        <p:nvPicPr>
          <p:cNvPr id="3074" name="Picture 2" descr="Charlie Changes into a Chicken (Audio Download): Amazon.co.uk: Sam  Copeland, Sarah Horne, Rhashan Stone, Puffin: Audible Audio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106" y="3140729"/>
            <a:ext cx="2226184" cy="222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010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DHD Foundation on Twitter: &amp;quot;Managing stress &amp;amp; anxiety for children during  exams - a useful infographic for schools &amp;amp; parents....  https://t.co/P7YzGetmRr @AdhdWarrington @ADHDwiseUK @WeSchoolNurses  @ADHDandAutism @ADHDSheppey @AdhdRichmond @adhdnorfolk ...">
            <a:extLst>
              <a:ext uri="{FF2B5EF4-FFF2-40B4-BE49-F238E27FC236}">
                <a16:creationId xmlns:a16="http://schemas.microsoft.com/office/drawing/2014/main" id="{577D6B08-59AB-43A6-8068-9AD66EDF4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63" y="272192"/>
            <a:ext cx="9642701" cy="681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72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9E23-1C3F-4488-B684-55F4C5AAE722}"/>
              </a:ext>
            </a:extLst>
          </p:cNvPr>
          <p:cNvSpPr>
            <a:spLocks noGrp="1"/>
          </p:cNvSpPr>
          <p:nvPr>
            <p:ph type="title"/>
          </p:nvPr>
        </p:nvSpPr>
        <p:spPr/>
        <p:txBody>
          <a:bodyPr/>
          <a:lstStyle/>
          <a:p>
            <a:r>
              <a:rPr lang="en-GB" dirty="0"/>
              <a:t>To summarise:</a:t>
            </a:r>
          </a:p>
        </p:txBody>
      </p:sp>
      <p:sp>
        <p:nvSpPr>
          <p:cNvPr id="3" name="Content Placeholder 2">
            <a:extLst>
              <a:ext uri="{FF2B5EF4-FFF2-40B4-BE49-F238E27FC236}">
                <a16:creationId xmlns:a16="http://schemas.microsoft.com/office/drawing/2014/main" id="{EA871F09-EC82-486C-A8FF-43FFAB6C6A69}"/>
              </a:ext>
            </a:extLst>
          </p:cNvPr>
          <p:cNvSpPr>
            <a:spLocks noGrp="1"/>
          </p:cNvSpPr>
          <p:nvPr>
            <p:ph idx="1"/>
          </p:nvPr>
        </p:nvSpPr>
        <p:spPr/>
        <p:txBody>
          <a:bodyPr/>
          <a:lstStyle/>
          <a:p>
            <a:r>
              <a:rPr lang="en-GB" sz="3200" dirty="0"/>
              <a:t>Anxiety is associated with ADHD – 40% CYP with ADHD;</a:t>
            </a:r>
          </a:p>
          <a:p>
            <a:r>
              <a:rPr lang="en-GB" sz="3200" dirty="0"/>
              <a:t>Neurodevelopmental condition and consequences; </a:t>
            </a:r>
          </a:p>
          <a:p>
            <a:r>
              <a:rPr lang="en-GB" sz="3200" dirty="0"/>
              <a:t>Some overlap between symptoms ADHD and anxiety, but each has distinct features;</a:t>
            </a:r>
          </a:p>
          <a:p>
            <a:r>
              <a:rPr lang="en-GB" sz="3200" dirty="0"/>
              <a:t>Anxiety is communicated in a variety of ways;</a:t>
            </a:r>
          </a:p>
          <a:p>
            <a:r>
              <a:rPr lang="en-GB" sz="3200" dirty="0"/>
              <a:t>Methods of managing anxiety.</a:t>
            </a:r>
          </a:p>
          <a:p>
            <a:endParaRPr lang="en-GB" dirty="0"/>
          </a:p>
        </p:txBody>
      </p:sp>
    </p:spTree>
    <p:extLst>
      <p:ext uri="{BB962C8B-B14F-4D97-AF65-F5344CB8AC3E}">
        <p14:creationId xmlns:p14="http://schemas.microsoft.com/office/powerpoint/2010/main" val="355136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4540-35F0-4226-A625-192EA588AD4F}"/>
              </a:ext>
            </a:extLst>
          </p:cNvPr>
          <p:cNvSpPr>
            <a:spLocks noGrp="1"/>
          </p:cNvSpPr>
          <p:nvPr>
            <p:ph type="title"/>
          </p:nvPr>
        </p:nvSpPr>
        <p:spPr/>
        <p:txBody>
          <a:bodyPr/>
          <a:lstStyle/>
          <a:p>
            <a:r>
              <a:rPr lang="en-GB" dirty="0"/>
              <a:t>DSM-V Symptoms of Inattention</a:t>
            </a:r>
          </a:p>
        </p:txBody>
      </p:sp>
      <p:sp>
        <p:nvSpPr>
          <p:cNvPr id="3" name="Content Placeholder 2">
            <a:extLst>
              <a:ext uri="{FF2B5EF4-FFF2-40B4-BE49-F238E27FC236}">
                <a16:creationId xmlns:a16="http://schemas.microsoft.com/office/drawing/2014/main" id="{2C94BF15-B12D-4ECF-B22F-920A4DB39B08}"/>
              </a:ext>
            </a:extLst>
          </p:cNvPr>
          <p:cNvSpPr>
            <a:spLocks noGrp="1"/>
          </p:cNvSpPr>
          <p:nvPr>
            <p:ph idx="1"/>
          </p:nvPr>
        </p:nvSpPr>
        <p:spPr/>
        <p:txBody>
          <a:bodyPr>
            <a:normAutofit/>
          </a:bodyPr>
          <a:lstStyle/>
          <a:p>
            <a:pPr marL="0" indent="0">
              <a:buNone/>
            </a:pPr>
            <a:r>
              <a:rPr lang="en-GB" dirty="0"/>
              <a:t>• Has decreased attention to detail, makes careless mistakes </a:t>
            </a:r>
          </a:p>
          <a:p>
            <a:pPr marL="0" indent="0">
              <a:buNone/>
            </a:pPr>
            <a:r>
              <a:rPr lang="en-GB" dirty="0"/>
              <a:t>• Has difficulty sustaining attention in tasks </a:t>
            </a:r>
          </a:p>
          <a:p>
            <a:pPr marL="0" indent="0">
              <a:buNone/>
            </a:pPr>
            <a:r>
              <a:rPr lang="en-GB" dirty="0"/>
              <a:t>• Does not seem to listen when spoken to directly </a:t>
            </a:r>
          </a:p>
          <a:p>
            <a:pPr marL="0" indent="0">
              <a:buNone/>
            </a:pPr>
            <a:r>
              <a:rPr lang="en-GB" dirty="0"/>
              <a:t>• Does not follow through on instructions </a:t>
            </a:r>
          </a:p>
          <a:p>
            <a:pPr marL="0" indent="0">
              <a:buNone/>
            </a:pPr>
            <a:r>
              <a:rPr lang="en-GB" dirty="0"/>
              <a:t>• Has difficulty organising tasks and activities </a:t>
            </a:r>
          </a:p>
          <a:p>
            <a:pPr marL="0" indent="0">
              <a:buNone/>
            </a:pPr>
            <a:r>
              <a:rPr lang="en-GB" dirty="0"/>
              <a:t>• Avoids tasks that require sustained mental effort </a:t>
            </a:r>
          </a:p>
          <a:p>
            <a:pPr marL="0" indent="0">
              <a:buNone/>
            </a:pPr>
            <a:r>
              <a:rPr lang="en-GB" dirty="0"/>
              <a:t>• Loses things </a:t>
            </a:r>
          </a:p>
          <a:p>
            <a:pPr marL="0" indent="0">
              <a:buNone/>
            </a:pPr>
            <a:r>
              <a:rPr lang="en-GB" dirty="0"/>
              <a:t>• Is easily distracted by extraneous stimuli </a:t>
            </a:r>
          </a:p>
          <a:p>
            <a:pPr marL="0" indent="0">
              <a:buNone/>
            </a:pPr>
            <a:r>
              <a:rPr lang="en-GB" dirty="0"/>
              <a:t>• Forgetful in daily activities </a:t>
            </a:r>
          </a:p>
          <a:p>
            <a:pPr marL="0" indent="0">
              <a:buNone/>
            </a:pPr>
            <a:r>
              <a:rPr lang="en-GB" dirty="0">
                <a:solidFill>
                  <a:schemeClr val="accent1"/>
                </a:solidFill>
              </a:rPr>
              <a:t>*Nine inattentive symptoms</a:t>
            </a:r>
          </a:p>
        </p:txBody>
      </p:sp>
      <p:pic>
        <p:nvPicPr>
          <p:cNvPr id="4" name="Picture 6" descr="Person stress, chaos, adhd. Anxiety mind.">
            <a:extLst>
              <a:ext uri="{FF2B5EF4-FFF2-40B4-BE49-F238E27FC236}">
                <a16:creationId xmlns:a16="http://schemas.microsoft.com/office/drawing/2014/main" id="{359C1CA8-6F52-4821-BF8C-D42088B3D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562" y="4604657"/>
            <a:ext cx="2981909" cy="208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77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CC44-7A57-49D0-BAC1-42C560C17CD5}"/>
              </a:ext>
            </a:extLst>
          </p:cNvPr>
          <p:cNvSpPr>
            <a:spLocks noGrp="1"/>
          </p:cNvSpPr>
          <p:nvPr>
            <p:ph type="title"/>
          </p:nvPr>
        </p:nvSpPr>
        <p:spPr/>
        <p:txBody>
          <a:bodyPr>
            <a:normAutofit fontScale="90000"/>
          </a:bodyPr>
          <a:lstStyle/>
          <a:p>
            <a:r>
              <a:rPr lang="en-GB" dirty="0"/>
              <a:t>DSM-V Symptoms of Impulsive/Hyperactivity</a:t>
            </a:r>
          </a:p>
        </p:txBody>
      </p:sp>
      <p:sp>
        <p:nvSpPr>
          <p:cNvPr id="3" name="Content Placeholder 2">
            <a:extLst>
              <a:ext uri="{FF2B5EF4-FFF2-40B4-BE49-F238E27FC236}">
                <a16:creationId xmlns:a16="http://schemas.microsoft.com/office/drawing/2014/main" id="{7B1E313F-63B7-4A03-A7E2-D6B5E223781D}"/>
              </a:ext>
            </a:extLst>
          </p:cNvPr>
          <p:cNvSpPr>
            <a:spLocks noGrp="1"/>
          </p:cNvSpPr>
          <p:nvPr>
            <p:ph idx="1"/>
          </p:nvPr>
        </p:nvSpPr>
        <p:spPr/>
        <p:txBody>
          <a:bodyPr>
            <a:normAutofit lnSpcReduction="10000"/>
          </a:bodyPr>
          <a:lstStyle/>
          <a:p>
            <a:pPr marL="0" indent="0">
              <a:buNone/>
            </a:pPr>
            <a:r>
              <a:rPr lang="en-GB" dirty="0"/>
              <a:t>• Fidgets with hands/feet, squirms in seat </a:t>
            </a:r>
          </a:p>
          <a:p>
            <a:pPr marL="0" indent="0">
              <a:buNone/>
            </a:pPr>
            <a:r>
              <a:rPr lang="en-GB" dirty="0"/>
              <a:t>• Leaves seat when remaining seated is expected </a:t>
            </a:r>
          </a:p>
          <a:p>
            <a:pPr marL="0" indent="0">
              <a:buNone/>
            </a:pPr>
            <a:r>
              <a:rPr lang="en-GB" dirty="0"/>
              <a:t>• Runs about or climbs excessively; restlessness </a:t>
            </a:r>
          </a:p>
          <a:p>
            <a:pPr marL="0" indent="0">
              <a:buNone/>
            </a:pPr>
            <a:r>
              <a:rPr lang="en-GB" dirty="0"/>
              <a:t>• Unable to engage in leisure activities quietly </a:t>
            </a:r>
          </a:p>
          <a:p>
            <a:pPr marL="0" indent="0">
              <a:buNone/>
            </a:pPr>
            <a:r>
              <a:rPr lang="en-GB" dirty="0"/>
              <a:t>• On the go, as if driven by a motor </a:t>
            </a:r>
          </a:p>
          <a:p>
            <a:pPr marL="0" indent="0">
              <a:buNone/>
            </a:pPr>
            <a:r>
              <a:rPr lang="en-GB" dirty="0"/>
              <a:t>• Talks excessively </a:t>
            </a:r>
          </a:p>
          <a:p>
            <a:pPr marL="0" indent="0">
              <a:buNone/>
            </a:pPr>
            <a:r>
              <a:rPr lang="en-GB" dirty="0"/>
              <a:t>• Blurts out answers before question has been completed </a:t>
            </a:r>
          </a:p>
          <a:p>
            <a:pPr marL="0" indent="0">
              <a:buNone/>
            </a:pPr>
            <a:r>
              <a:rPr lang="en-GB" dirty="0"/>
              <a:t>• Difficulty awaiting turn </a:t>
            </a:r>
          </a:p>
          <a:p>
            <a:pPr marL="0" indent="0">
              <a:buNone/>
            </a:pPr>
            <a:r>
              <a:rPr lang="en-GB" dirty="0"/>
              <a:t>• Often interrupts or intrudes on others</a:t>
            </a:r>
          </a:p>
          <a:p>
            <a:endParaRPr lang="en-GB" dirty="0"/>
          </a:p>
          <a:p>
            <a:pPr marL="0" indent="0">
              <a:buNone/>
            </a:pPr>
            <a:r>
              <a:rPr lang="en-GB" dirty="0"/>
              <a:t>*Nine hyperactive/impulsive symptoms</a:t>
            </a:r>
          </a:p>
        </p:txBody>
      </p:sp>
      <p:pic>
        <p:nvPicPr>
          <p:cNvPr id="4" name="Picture 6" descr="Person stress, chaos, adhd. Anxiety mind.">
            <a:extLst>
              <a:ext uri="{FF2B5EF4-FFF2-40B4-BE49-F238E27FC236}">
                <a16:creationId xmlns:a16="http://schemas.microsoft.com/office/drawing/2014/main" id="{8A1BBE1E-4064-4605-A5FE-561270911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0733" y="4680857"/>
            <a:ext cx="2981909" cy="208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9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derstanding ADHD">
            <a:extLst>
              <a:ext uri="{FF2B5EF4-FFF2-40B4-BE49-F238E27FC236}">
                <a16:creationId xmlns:a16="http://schemas.microsoft.com/office/drawing/2014/main" id="{FA5D3F15-3EF5-4933-9B11-98E8520536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3028" y="718457"/>
            <a:ext cx="673305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4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D592-3B69-401D-BBEE-71D316CB7D61}"/>
              </a:ext>
            </a:extLst>
          </p:cNvPr>
          <p:cNvSpPr>
            <a:spLocks noGrp="1"/>
          </p:cNvSpPr>
          <p:nvPr>
            <p:ph type="title"/>
          </p:nvPr>
        </p:nvSpPr>
        <p:spPr/>
        <p:txBody>
          <a:bodyPr/>
          <a:lstStyle/>
          <a:p>
            <a:r>
              <a:rPr lang="en-GB" dirty="0"/>
              <a:t>What is Anxiety?</a:t>
            </a:r>
          </a:p>
        </p:txBody>
      </p:sp>
      <p:sp>
        <p:nvSpPr>
          <p:cNvPr id="3" name="Content Placeholder 2">
            <a:extLst>
              <a:ext uri="{FF2B5EF4-FFF2-40B4-BE49-F238E27FC236}">
                <a16:creationId xmlns:a16="http://schemas.microsoft.com/office/drawing/2014/main" id="{4F482410-5D87-4439-806B-BE76EEC35070}"/>
              </a:ext>
            </a:extLst>
          </p:cNvPr>
          <p:cNvSpPr>
            <a:spLocks noGrp="1"/>
          </p:cNvSpPr>
          <p:nvPr>
            <p:ph idx="1"/>
          </p:nvPr>
        </p:nvSpPr>
        <p:spPr>
          <a:xfrm>
            <a:off x="609600" y="1647645"/>
            <a:ext cx="11190514" cy="3599269"/>
          </a:xfrm>
        </p:spPr>
        <p:txBody>
          <a:bodyPr>
            <a:normAutofit/>
          </a:bodyPr>
          <a:lstStyle/>
          <a:p>
            <a:r>
              <a:rPr lang="en-GB" dirty="0"/>
              <a:t>Anxiety is a normal emotion. It’s the brain’s way of reacting to stress and alerting individuals to potential danger ahead. </a:t>
            </a:r>
          </a:p>
          <a:p>
            <a:r>
              <a:rPr lang="en-GB" dirty="0"/>
              <a:t>It’s normal to feel anxious, worried or fearful in certain situations. </a:t>
            </a:r>
          </a:p>
          <a:p>
            <a:r>
              <a:rPr lang="en-GB" dirty="0"/>
              <a:t>These feelings are our bodies natural ‘fight or flight response’ to a perceived dangerous or risky situation. </a:t>
            </a:r>
          </a:p>
          <a:p>
            <a:r>
              <a:rPr lang="en-GB" dirty="0"/>
              <a:t>However if continuous feelings of anxiety impact ability to carry out life as normal, excessive anxiety can make individuals avoid school, family get-togethers, and other social situations that might trigger or worsen their symptoms. </a:t>
            </a:r>
          </a:p>
          <a:p>
            <a:pPr marL="0" indent="0">
              <a:buNone/>
            </a:pPr>
            <a:endParaRPr lang="en-GB" dirty="0"/>
          </a:p>
        </p:txBody>
      </p:sp>
      <p:pic>
        <p:nvPicPr>
          <p:cNvPr id="1030" name="Picture 6" descr="Person stress, chaos, adhd. Anxiety mind.">
            <a:extLst>
              <a:ext uri="{FF2B5EF4-FFF2-40B4-BE49-F238E27FC236}">
                <a16:creationId xmlns:a16="http://schemas.microsoft.com/office/drawing/2014/main" id="{94C04A69-BABC-45D8-99BE-9998B81F9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7819" y="4876800"/>
            <a:ext cx="2981909" cy="208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23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heappalachianonline.com/wp-content/uploads/2019/04/ADHD_graphic-475x428.png">
            <a:extLst>
              <a:ext uri="{FF2B5EF4-FFF2-40B4-BE49-F238E27FC236}">
                <a16:creationId xmlns:a16="http://schemas.microsoft.com/office/drawing/2014/main" id="{7DF15056-0F7D-4146-882C-D34471D0C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029" y="710480"/>
            <a:ext cx="6879771" cy="56794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CCF91E-4DEE-47AF-BE9C-81FFF4D9392B}"/>
              </a:ext>
            </a:extLst>
          </p:cNvPr>
          <p:cNvSpPr txBox="1"/>
          <p:nvPr/>
        </p:nvSpPr>
        <p:spPr>
          <a:xfrm>
            <a:off x="250371" y="620486"/>
            <a:ext cx="3777344" cy="523220"/>
          </a:xfrm>
          <a:prstGeom prst="rect">
            <a:avLst/>
          </a:prstGeom>
          <a:noFill/>
        </p:spPr>
        <p:txBody>
          <a:bodyPr wrap="square" rtlCol="0">
            <a:spAutoFit/>
          </a:bodyPr>
          <a:lstStyle/>
          <a:p>
            <a:r>
              <a:rPr lang="en-GB" sz="2800" b="1" dirty="0">
                <a:latin typeface="Gill Sans MT" panose="020B0502020104020203" pitchFamily="34" charset="0"/>
                <a:cs typeface="Arial" panose="020B0604020202020204" pitchFamily="34" charset="0"/>
              </a:rPr>
              <a:t>ADHD and the Brain</a:t>
            </a:r>
          </a:p>
        </p:txBody>
      </p:sp>
      <p:sp>
        <p:nvSpPr>
          <p:cNvPr id="3" name="TextBox 2">
            <a:extLst>
              <a:ext uri="{FF2B5EF4-FFF2-40B4-BE49-F238E27FC236}">
                <a16:creationId xmlns:a16="http://schemas.microsoft.com/office/drawing/2014/main" id="{D6342BE8-8FCC-48E7-9B61-ADFC9A1D7B45}"/>
              </a:ext>
            </a:extLst>
          </p:cNvPr>
          <p:cNvSpPr txBox="1"/>
          <p:nvPr/>
        </p:nvSpPr>
        <p:spPr>
          <a:xfrm>
            <a:off x="555171" y="2721429"/>
            <a:ext cx="3385458" cy="923330"/>
          </a:xfrm>
          <a:prstGeom prst="rect">
            <a:avLst/>
          </a:prstGeom>
          <a:noFill/>
        </p:spPr>
        <p:txBody>
          <a:bodyPr wrap="square" rtlCol="0">
            <a:spAutoFit/>
          </a:bodyPr>
          <a:lstStyle/>
          <a:p>
            <a:r>
              <a:rPr lang="en-GB" dirty="0">
                <a:hlinkClick r:id="rId4"/>
              </a:rPr>
              <a:t>https://www.youtube.com/watch?v=Rfcdx3qm77M</a:t>
            </a:r>
            <a:endParaRPr lang="en-GB" dirty="0"/>
          </a:p>
          <a:p>
            <a:endParaRPr lang="en-GB" dirty="0"/>
          </a:p>
        </p:txBody>
      </p:sp>
    </p:spTree>
    <p:extLst>
      <p:ext uri="{BB962C8B-B14F-4D97-AF65-F5344CB8AC3E}">
        <p14:creationId xmlns:p14="http://schemas.microsoft.com/office/powerpoint/2010/main" val="2672820355"/>
      </p:ext>
    </p:extLst>
  </p:cSld>
  <p:clrMapOvr>
    <a:masterClrMapping/>
  </p:clrMapOvr>
</p:sld>
</file>

<file path=ppt/theme/theme1.xml><?xml version="1.0" encoding="utf-8"?>
<a:theme xmlns:a="http://schemas.openxmlformats.org/drawingml/2006/main" name="Bexley Aqua 2018 v4">
  <a:themeElements>
    <a:clrScheme name="Bexley">
      <a:dk1>
        <a:sysClr val="windowText" lastClr="000000"/>
      </a:dk1>
      <a:lt1>
        <a:sysClr val="window" lastClr="FFFFFF"/>
      </a:lt1>
      <a:dk2>
        <a:srgbClr val="000000"/>
      </a:dk2>
      <a:lt2>
        <a:srgbClr val="F8F8F8"/>
      </a:lt2>
      <a:accent1>
        <a:srgbClr val="00A1B3"/>
      </a:accent1>
      <a:accent2>
        <a:srgbClr val="912B88"/>
      </a:accent2>
      <a:accent3>
        <a:srgbClr val="5DA70E"/>
      </a:accent3>
      <a:accent4>
        <a:srgbClr val="2E358B"/>
      </a:accent4>
      <a:accent5>
        <a:srgbClr val="B3B7E6"/>
      </a:accent5>
      <a:accent6>
        <a:srgbClr val="E9AFE5"/>
      </a:accent6>
      <a:hlink>
        <a:srgbClr val="005EA5"/>
      </a:hlink>
      <a:folHlink>
        <a:srgbClr val="4C2C92"/>
      </a:folHlink>
    </a:clrScheme>
    <a:fontScheme name="Bexley">
      <a:majorFont>
        <a:latin typeface="Roberto"/>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E39AD8881A4B448BE0565BD6D200E2" ma:contentTypeVersion="13" ma:contentTypeDescription="Create a new document." ma:contentTypeScope="" ma:versionID="cd488c7815c7861bc3fddc07bf94986d">
  <xsd:schema xmlns:xsd="http://www.w3.org/2001/XMLSchema" xmlns:xs="http://www.w3.org/2001/XMLSchema" xmlns:p="http://schemas.microsoft.com/office/2006/metadata/properties" xmlns:ns3="4d89aa11-8be2-4bcd-8e01-ed74d7e54454" xmlns:ns4="ace0343a-2c28-485c-8b90-0b43d30bf2ba" targetNamespace="http://schemas.microsoft.com/office/2006/metadata/properties" ma:root="true" ma:fieldsID="d86647fc05b5a8af62969fb07869b21c" ns3:_="" ns4:_="">
    <xsd:import namespace="4d89aa11-8be2-4bcd-8e01-ed74d7e54454"/>
    <xsd:import namespace="ace0343a-2c28-485c-8b90-0b43d30bf2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9aa11-8be2-4bcd-8e01-ed74d7e54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e0343a-2c28-485c-8b90-0b43d30bf2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E4838B-0121-47B2-878A-0668E2E3AF7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d89aa11-8be2-4bcd-8e01-ed74d7e54454"/>
    <ds:schemaRef ds:uri="ace0343a-2c28-485c-8b90-0b43d30bf2ba"/>
    <ds:schemaRef ds:uri="http://www.w3.org/XML/1998/namespace"/>
  </ds:schemaRefs>
</ds:datastoreItem>
</file>

<file path=customXml/itemProps2.xml><?xml version="1.0" encoding="utf-8"?>
<ds:datastoreItem xmlns:ds="http://schemas.openxmlformats.org/officeDocument/2006/customXml" ds:itemID="{7F0BE3BF-8EFD-4C54-839A-9D8C247BEBED}">
  <ds:schemaRefs>
    <ds:schemaRef ds:uri="http://schemas.microsoft.com/sharepoint/v3/contenttype/forms"/>
  </ds:schemaRefs>
</ds:datastoreItem>
</file>

<file path=customXml/itemProps3.xml><?xml version="1.0" encoding="utf-8"?>
<ds:datastoreItem xmlns:ds="http://schemas.openxmlformats.org/officeDocument/2006/customXml" ds:itemID="{BEDDD212-2358-40FD-948E-DA0682670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9aa11-8be2-4bcd-8e01-ed74d7e54454"/>
    <ds:schemaRef ds:uri="ace0343a-2c28-485c-8b90-0b43d30bf2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5474</TotalTime>
  <Words>2211</Words>
  <Application>Microsoft Office PowerPoint</Application>
  <PresentationFormat>Widescreen</PresentationFormat>
  <Paragraphs>264</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Gill Sans MT</vt:lpstr>
      <vt:lpstr>Gill Sans MT Light</vt:lpstr>
      <vt:lpstr>Lato Light</vt:lpstr>
      <vt:lpstr>Rockwell</vt:lpstr>
      <vt:lpstr>Bexley Aqua 2018 v4</vt:lpstr>
      <vt:lpstr>ADHD and Anxiety</vt:lpstr>
      <vt:lpstr>Agenda</vt:lpstr>
      <vt:lpstr>PowerPoint Presentation</vt:lpstr>
      <vt:lpstr>Recognising ADHD in Learning Environments</vt:lpstr>
      <vt:lpstr>DSM-V Symptoms of Inattention</vt:lpstr>
      <vt:lpstr>DSM-V Symptoms of Impulsive/Hyperactivity</vt:lpstr>
      <vt:lpstr>PowerPoint Presentation</vt:lpstr>
      <vt:lpstr>What is Anxiety?</vt:lpstr>
      <vt:lpstr>PowerPoint Presentation</vt:lpstr>
      <vt:lpstr> Traumatic Stress and the Brain </vt:lpstr>
      <vt:lpstr>Reasons why CYP with ADHD struggle with anxiety </vt:lpstr>
      <vt:lpstr>PowerPoint Presentation</vt:lpstr>
      <vt:lpstr>PowerPoint Presentation</vt:lpstr>
      <vt:lpstr>PowerPoint Presentation</vt:lpstr>
      <vt:lpstr>Anxiety </vt:lpstr>
      <vt:lpstr> Adversity and Adult Support</vt:lpstr>
      <vt:lpstr>PowerPoint Presentation</vt:lpstr>
      <vt:lpstr>Environmental Modifications</vt:lpstr>
      <vt:lpstr>PowerPoint Presentation</vt:lpstr>
      <vt:lpstr>PowerPoint Presentation</vt:lpstr>
      <vt:lpstr>PowerPoint Presentation</vt:lpstr>
      <vt:lpstr>Visualisation</vt:lpstr>
      <vt:lpstr>Positive Thoughts</vt:lpstr>
      <vt:lpstr>Calm Thinking</vt:lpstr>
      <vt:lpstr>Calming words                  🍂</vt:lpstr>
      <vt:lpstr>Naming Anxiety</vt:lpstr>
      <vt:lpstr>PowerPoint Presentation</vt:lpstr>
      <vt:lpstr>Monitoring</vt:lpstr>
      <vt:lpstr>Feelings Thermometer</vt:lpstr>
      <vt:lpstr>PowerPoint Presentation</vt:lpstr>
      <vt:lpstr>Awareness Tools - Yoga</vt:lpstr>
      <vt:lpstr>PowerPoint Presentation</vt:lpstr>
      <vt:lpstr>PowerPoint Presentation</vt:lpstr>
      <vt:lpstr>Turning Over a New Leaf</vt:lpstr>
      <vt:lpstr>PowerPoint Presentation</vt:lpstr>
      <vt:lpstr>Relaxation and Deep Breathing</vt:lpstr>
      <vt:lpstr>Tummy Buddies breathing exercise</vt:lpstr>
      <vt:lpstr>Balloon Breathing Exercise</vt:lpstr>
      <vt:lpstr>3 comforting thoughts       &amp;      Calming down visual support </vt:lpstr>
      <vt:lpstr>Problem Solving Skills - Adolescents</vt:lpstr>
      <vt:lpstr>Exposure</vt:lpstr>
      <vt:lpstr>Exposure</vt:lpstr>
      <vt:lpstr>PowerPoint Presentation</vt:lpstr>
      <vt:lpstr>Children’s Books on Anxiety</vt:lpstr>
      <vt:lpstr>PowerPoint Presentation</vt:lpstr>
      <vt:lpstr>To summarise:</vt:lpstr>
    </vt:vector>
  </TitlesOfParts>
  <Company>London Borough of Bexley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Leck, Sarah</dc:creator>
  <cp:lastModifiedBy>Bexley Voice Parent Carer Forum</cp:lastModifiedBy>
  <cp:revision>329</cp:revision>
  <dcterms:created xsi:type="dcterms:W3CDTF">2020-05-15T14:06:49Z</dcterms:created>
  <dcterms:modified xsi:type="dcterms:W3CDTF">2021-07-19T14:15:25Z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0x01010013E39AD8881A4B448BE0565BD6D200E2</vt:lpwstr>
  </property>
</Properties>
</file>